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85" r:id="rId2"/>
    <p:sldId id="256" r:id="rId3"/>
    <p:sldId id="257" r:id="rId4"/>
    <p:sldId id="258" r:id="rId5"/>
    <p:sldId id="280" r:id="rId6"/>
    <p:sldId id="261" r:id="rId7"/>
    <p:sldId id="262" r:id="rId8"/>
    <p:sldId id="259" r:id="rId9"/>
    <p:sldId id="263" r:id="rId10"/>
    <p:sldId id="264" r:id="rId11"/>
    <p:sldId id="265" r:id="rId12"/>
    <p:sldId id="266" r:id="rId13"/>
    <p:sldId id="267" r:id="rId14"/>
    <p:sldId id="260" r:id="rId15"/>
    <p:sldId id="281" r:id="rId16"/>
    <p:sldId id="268" r:id="rId17"/>
    <p:sldId id="269" r:id="rId18"/>
    <p:sldId id="270" r:id="rId19"/>
    <p:sldId id="271" r:id="rId20"/>
    <p:sldId id="272" r:id="rId21"/>
    <p:sldId id="273" r:id="rId22"/>
    <p:sldId id="274" r:id="rId23"/>
    <p:sldId id="275" r:id="rId24"/>
    <p:sldId id="277" r:id="rId25"/>
    <p:sldId id="276" r:id="rId26"/>
    <p:sldId id="278" r:id="rId27"/>
    <p:sldId id="282" r:id="rId28"/>
    <p:sldId id="284" r:id="rId29"/>
    <p:sldId id="286" r:id="rId30"/>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088" autoAdjust="0"/>
    <p:restoredTop sz="94660"/>
  </p:normalViewPr>
  <p:slideViewPr>
    <p:cSldViewPr>
      <p:cViewPr varScale="1">
        <p:scale>
          <a:sx n="68" d="100"/>
          <a:sy n="68" d="100"/>
        </p:scale>
        <p:origin x="-139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DA231AFB-E9FD-4BC2-9759-4B11A611FA99}" type="datetimeFigureOut">
              <a:rPr lang="fa-IR"/>
              <a:pPr>
                <a:defRPr/>
              </a:pPr>
              <a:t>1437/10/20</a:t>
            </a:fld>
            <a:endParaRPr lang="fa-IR"/>
          </a:p>
        </p:txBody>
      </p:sp>
      <p:sp>
        <p:nvSpPr>
          <p:cNvPr id="12" name="Footer Placeholder 16"/>
          <p:cNvSpPr>
            <a:spLocks noGrp="1"/>
          </p:cNvSpPr>
          <p:nvPr>
            <p:ph type="ftr" sz="quarter" idx="11"/>
          </p:nvPr>
        </p:nvSpPr>
        <p:spPr/>
        <p:txBody>
          <a:bodyPr/>
          <a:lstStyle>
            <a:lvl1pPr>
              <a:defRPr/>
            </a:lvl1pPr>
          </a:lstStyle>
          <a:p>
            <a:pPr>
              <a:defRPr/>
            </a:pPr>
            <a:endParaRPr lang="fa-I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AC7E9B6A-E158-43EA-BC94-51C437F41C2B}" type="slidenum">
              <a:rPr lang="fa-IR"/>
              <a:pPr>
                <a:defRPr/>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272BE92-88B1-4C6D-9BEB-F607ED6B998F}" type="datetimeFigureOut">
              <a:rPr lang="fa-IR"/>
              <a:pPr>
                <a:defRPr/>
              </a:pPr>
              <a:t>1437/10/20</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7A5425EB-3B3E-4F6D-A0AD-5B04F525B82C}" type="slidenum">
              <a:rPr lang="fa-IR"/>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496C89F-0817-49DD-91FF-AD4B008527F9}" type="datetimeFigureOut">
              <a:rPr lang="fa-IR"/>
              <a:pPr>
                <a:defRPr/>
              </a:pPr>
              <a:t>1437/10/20</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E9880EDC-57AB-4698-8288-6777055CC925}" type="slidenum">
              <a:rPr lang="fa-IR"/>
              <a:pPr>
                <a:defRPr/>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A785144-000A-442F-9C03-F940D63D67CF}" type="datetimeFigureOut">
              <a:rPr lang="fa-IR"/>
              <a:pPr>
                <a:defRPr/>
              </a:pPr>
              <a:t>1437/10/20</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0BC2EEF6-E1DF-45D0-8836-A9B378DE4693}" type="slidenum">
              <a:rPr lang="fa-IR"/>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D505C6D3-E595-4518-9FF1-66DC9A5C9393}" type="datetimeFigureOut">
              <a:rPr lang="fa-IR"/>
              <a:pPr>
                <a:defRPr/>
              </a:pPr>
              <a:t>1437/10/20</a:t>
            </a:fld>
            <a:endParaRPr lang="fa-I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fa-I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3845D19C-308A-426A-8F8D-DEC5C8A862FD}" type="slidenum">
              <a:rPr lang="fa-IR"/>
              <a:pPr>
                <a:defRPr/>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B8F2896-9AB9-470A-9F4D-502841AB60E8}" type="datetimeFigureOut">
              <a:rPr lang="fa-IR"/>
              <a:pPr>
                <a:defRPr/>
              </a:pPr>
              <a:t>1437/10/20</a:t>
            </a:fld>
            <a:endParaRPr lang="fa-IR"/>
          </a:p>
        </p:txBody>
      </p:sp>
      <p:sp>
        <p:nvSpPr>
          <p:cNvPr id="6" name="Footer Placeholder 2"/>
          <p:cNvSpPr>
            <a:spLocks noGrp="1"/>
          </p:cNvSpPr>
          <p:nvPr>
            <p:ph type="ftr" sz="quarter" idx="11"/>
          </p:nvPr>
        </p:nvSpPr>
        <p:spPr/>
        <p:txBody>
          <a:bodyPr/>
          <a:lstStyle>
            <a:lvl1pPr>
              <a:defRPr/>
            </a:lvl1pPr>
          </a:lstStyle>
          <a:p>
            <a:pPr>
              <a:defRPr/>
            </a:pPr>
            <a:endParaRPr lang="fa-IR"/>
          </a:p>
        </p:txBody>
      </p:sp>
      <p:sp>
        <p:nvSpPr>
          <p:cNvPr id="7" name="Slide Number Placeholder 22"/>
          <p:cNvSpPr>
            <a:spLocks noGrp="1"/>
          </p:cNvSpPr>
          <p:nvPr>
            <p:ph type="sldNum" sz="quarter" idx="12"/>
          </p:nvPr>
        </p:nvSpPr>
        <p:spPr/>
        <p:txBody>
          <a:bodyPr/>
          <a:lstStyle>
            <a:lvl1pPr>
              <a:defRPr/>
            </a:lvl1pPr>
          </a:lstStyle>
          <a:p>
            <a:pPr>
              <a:defRPr/>
            </a:pPr>
            <a:fld id="{8F443618-6AED-415A-9A38-5D40E3FA5B14}"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FEA67AC2-BFB2-4E8A-9DF5-9A5309D7E7FD}" type="datetimeFigureOut">
              <a:rPr lang="fa-IR"/>
              <a:pPr>
                <a:defRPr/>
              </a:pPr>
              <a:t>1437/10/20</a:t>
            </a:fld>
            <a:endParaRPr lang="fa-IR"/>
          </a:p>
        </p:txBody>
      </p:sp>
      <p:sp>
        <p:nvSpPr>
          <p:cNvPr id="8" name="Footer Placeholder 2"/>
          <p:cNvSpPr>
            <a:spLocks noGrp="1"/>
          </p:cNvSpPr>
          <p:nvPr>
            <p:ph type="ftr" sz="quarter" idx="11"/>
          </p:nvPr>
        </p:nvSpPr>
        <p:spPr/>
        <p:txBody>
          <a:bodyPr/>
          <a:lstStyle>
            <a:lvl1pPr>
              <a:defRPr/>
            </a:lvl1pPr>
          </a:lstStyle>
          <a:p>
            <a:pPr>
              <a:defRPr/>
            </a:pPr>
            <a:endParaRPr lang="fa-IR"/>
          </a:p>
        </p:txBody>
      </p:sp>
      <p:sp>
        <p:nvSpPr>
          <p:cNvPr id="9" name="Slide Number Placeholder 22"/>
          <p:cNvSpPr>
            <a:spLocks noGrp="1"/>
          </p:cNvSpPr>
          <p:nvPr>
            <p:ph type="sldNum" sz="quarter" idx="12"/>
          </p:nvPr>
        </p:nvSpPr>
        <p:spPr/>
        <p:txBody>
          <a:bodyPr/>
          <a:lstStyle>
            <a:lvl1pPr>
              <a:defRPr/>
            </a:lvl1pPr>
          </a:lstStyle>
          <a:p>
            <a:pPr>
              <a:defRPr/>
            </a:pPr>
            <a:fld id="{3924647D-E0A5-4DCB-B3F1-77B6A5463B54}" type="slidenum">
              <a:rPr lang="fa-IR"/>
              <a:pPr>
                <a:defRPr/>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E717A95-6A50-4495-B693-56C645C8A257}" type="datetimeFigureOut">
              <a:rPr lang="fa-IR"/>
              <a:pPr>
                <a:defRPr/>
              </a:pPr>
              <a:t>1437/10/20</a:t>
            </a:fld>
            <a:endParaRPr lang="fa-IR"/>
          </a:p>
        </p:txBody>
      </p:sp>
      <p:sp>
        <p:nvSpPr>
          <p:cNvPr id="4" name="Footer Placeholder 2"/>
          <p:cNvSpPr>
            <a:spLocks noGrp="1"/>
          </p:cNvSpPr>
          <p:nvPr>
            <p:ph type="ftr" sz="quarter" idx="11"/>
          </p:nvPr>
        </p:nvSpPr>
        <p:spPr/>
        <p:txBody>
          <a:bodyPr/>
          <a:lstStyle>
            <a:lvl1pPr>
              <a:defRPr/>
            </a:lvl1pPr>
          </a:lstStyle>
          <a:p>
            <a:pPr>
              <a:defRPr/>
            </a:pPr>
            <a:endParaRPr lang="fa-IR"/>
          </a:p>
        </p:txBody>
      </p:sp>
      <p:sp>
        <p:nvSpPr>
          <p:cNvPr id="5" name="Slide Number Placeholder 22"/>
          <p:cNvSpPr>
            <a:spLocks noGrp="1"/>
          </p:cNvSpPr>
          <p:nvPr>
            <p:ph type="sldNum" sz="quarter" idx="12"/>
          </p:nvPr>
        </p:nvSpPr>
        <p:spPr/>
        <p:txBody>
          <a:bodyPr/>
          <a:lstStyle>
            <a:lvl1pPr>
              <a:defRPr/>
            </a:lvl1pPr>
          </a:lstStyle>
          <a:p>
            <a:pPr>
              <a:defRPr/>
            </a:pPr>
            <a:fld id="{07081232-62A4-4EE1-AC3F-349E3F615530}"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39D5571-832A-4BD5-A89F-D1CA9DD562CE}" type="datetimeFigureOut">
              <a:rPr lang="fa-IR"/>
              <a:pPr>
                <a:defRPr/>
              </a:pPr>
              <a:t>1437/10/20</a:t>
            </a:fld>
            <a:endParaRPr lang="fa-IR"/>
          </a:p>
        </p:txBody>
      </p:sp>
      <p:sp>
        <p:nvSpPr>
          <p:cNvPr id="3" name="Footer Placeholder 2"/>
          <p:cNvSpPr>
            <a:spLocks noGrp="1"/>
          </p:cNvSpPr>
          <p:nvPr>
            <p:ph type="ftr" sz="quarter" idx="11"/>
          </p:nvPr>
        </p:nvSpPr>
        <p:spPr/>
        <p:txBody>
          <a:bodyPr/>
          <a:lstStyle>
            <a:lvl1pPr>
              <a:defRPr/>
            </a:lvl1pPr>
          </a:lstStyle>
          <a:p>
            <a:pPr>
              <a:defRPr/>
            </a:pPr>
            <a:endParaRPr lang="fa-IR"/>
          </a:p>
        </p:txBody>
      </p:sp>
      <p:sp>
        <p:nvSpPr>
          <p:cNvPr id="4" name="Slide Number Placeholder 22"/>
          <p:cNvSpPr>
            <a:spLocks noGrp="1"/>
          </p:cNvSpPr>
          <p:nvPr>
            <p:ph type="sldNum" sz="quarter" idx="12"/>
          </p:nvPr>
        </p:nvSpPr>
        <p:spPr/>
        <p:txBody>
          <a:bodyPr/>
          <a:lstStyle>
            <a:lvl1pPr>
              <a:defRPr/>
            </a:lvl1pPr>
          </a:lstStyle>
          <a:p>
            <a:pPr>
              <a:defRPr/>
            </a:pPr>
            <a:fld id="{D97ADB4C-334F-4AAB-89AC-88FA7D1D64CB}" type="slidenum">
              <a:rPr lang="fa-IR"/>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FFA37B6B-C7BE-4086-B8A5-EE1C45B92D84}" type="datetimeFigureOut">
              <a:rPr lang="fa-IR"/>
              <a:pPr>
                <a:defRPr/>
              </a:pPr>
              <a:t>1437/10/20</a:t>
            </a:fld>
            <a:endParaRPr lang="fa-IR"/>
          </a:p>
        </p:txBody>
      </p:sp>
      <p:sp>
        <p:nvSpPr>
          <p:cNvPr id="8" name="Footer Placeholder 5"/>
          <p:cNvSpPr>
            <a:spLocks noGrp="1"/>
          </p:cNvSpPr>
          <p:nvPr>
            <p:ph type="ftr" sz="quarter" idx="11"/>
          </p:nvPr>
        </p:nvSpPr>
        <p:spPr/>
        <p:txBody>
          <a:bodyPr/>
          <a:lstStyle>
            <a:lvl1pPr>
              <a:defRPr/>
            </a:lvl1pPr>
          </a:lstStyle>
          <a:p>
            <a:pPr>
              <a:defRPr/>
            </a:pPr>
            <a:endParaRPr lang="fa-IR"/>
          </a:p>
        </p:txBody>
      </p:sp>
      <p:sp>
        <p:nvSpPr>
          <p:cNvPr id="9" name="Slide Number Placeholder 6"/>
          <p:cNvSpPr>
            <a:spLocks noGrp="1"/>
          </p:cNvSpPr>
          <p:nvPr>
            <p:ph type="sldNum" sz="quarter" idx="12"/>
          </p:nvPr>
        </p:nvSpPr>
        <p:spPr/>
        <p:txBody>
          <a:bodyPr/>
          <a:lstStyle>
            <a:lvl1pPr>
              <a:defRPr/>
            </a:lvl1pPr>
          </a:lstStyle>
          <a:p>
            <a:pPr>
              <a:defRPr/>
            </a:pPr>
            <a:fld id="{3451D17C-1435-4D4D-8DCD-2412C3AFB626}" type="slidenum">
              <a:rPr lang="fa-IR"/>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11C84C2F-744A-4512-AFFA-F07E7988FBE1}" type="datetimeFigureOut">
              <a:rPr lang="fa-IR"/>
              <a:pPr>
                <a:defRPr/>
              </a:pPr>
              <a:t>1437/10/20</a:t>
            </a:fld>
            <a:endParaRPr lang="fa-I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fa-I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D20A3014-E952-48AD-B3CB-D081A1DEB455}"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pitchFamily="34" charset="0"/>
                <a:cs typeface="Arial" pitchFamily="34" charset="0"/>
              </a:defRPr>
            </a:lvl1pPr>
          </a:lstStyle>
          <a:p>
            <a:pPr>
              <a:defRPr/>
            </a:pPr>
            <a:fld id="{E8CE496C-A9EF-466C-AC90-CD303ED3338F}" type="datetimeFigureOut">
              <a:rPr lang="fa-IR"/>
              <a:pPr>
                <a:defRPr/>
              </a:pPr>
              <a:t>1437/10/20</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pitchFamily="34" charset="0"/>
                <a:cs typeface="Arial" pitchFamily="34" charset="0"/>
              </a:defRPr>
            </a:lvl1pPr>
          </a:lstStyle>
          <a:p>
            <a:pPr>
              <a:defRPr/>
            </a:pPr>
            <a:endParaRPr lang="fa-I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9E547BF4-A25F-4355-B951-9E9F1EA12D9D}"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821" r:id="rId1"/>
    <p:sldLayoutId id="2147483814" r:id="rId2"/>
    <p:sldLayoutId id="2147483822" r:id="rId3"/>
    <p:sldLayoutId id="2147483815" r:id="rId4"/>
    <p:sldLayoutId id="2147483816" r:id="rId5"/>
    <p:sldLayoutId id="2147483817" r:id="rId6"/>
    <p:sldLayoutId id="2147483818" r:id="rId7"/>
    <p:sldLayoutId id="2147483823" r:id="rId8"/>
    <p:sldLayoutId id="2147483824" r:id="rId9"/>
    <p:sldLayoutId id="2147483819" r:id="rId10"/>
    <p:sldLayoutId id="2147483820" r:id="rId11"/>
  </p:sldLayoutIdLst>
  <p:txStyles>
    <p:titleStyle>
      <a:lvl1pPr algn="l" rtl="1" eaLnBrk="0" fontAlgn="base" hangingPunct="0">
        <a:spcBef>
          <a:spcPct val="0"/>
        </a:spcBef>
        <a:spcAft>
          <a:spcPct val="0"/>
        </a:spcAft>
        <a:defRPr sz="4000" kern="1200">
          <a:solidFill>
            <a:schemeClr val="tx2"/>
          </a:solidFill>
          <a:latin typeface="+mj-lt"/>
          <a:ea typeface="+mj-ea"/>
          <a:cs typeface="+mj-cs"/>
        </a:defRPr>
      </a:lvl1pPr>
      <a:lvl2pPr algn="l" rtl="1" eaLnBrk="0" fontAlgn="base" hangingPunct="0">
        <a:spcBef>
          <a:spcPct val="0"/>
        </a:spcBef>
        <a:spcAft>
          <a:spcPct val="0"/>
        </a:spcAft>
        <a:defRPr sz="4000">
          <a:solidFill>
            <a:schemeClr val="tx2"/>
          </a:solidFill>
          <a:latin typeface="Franklin Gothic Book" pitchFamily="34" charset="0"/>
          <a:cs typeface="Tahoma" pitchFamily="34" charset="0"/>
        </a:defRPr>
      </a:lvl2pPr>
      <a:lvl3pPr algn="l" rtl="1" eaLnBrk="0" fontAlgn="base" hangingPunct="0">
        <a:spcBef>
          <a:spcPct val="0"/>
        </a:spcBef>
        <a:spcAft>
          <a:spcPct val="0"/>
        </a:spcAft>
        <a:defRPr sz="4000">
          <a:solidFill>
            <a:schemeClr val="tx2"/>
          </a:solidFill>
          <a:latin typeface="Franklin Gothic Book" pitchFamily="34" charset="0"/>
          <a:cs typeface="Tahoma" pitchFamily="34" charset="0"/>
        </a:defRPr>
      </a:lvl3pPr>
      <a:lvl4pPr algn="l" rtl="1" eaLnBrk="0" fontAlgn="base" hangingPunct="0">
        <a:spcBef>
          <a:spcPct val="0"/>
        </a:spcBef>
        <a:spcAft>
          <a:spcPct val="0"/>
        </a:spcAft>
        <a:defRPr sz="4000">
          <a:solidFill>
            <a:schemeClr val="tx2"/>
          </a:solidFill>
          <a:latin typeface="Franklin Gothic Book" pitchFamily="34" charset="0"/>
          <a:cs typeface="Tahoma" pitchFamily="34" charset="0"/>
        </a:defRPr>
      </a:lvl4pPr>
      <a:lvl5pPr algn="l" rtl="1" eaLnBrk="0" fontAlgn="base" hangingPunct="0">
        <a:spcBef>
          <a:spcPct val="0"/>
        </a:spcBef>
        <a:spcAft>
          <a:spcPct val="0"/>
        </a:spcAft>
        <a:defRPr sz="4000">
          <a:solidFill>
            <a:schemeClr val="tx2"/>
          </a:solidFill>
          <a:latin typeface="Franklin Gothic Book" pitchFamily="34" charset="0"/>
          <a:cs typeface="Tahoma" pitchFamily="34" charset="0"/>
        </a:defRPr>
      </a:lvl5pPr>
      <a:lvl6pPr marL="457200" algn="l" rtl="1" fontAlgn="base">
        <a:spcBef>
          <a:spcPct val="0"/>
        </a:spcBef>
        <a:spcAft>
          <a:spcPct val="0"/>
        </a:spcAft>
        <a:defRPr sz="4000">
          <a:solidFill>
            <a:schemeClr val="tx2"/>
          </a:solidFill>
          <a:latin typeface="Franklin Gothic Book" pitchFamily="34" charset="0"/>
          <a:cs typeface="Tahoma" pitchFamily="34" charset="0"/>
        </a:defRPr>
      </a:lvl6pPr>
      <a:lvl7pPr marL="914400" algn="l" rtl="1" fontAlgn="base">
        <a:spcBef>
          <a:spcPct val="0"/>
        </a:spcBef>
        <a:spcAft>
          <a:spcPct val="0"/>
        </a:spcAft>
        <a:defRPr sz="4000">
          <a:solidFill>
            <a:schemeClr val="tx2"/>
          </a:solidFill>
          <a:latin typeface="Franklin Gothic Book" pitchFamily="34" charset="0"/>
          <a:cs typeface="Tahoma" pitchFamily="34" charset="0"/>
        </a:defRPr>
      </a:lvl7pPr>
      <a:lvl8pPr marL="1371600" algn="l" rtl="1" fontAlgn="base">
        <a:spcBef>
          <a:spcPct val="0"/>
        </a:spcBef>
        <a:spcAft>
          <a:spcPct val="0"/>
        </a:spcAft>
        <a:defRPr sz="4000">
          <a:solidFill>
            <a:schemeClr val="tx2"/>
          </a:solidFill>
          <a:latin typeface="Franklin Gothic Book" pitchFamily="34" charset="0"/>
          <a:cs typeface="Tahoma" pitchFamily="34" charset="0"/>
        </a:defRPr>
      </a:lvl8pPr>
      <a:lvl9pPr marL="1828800" algn="l" rtl="1" fontAlgn="base">
        <a:spcBef>
          <a:spcPct val="0"/>
        </a:spcBef>
        <a:spcAft>
          <a:spcPct val="0"/>
        </a:spcAft>
        <a:defRPr sz="4000">
          <a:solidFill>
            <a:schemeClr val="tx2"/>
          </a:solidFill>
          <a:latin typeface="Franklin Gothic Book" pitchFamily="34" charset="0"/>
          <a:cs typeface="Tahoma" pitchFamily="34" charset="0"/>
        </a:defRPr>
      </a:lvl9pPr>
    </p:titleStyle>
    <p:bodyStyle>
      <a:lvl1pPr marL="273050" indent="-273050" algn="r" rtl="1"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r" rtl="1"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r" rtl="1"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r" rtl="1"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r" rtl="1"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gbahegavankar@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7158" y="3143248"/>
            <a:ext cx="8143932" cy="3429024"/>
          </a:xfrm>
        </p:spPr>
        <p:txBody>
          <a:bodyPr/>
          <a:lstStyle/>
          <a:p>
            <a:r>
              <a:rPr lang="en-US" dirty="0" smtClean="0">
                <a:latin typeface="Times New Roman" pitchFamily="18" charset="0"/>
                <a:cs typeface="Times New Roman" pitchFamily="18" charset="0"/>
              </a:rPr>
              <a:t>Shri </a:t>
            </a:r>
            <a:r>
              <a:rPr lang="en-US" dirty="0" err="1" smtClean="0">
                <a:latin typeface="Times New Roman" pitchFamily="18" charset="0"/>
                <a:cs typeface="Times New Roman" pitchFamily="18" charset="0"/>
              </a:rPr>
              <a:t>Bahegavankar</a:t>
            </a:r>
            <a:r>
              <a:rPr lang="en-US" dirty="0" smtClean="0">
                <a:latin typeface="Times New Roman" pitchFamily="18" charset="0"/>
                <a:cs typeface="Times New Roman" pitchFamily="18" charset="0"/>
              </a:rPr>
              <a:t> L.G.</a:t>
            </a:r>
          </a:p>
          <a:p>
            <a:r>
              <a:rPr lang="en-US" dirty="0" smtClean="0">
                <a:latin typeface="Times New Roman" pitchFamily="18" charset="0"/>
                <a:cs typeface="Times New Roman" pitchFamily="18" charset="0"/>
              </a:rPr>
              <a:t>Assistant Professor</a:t>
            </a:r>
          </a:p>
          <a:p>
            <a:r>
              <a:rPr lang="en-US" dirty="0" smtClean="0">
                <a:latin typeface="Times New Roman" pitchFamily="18" charset="0"/>
                <a:cs typeface="Times New Roman" pitchFamily="18" charset="0"/>
              </a:rPr>
              <a:t>Department of English </a:t>
            </a:r>
          </a:p>
          <a:p>
            <a:r>
              <a:rPr lang="en-US" dirty="0" err="1" smtClean="0">
                <a:latin typeface="Times New Roman" pitchFamily="18" charset="0"/>
                <a:cs typeface="Times New Roman" pitchFamily="18" charset="0"/>
              </a:rPr>
              <a:t>Swa.Sawarkar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Mahavidyalaya</a:t>
            </a:r>
            <a:r>
              <a:rPr lang="en-US" dirty="0" smtClean="0">
                <a:latin typeface="Times New Roman" pitchFamily="18" charset="0"/>
                <a:cs typeface="Times New Roman" pitchFamily="18" charset="0"/>
              </a:rPr>
              <a:t> , Beed.</a:t>
            </a:r>
          </a:p>
          <a:p>
            <a:r>
              <a:rPr lang="en-US" dirty="0" smtClean="0">
                <a:latin typeface="Times New Roman" pitchFamily="18" charset="0"/>
                <a:cs typeface="Times New Roman" pitchFamily="18" charset="0"/>
              </a:rPr>
              <a:t>Refresher Course in E-Governance &amp; E-Learning </a:t>
            </a:r>
          </a:p>
          <a:p>
            <a:r>
              <a:rPr lang="en-US" dirty="0" smtClean="0">
                <a:latin typeface="Times New Roman" pitchFamily="18" charset="0"/>
                <a:cs typeface="Times New Roman" pitchFamily="18" charset="0"/>
                <a:hlinkClick r:id="rId2"/>
              </a:rPr>
              <a:t>lgbahegavankar@gmail.com</a:t>
            </a:r>
            <a:endParaRPr lang="en-US" dirty="0" smtClean="0">
              <a:latin typeface="Times New Roman" pitchFamily="18" charset="0"/>
              <a:cs typeface="Times New Roman" pitchFamily="18" charset="0"/>
            </a:endParaRPr>
          </a:p>
          <a:p>
            <a:r>
              <a:rPr lang="en-US" smtClean="0">
                <a:latin typeface="Times New Roman" pitchFamily="18" charset="0"/>
                <a:cs typeface="Times New Roman" pitchFamily="18" charset="0"/>
              </a:rPr>
              <a:t>Roll </a:t>
            </a:r>
            <a:r>
              <a:rPr lang="en-US" dirty="0" smtClean="0">
                <a:latin typeface="Times New Roman" pitchFamily="18" charset="0"/>
                <a:cs typeface="Times New Roman" pitchFamily="18" charset="0"/>
              </a:rPr>
              <a:t>No.01	</a:t>
            </a:r>
          </a:p>
        </p:txBody>
      </p:sp>
      <p:sp>
        <p:nvSpPr>
          <p:cNvPr id="3" name="Title 2"/>
          <p:cNvSpPr>
            <a:spLocks noGrp="1"/>
          </p:cNvSpPr>
          <p:nvPr>
            <p:ph type="ctrTitle"/>
          </p:nvPr>
        </p:nvSpPr>
        <p:spPr/>
        <p:txBody>
          <a:bodyPr/>
          <a:lstStyle/>
          <a:p>
            <a:r>
              <a:rPr lang="en-US" sz="2400" dirty="0" smtClean="0">
                <a:latin typeface="Times New Roman" pitchFamily="18" charset="0"/>
                <a:cs typeface="Times New Roman" pitchFamily="18" charset="0"/>
              </a:rPr>
              <a:t>P</a:t>
            </a:r>
            <a:r>
              <a:rPr sz="2400" dirty="0" smtClean="0">
                <a:latin typeface="Times New Roman" pitchFamily="18" charset="0"/>
                <a:cs typeface="Times New Roman" pitchFamily="18" charset="0"/>
              </a:rPr>
              <a:t>resentation on</a:t>
            </a:r>
            <a:r>
              <a:rPr sz="2400" b="1" u="sng" dirty="0">
                <a:latin typeface="Times New Roman" pitchFamily="18" charset="0"/>
                <a:cs typeface="Times New Roman" pitchFamily="18" charset="0"/>
              </a:rPr>
              <a:t/>
            </a:r>
            <a:br>
              <a:rPr sz="2400" b="1" u="sng" dirty="0">
                <a:latin typeface="Times New Roman" pitchFamily="18" charset="0"/>
                <a:cs typeface="Times New Roman" pitchFamily="18" charset="0"/>
              </a:rPr>
            </a:br>
            <a:r>
              <a:rPr sz="4400" b="1" dirty="0" smtClean="0">
                <a:latin typeface="Times New Roman" pitchFamily="18" charset="0"/>
                <a:cs typeface="Times New Roman" pitchFamily="18" charset="0"/>
              </a:rPr>
              <a:t> Organs of Speech</a:t>
            </a:r>
            <a:endParaRPr lang="en-US" sz="2800" b="1"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The Vocal Cords</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339" name="Content Placeholder 2"/>
          <p:cNvSpPr>
            <a:spLocks noGrp="1"/>
          </p:cNvSpPr>
          <p:nvPr>
            <p:ph sz="quarter" idx="1"/>
          </p:nvPr>
        </p:nvSpPr>
        <p:spPr>
          <a:xfrm>
            <a:off x="142875" y="1214438"/>
            <a:ext cx="8543925" cy="4525962"/>
          </a:xfrm>
        </p:spPr>
        <p:txBody>
          <a:bodyPr/>
          <a:lstStyle/>
          <a:p>
            <a:pPr algn="l" rtl="0" eaLnBrk="1" hangingPunct="1">
              <a:buFont typeface="Arial" charset="0"/>
              <a:buNone/>
            </a:pPr>
            <a:r>
              <a:rPr lang="en-US" dirty="0" smtClean="0">
                <a:cs typeface="Arial" charset="0"/>
              </a:rPr>
              <a:t>-</a:t>
            </a:r>
            <a:r>
              <a:rPr lang="en-US" sz="2800" dirty="0" smtClean="0">
                <a:latin typeface="Times New Roman" pitchFamily="18" charset="0"/>
                <a:cs typeface="Times New Roman" pitchFamily="18" charset="0"/>
              </a:rPr>
              <a:t>Vocal cords are a pair of lip-like structure inside the Larynx.</a:t>
            </a:r>
          </a:p>
          <a:p>
            <a:pPr algn="l" rtl="0" eaLnBrk="1" hangingPunct="1">
              <a:buFont typeface="Arial" charset="0"/>
              <a:buNone/>
            </a:pPr>
            <a:r>
              <a:rPr lang="en-US" sz="2800" dirty="0" smtClean="0">
                <a:latin typeface="Times New Roman" pitchFamily="18" charset="0"/>
                <a:cs typeface="Times New Roman" pitchFamily="18" charset="0"/>
              </a:rPr>
              <a:t>-These cords are placed horizontally from front to the back , joined at the front and separated at the back. </a:t>
            </a:r>
          </a:p>
          <a:p>
            <a:pPr algn="l" rtl="0" eaLnBrk="1" hangingPunct="1">
              <a:buFont typeface="Arial" charset="0"/>
              <a:buNone/>
            </a:pPr>
            <a:r>
              <a:rPr lang="en-US" sz="2800" dirty="0" smtClean="0">
                <a:latin typeface="Times New Roman" pitchFamily="18" charset="0"/>
                <a:cs typeface="Times New Roman" pitchFamily="18" charset="0"/>
              </a:rPr>
              <a:t>-Therefore they can have a large number of positions.   </a:t>
            </a:r>
            <a:endParaRPr lang="fa-IR" sz="2800" dirty="0" smtClean="0">
              <a:latin typeface="Times New Roman" pitchFamily="18" charset="0"/>
              <a:cs typeface="Times New Roman" pitchFamily="18" charset="0"/>
            </a:endParaRPr>
          </a:p>
        </p:txBody>
      </p:sp>
      <p:pic>
        <p:nvPicPr>
          <p:cNvPr id="14340" name="Picture 4" descr="photos_08012BC9-19A5-4B33-A649-7518F1713E39.jpg"/>
          <p:cNvPicPr>
            <a:picLocks noChangeAspect="1"/>
          </p:cNvPicPr>
          <p:nvPr/>
        </p:nvPicPr>
        <p:blipFill>
          <a:blip r:embed="rId2"/>
          <a:srcRect/>
          <a:stretch>
            <a:fillRect/>
          </a:stretch>
        </p:blipFill>
        <p:spPr bwMode="auto">
          <a:xfrm>
            <a:off x="0" y="3935413"/>
            <a:ext cx="9144000" cy="292258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25"/>
          </a:xfrm>
        </p:spPr>
        <p:txBody>
          <a:bodyPr rtlCol="1">
            <a:normAutofit/>
          </a:bodyPr>
          <a:lstStyle/>
          <a:p>
            <a:pPr eaLnBrk="1" fontAlgn="auto" hangingPunct="1">
              <a:spcAft>
                <a:spcPts val="0"/>
              </a:spcAft>
              <a:defRPr/>
            </a:pPr>
            <a:r>
              <a:rPr lang="en-US"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Important positions of Vocal Cords</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214313" y="1143000"/>
            <a:ext cx="8715375" cy="5429250"/>
          </a:xfrm>
        </p:spPr>
        <p:txBody>
          <a:bodyPr rtlCol="1">
            <a:normAutofit fontScale="92500" lnSpcReduction="10000"/>
          </a:bodyPr>
          <a:lstStyle/>
          <a:p>
            <a:pPr marL="274320" indent="-274320" algn="l" rtl="0" eaLnBrk="1" fontAlgn="auto" hangingPunct="1">
              <a:spcBef>
                <a:spcPts val="580"/>
              </a:spcBef>
              <a:spcAft>
                <a:spcPts val="0"/>
              </a:spcAft>
              <a:buFont typeface="Arial" pitchFamily="34" charset="0"/>
              <a:buNone/>
              <a:defRPr/>
            </a:pPr>
            <a:endParaRPr lang="en-US" dirty="0" smtClean="0">
              <a:solidFill>
                <a:srgbClr val="FF0000"/>
              </a:solidFill>
            </a:endParaRPr>
          </a:p>
          <a:p>
            <a:pPr marL="274320" indent="-274320" algn="l" rtl="0" eaLnBrk="1" fontAlgn="auto" hangingPunct="1">
              <a:spcBef>
                <a:spcPts val="580"/>
              </a:spcBef>
              <a:spcAft>
                <a:spcPts val="0"/>
              </a:spcAft>
              <a:buFont typeface="Arial" pitchFamily="34" charset="0"/>
              <a:buNone/>
              <a:defRPr/>
            </a:pPr>
            <a:endParaRPr lang="en-US" dirty="0">
              <a:solidFill>
                <a:srgbClr val="FF0000"/>
              </a:solidFill>
            </a:endParaRPr>
          </a:p>
          <a:p>
            <a:pPr marL="274320" indent="-274320" algn="l" rtl="0" eaLnBrk="1" fontAlgn="auto" hangingPunct="1">
              <a:spcBef>
                <a:spcPts val="580"/>
              </a:spcBef>
              <a:spcAft>
                <a:spcPts val="0"/>
              </a:spcAft>
              <a:buFont typeface="Arial" pitchFamily="34" charset="0"/>
              <a:buNone/>
              <a:defRPr/>
            </a:pPr>
            <a:endParaRPr lang="en-US" dirty="0" smtClean="0">
              <a:solidFill>
                <a:srgbClr val="FF0000"/>
              </a:solidFill>
            </a:endParaRPr>
          </a:p>
          <a:p>
            <a:pPr marL="274320" indent="-274320" algn="l" rtl="0" eaLnBrk="1" fontAlgn="auto" hangingPunct="1">
              <a:spcBef>
                <a:spcPts val="580"/>
              </a:spcBef>
              <a:spcAft>
                <a:spcPts val="0"/>
              </a:spcAft>
              <a:buFont typeface="Arial" pitchFamily="34" charset="0"/>
              <a:buNone/>
              <a:defRPr/>
            </a:pPr>
            <a:r>
              <a:rPr lang="en-US" dirty="0" smtClean="0">
                <a:solidFill>
                  <a:srgbClr val="FF0000"/>
                </a:solidFill>
                <a:latin typeface="Times New Roman" pitchFamily="18" charset="0"/>
                <a:cs typeface="Times New Roman" pitchFamily="18" charset="0"/>
              </a:rPr>
              <a:t>1- Vocal Cords Drawn Wide Apart</a:t>
            </a:r>
          </a:p>
          <a:p>
            <a:pPr marL="274320" indent="-274320" algn="l" rtl="0" eaLnBrk="1" fontAlgn="auto" hangingPunct="1">
              <a:spcBef>
                <a:spcPts val="580"/>
              </a:spcBef>
              <a:spcAft>
                <a:spcPts val="0"/>
              </a:spcAft>
              <a:buFont typeface="Arial" pitchFamily="34" charset="0"/>
              <a:buNone/>
              <a:defRPr/>
            </a:pPr>
            <a:r>
              <a:rPr lang="en-US" dirty="0" smtClean="0">
                <a:solidFill>
                  <a:srgbClr val="FF0000"/>
                </a:solidFill>
                <a:latin typeface="Times New Roman" pitchFamily="18" charset="0"/>
                <a:cs typeface="Times New Roman" pitchFamily="18" charset="0"/>
              </a:rPr>
              <a:t> </a:t>
            </a:r>
          </a:p>
          <a:p>
            <a:pPr marL="274320" indent="-274320" algn="l" rtl="0" eaLnBrk="1" fontAlgn="auto" hangingPunct="1">
              <a:spcBef>
                <a:spcPts val="580"/>
              </a:spcBef>
              <a:spcAft>
                <a:spcPts val="0"/>
              </a:spcAft>
              <a:buFont typeface="Arial" pitchFamily="34" charset="0"/>
              <a:buNone/>
              <a:defRPr/>
            </a:pPr>
            <a:r>
              <a:rPr lang="en-US" dirty="0" smtClean="0">
                <a:latin typeface="Times New Roman" pitchFamily="18" charset="0"/>
                <a:cs typeface="Times New Roman" pitchFamily="18" charset="0"/>
              </a:rPr>
              <a:t>- This is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The Normal Position </a:t>
            </a:r>
            <a:r>
              <a:rPr lang="en-US" sz="2800" dirty="0" smtClean="0">
                <a:latin typeface="Times New Roman" pitchFamily="18" charset="0"/>
                <a:cs typeface="Times New Roman" pitchFamily="18" charset="0"/>
              </a:rPr>
              <a:t>of vocal cords during breathing.</a:t>
            </a:r>
          </a:p>
          <a:p>
            <a:pPr marL="274320" indent="-274320" algn="l" rtl="0" eaLnBrk="1" fontAlgn="auto" hangingPunct="1">
              <a:spcBef>
                <a:spcPts val="580"/>
              </a:spcBef>
              <a:spcAft>
                <a:spcPts val="0"/>
              </a:spcAft>
              <a:buFontTx/>
              <a:buChar char="-"/>
              <a:defRPr/>
            </a:pPr>
            <a:r>
              <a:rPr lang="en-US" sz="2800" dirty="0" smtClean="0">
                <a:latin typeface="Times New Roman" pitchFamily="18" charset="0"/>
                <a:cs typeface="Times New Roman" pitchFamily="18" charset="0"/>
              </a:rPr>
              <a:t>The air stream can pass freely without setting the vocal cords into Vibration and  produces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Voiceless Sounds</a:t>
            </a:r>
            <a:r>
              <a:rPr lang="en-US" sz="2800" dirty="0" smtClean="0">
                <a:latin typeface="Times New Roman" pitchFamily="18" charset="0"/>
                <a:cs typeface="Times New Roman" pitchFamily="18" charset="0"/>
              </a:rPr>
              <a:t>.</a:t>
            </a:r>
          </a:p>
          <a:p>
            <a:pPr marL="274320" indent="-274320" algn="ctr" rtl="0" eaLnBrk="1" fontAlgn="auto" hangingPunct="1">
              <a:spcBef>
                <a:spcPts val="580"/>
              </a:spcBef>
              <a:spcAft>
                <a:spcPts val="0"/>
              </a:spcAft>
              <a:buFont typeface="Arial" pitchFamily="34" charset="0"/>
              <a:buNone/>
              <a:defRPr/>
            </a:pPr>
            <a:r>
              <a:rPr lang="en-US" sz="2800" dirty="0" smtClean="0">
                <a:solidFill>
                  <a:srgbClr val="FF0000"/>
                </a:solidFill>
                <a:latin typeface="Times New Roman" pitchFamily="18" charset="0"/>
                <a:cs typeface="Times New Roman" pitchFamily="18" charset="0"/>
              </a:rPr>
              <a:t>EX:</a:t>
            </a:r>
            <a:r>
              <a:rPr lang="en-US" sz="2800" dirty="0" smtClean="0">
                <a:latin typeface="Times New Roman" pitchFamily="18" charset="0"/>
                <a:cs typeface="Times New Roman" pitchFamily="18" charset="0"/>
              </a:rPr>
              <a:t>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C</a:t>
            </a:r>
            <a:r>
              <a:rPr lang="en-US" sz="2800" dirty="0" smtClean="0">
                <a:latin typeface="Times New Roman" pitchFamily="18" charset="0"/>
                <a:cs typeface="Times New Roman" pitchFamily="18" charset="0"/>
              </a:rPr>
              <a:t>at-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f</a:t>
            </a:r>
            <a:r>
              <a:rPr lang="en-US" sz="2800" dirty="0" smtClean="0">
                <a:latin typeface="Times New Roman" pitchFamily="18" charset="0"/>
                <a:cs typeface="Times New Roman" pitchFamily="18" charset="0"/>
              </a:rPr>
              <a:t>at-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ch</a:t>
            </a:r>
            <a:r>
              <a:rPr lang="en-US" sz="2800" dirty="0" smtClean="0">
                <a:latin typeface="Times New Roman" pitchFamily="18" charset="0"/>
                <a:cs typeface="Times New Roman" pitchFamily="18" charset="0"/>
              </a:rPr>
              <a:t>at –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a:t>
            </a:r>
            <a:r>
              <a:rPr lang="en-US" sz="2800" dirty="0" smtClean="0">
                <a:latin typeface="Times New Roman" pitchFamily="18" charset="0"/>
                <a:cs typeface="Times New Roman" pitchFamily="18" charset="0"/>
              </a:rPr>
              <a:t>op-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sh</a:t>
            </a:r>
            <a:r>
              <a:rPr lang="en-US" sz="2800" dirty="0" smtClean="0">
                <a:latin typeface="Times New Roman" pitchFamily="18" charset="0"/>
                <a:cs typeface="Times New Roman" pitchFamily="18" charset="0"/>
              </a:rPr>
              <a:t>eet-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s</a:t>
            </a:r>
            <a:r>
              <a:rPr lang="en-US" sz="2800" dirty="0" smtClean="0">
                <a:latin typeface="Times New Roman" pitchFamily="18" charset="0"/>
                <a:cs typeface="Times New Roman" pitchFamily="18" charset="0"/>
              </a:rPr>
              <a:t>eat</a:t>
            </a:r>
          </a:p>
          <a:p>
            <a:pPr marL="274320" indent="-274320" algn="ctr" rtl="0" eaLnBrk="1" fontAlgn="auto" hangingPunct="1">
              <a:spcBef>
                <a:spcPts val="580"/>
              </a:spcBef>
              <a:spcAft>
                <a:spcPts val="0"/>
              </a:spcAft>
              <a:buFont typeface="Arial" pitchFamily="34" charset="0"/>
              <a:buNone/>
              <a:defRPr/>
            </a:pPr>
            <a:endParaRPr lang="en-US" sz="2800"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Wingdings 2"/>
              <a:buNone/>
              <a:defRPr/>
            </a:pPr>
            <a:r>
              <a:rPr lang="en-US" sz="2800" dirty="0" smtClean="0">
                <a:latin typeface="Times New Roman" pitchFamily="18" charset="0"/>
                <a:cs typeface="Times New Roman" pitchFamily="18" charset="0"/>
              </a:rPr>
              <a:t>- A wide opening is between the vocal cords is called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Glottis</a:t>
            </a:r>
            <a:r>
              <a:rPr lang="en-US" sz="2800" dirty="0" smtClean="0">
                <a:latin typeface="Times New Roman" pitchFamily="18" charset="0"/>
                <a:cs typeface="Times New Roman" pitchFamily="18" charset="0"/>
              </a:rPr>
              <a:t>.</a:t>
            </a:r>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 </a:t>
            </a:r>
            <a:endParaRPr lang="fa-IR" sz="2800"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dirty="0" smtClean="0"/>
          </a:p>
        </p:txBody>
      </p:sp>
      <p:pic>
        <p:nvPicPr>
          <p:cNvPr id="15364" name="Picture 4" descr="Vocal_Cord_Positions_of_the_Respiratory_System_L.jpg"/>
          <p:cNvPicPr>
            <a:picLocks noChangeAspect="1"/>
          </p:cNvPicPr>
          <p:nvPr/>
        </p:nvPicPr>
        <p:blipFill>
          <a:blip r:embed="rId2"/>
          <a:srcRect l="37529" t="35692" r="38422" b="33307"/>
          <a:stretch>
            <a:fillRect/>
          </a:stretch>
        </p:blipFill>
        <p:spPr bwMode="auto">
          <a:xfrm>
            <a:off x="6215063" y="1071563"/>
            <a:ext cx="2225675" cy="21431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rtlCol="1">
            <a:normAutofit fontScale="90000"/>
          </a:bodyPr>
          <a:lstStyle/>
          <a:p>
            <a:pPr eaLnBrk="1" fontAlgn="auto" hangingPunct="1">
              <a:spcAft>
                <a:spcPts val="0"/>
              </a:spcAft>
              <a:defRPr/>
            </a:pPr>
            <a:r>
              <a:rPr lang="en-US"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Important positions of Vocal Cords</a:t>
            </a:r>
            <a:endParaRPr lang="fa-IR"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071563"/>
            <a:ext cx="8229600" cy="5572125"/>
          </a:xfrm>
        </p:spPr>
        <p:txBody>
          <a:bodyPr rtlCol="1">
            <a:normAutofit/>
          </a:bodyPr>
          <a:lstStyle/>
          <a:p>
            <a:pPr marL="274320" indent="-274320" algn="l" rtl="0" eaLnBrk="1" fontAlgn="auto" hangingPunct="1">
              <a:spcBef>
                <a:spcPts val="580"/>
              </a:spcBef>
              <a:spcAft>
                <a:spcPts val="0"/>
              </a:spcAft>
              <a:buFont typeface="Arial" pitchFamily="34" charset="0"/>
              <a:buNone/>
              <a:defRPr/>
            </a:pPr>
            <a:endParaRPr lang="en-US" dirty="0" smtClean="0">
              <a:solidFill>
                <a:srgbClr val="FF0000"/>
              </a:solidFill>
            </a:endParaRPr>
          </a:p>
          <a:p>
            <a:pPr marL="274320" indent="-274320" algn="l" rtl="0" eaLnBrk="1" fontAlgn="auto" hangingPunct="1">
              <a:spcBef>
                <a:spcPts val="580"/>
              </a:spcBef>
              <a:spcAft>
                <a:spcPts val="0"/>
              </a:spcAft>
              <a:buFont typeface="Arial" pitchFamily="34" charset="0"/>
              <a:buNone/>
              <a:defRPr/>
            </a:pPr>
            <a:endParaRPr lang="en-US" dirty="0" smtClean="0">
              <a:solidFill>
                <a:srgbClr val="FF0000"/>
              </a:solidFill>
            </a:endParaRPr>
          </a:p>
          <a:p>
            <a:pPr marL="274320" indent="-274320" algn="l" rtl="0" eaLnBrk="1" fontAlgn="auto" hangingPunct="1">
              <a:spcBef>
                <a:spcPts val="580"/>
              </a:spcBef>
              <a:spcAft>
                <a:spcPts val="0"/>
              </a:spcAft>
              <a:buFont typeface="Arial" pitchFamily="34" charset="0"/>
              <a:buNone/>
              <a:defRPr/>
            </a:pPr>
            <a:endParaRPr lang="en-US" dirty="0" smtClean="0">
              <a:solidFill>
                <a:srgbClr val="FF0000"/>
              </a:solidFill>
            </a:endParaRPr>
          </a:p>
          <a:p>
            <a:pPr marL="274320" indent="-274320" algn="l" rtl="0" eaLnBrk="1" fontAlgn="auto" hangingPunct="1">
              <a:spcBef>
                <a:spcPts val="580"/>
              </a:spcBef>
              <a:spcAft>
                <a:spcPts val="0"/>
              </a:spcAft>
              <a:buFont typeface="Arial" pitchFamily="34" charset="0"/>
              <a:buNone/>
              <a:defRPr/>
            </a:pPr>
            <a:r>
              <a:rPr lang="en-US" dirty="0" smtClean="0">
                <a:solidFill>
                  <a:srgbClr val="FF0000"/>
                </a:solidFill>
                <a:latin typeface="Times New Roman" pitchFamily="18" charset="0"/>
                <a:cs typeface="Times New Roman" pitchFamily="18" charset="0"/>
              </a:rPr>
              <a:t>2- Vocal Cords Held Loosely Together</a:t>
            </a:r>
          </a:p>
          <a:p>
            <a:pPr marL="274320" indent="-274320" algn="l" rtl="0" eaLnBrk="1" fontAlgn="auto" hangingPunct="1">
              <a:spcBef>
                <a:spcPts val="580"/>
              </a:spcBef>
              <a:spcAft>
                <a:spcPts val="0"/>
              </a:spcAft>
              <a:buFontTx/>
              <a:buChar char="-"/>
              <a:defRPr/>
            </a:pPr>
            <a:r>
              <a:rPr lang="en-US" sz="2800" dirty="0" smtClean="0">
                <a:latin typeface="Times New Roman" pitchFamily="18" charset="0"/>
                <a:cs typeface="Times New Roman" pitchFamily="18" charset="0"/>
              </a:rPr>
              <a:t>The airstream set the vocal cords into vibration and we hear a “ HHHUUUMMM “ sound . </a:t>
            </a:r>
          </a:p>
          <a:p>
            <a:pPr marL="274320" indent="-274320" algn="l" rtl="0" eaLnBrk="1" fontAlgn="auto" hangingPunct="1">
              <a:spcBef>
                <a:spcPts val="580"/>
              </a:spcBef>
              <a:spcAft>
                <a:spcPts val="0"/>
              </a:spcAft>
              <a:buFontTx/>
              <a:buChar char="-"/>
              <a:defRPr/>
            </a:pPr>
            <a:r>
              <a:rPr lang="en-US" sz="2800" dirty="0" smtClean="0">
                <a:latin typeface="Times New Roman" pitchFamily="18" charset="0"/>
                <a:cs typeface="Times New Roman" pitchFamily="18" charset="0"/>
              </a:rPr>
              <a:t>The sounds that set the vocal cords into Vibration are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voiced sounds</a:t>
            </a:r>
            <a:r>
              <a:rPr lang="en-US" sz="2800" dirty="0" smtClean="0">
                <a:latin typeface="Times New Roman" pitchFamily="18" charset="0"/>
                <a:cs typeface="Times New Roman" pitchFamily="18" charset="0"/>
              </a:rPr>
              <a:t>.</a:t>
            </a:r>
          </a:p>
          <a:p>
            <a:pPr marL="274320" indent="-274320" algn="ctr" rtl="0" eaLnBrk="1" fontAlgn="auto" hangingPunct="1">
              <a:spcBef>
                <a:spcPts val="580"/>
              </a:spcBef>
              <a:spcAft>
                <a:spcPts val="0"/>
              </a:spcAft>
              <a:buFont typeface="Arial" pitchFamily="34" charset="0"/>
              <a:buNone/>
              <a:defRPr/>
            </a:pPr>
            <a:r>
              <a:rPr lang="en-US" sz="2800" dirty="0" smtClean="0">
                <a:solidFill>
                  <a:srgbClr val="FF0000"/>
                </a:solidFill>
                <a:latin typeface="Times New Roman" pitchFamily="18" charset="0"/>
                <a:cs typeface="Times New Roman" pitchFamily="18" charset="0"/>
              </a:rPr>
              <a:t>EX: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All vowels</a:t>
            </a:r>
            <a:r>
              <a:rPr lang="en-US" sz="2800" dirty="0" smtClean="0">
                <a:latin typeface="Times New Roman" pitchFamily="18" charset="0"/>
                <a:cs typeface="Times New Roman" pitchFamily="18" charset="0"/>
              </a:rPr>
              <a:t>-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r</a:t>
            </a:r>
            <a:r>
              <a:rPr lang="en-US" sz="2800" dirty="0" smtClean="0">
                <a:latin typeface="Times New Roman" pitchFamily="18" charset="0"/>
                <a:cs typeface="Times New Roman" pitchFamily="18" charset="0"/>
              </a:rPr>
              <a:t>ed-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m</a:t>
            </a:r>
            <a:r>
              <a:rPr lang="en-US" sz="2800" dirty="0" smtClean="0">
                <a:latin typeface="Times New Roman" pitchFamily="18" charset="0"/>
                <a:cs typeface="Times New Roman" pitchFamily="18" charset="0"/>
              </a:rPr>
              <a:t>en-</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d</a:t>
            </a:r>
            <a:r>
              <a:rPr lang="en-US" sz="2800" dirty="0" smtClean="0">
                <a:latin typeface="Times New Roman" pitchFamily="18" charset="0"/>
                <a:cs typeface="Times New Roman" pitchFamily="18" charset="0"/>
              </a:rPr>
              <a:t>ead-</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b</a:t>
            </a:r>
            <a:r>
              <a:rPr lang="en-US" sz="2800" dirty="0" smtClean="0">
                <a:latin typeface="Times New Roman" pitchFamily="18" charset="0"/>
                <a:cs typeface="Times New Roman" pitchFamily="18" charset="0"/>
              </a:rPr>
              <a:t>ed-</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l</a:t>
            </a:r>
            <a:r>
              <a:rPr lang="en-US" sz="2800" dirty="0" smtClean="0">
                <a:latin typeface="Times New Roman" pitchFamily="18" charset="0"/>
                <a:cs typeface="Times New Roman" pitchFamily="18" charset="0"/>
              </a:rPr>
              <a:t>et-</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n</a:t>
            </a:r>
            <a:r>
              <a:rPr lang="en-US" sz="2800" dirty="0" smtClean="0">
                <a:latin typeface="Times New Roman" pitchFamily="18" charset="0"/>
                <a:cs typeface="Times New Roman" pitchFamily="18" charset="0"/>
              </a:rPr>
              <a:t>est-</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a:t>
            </a:r>
            <a:r>
              <a:rPr lang="en-US" sz="2800" dirty="0" smtClean="0">
                <a:latin typeface="Times New Roman" pitchFamily="18" charset="0"/>
                <a:cs typeface="Times New Roman" pitchFamily="18" charset="0"/>
              </a:rPr>
              <a:t>en-</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j</a:t>
            </a:r>
            <a:r>
              <a:rPr lang="en-US" sz="2800" dirty="0" smtClean="0">
                <a:latin typeface="Times New Roman" pitchFamily="18" charset="0"/>
                <a:cs typeface="Times New Roman" pitchFamily="18" charset="0"/>
              </a:rPr>
              <a:t>ump-</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z</a:t>
            </a:r>
            <a:r>
              <a:rPr lang="en-US" sz="2800" dirty="0" smtClean="0">
                <a:latin typeface="Times New Roman" pitchFamily="18" charset="0"/>
                <a:cs typeface="Times New Roman" pitchFamily="18" charset="0"/>
              </a:rPr>
              <a:t>oo-</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y</a:t>
            </a:r>
            <a:r>
              <a:rPr lang="en-US" sz="2800" dirty="0" smtClean="0">
                <a:latin typeface="Times New Roman" pitchFamily="18" charset="0"/>
                <a:cs typeface="Times New Roman" pitchFamily="18" charset="0"/>
              </a:rPr>
              <a:t>ellow-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w</a:t>
            </a:r>
            <a:r>
              <a:rPr lang="en-US" sz="2800" dirty="0" smtClean="0">
                <a:latin typeface="Times New Roman" pitchFamily="18" charset="0"/>
                <a:cs typeface="Times New Roman" pitchFamily="18" charset="0"/>
              </a:rPr>
              <a:t>ell   </a:t>
            </a:r>
          </a:p>
          <a:p>
            <a:pPr marL="274320" indent="-274320" algn="l" rtl="0" eaLnBrk="1" fontAlgn="auto" hangingPunct="1">
              <a:spcBef>
                <a:spcPts val="580"/>
              </a:spcBef>
              <a:spcAft>
                <a:spcPts val="0"/>
              </a:spcAft>
              <a:buFont typeface="Arial" pitchFamily="34" charset="0"/>
              <a:buNone/>
              <a:defRPr/>
            </a:pPr>
            <a:endParaRPr lang="en-US" dirty="0" smtClean="0">
              <a:solidFill>
                <a:srgbClr val="FF0000"/>
              </a:solidFill>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fa-IR" dirty="0">
              <a:solidFill>
                <a:srgbClr val="FF0000"/>
              </a:solidFill>
            </a:endParaRPr>
          </a:p>
        </p:txBody>
      </p:sp>
      <p:pic>
        <p:nvPicPr>
          <p:cNvPr id="16388" name="Picture 5" descr="Vocal_Cord_Positions_of_the_Respiratory_System_L.jpg"/>
          <p:cNvPicPr>
            <a:picLocks noChangeAspect="1"/>
          </p:cNvPicPr>
          <p:nvPr/>
        </p:nvPicPr>
        <p:blipFill>
          <a:blip r:embed="rId2"/>
          <a:srcRect l="7912" t="36543" r="71677" b="33946"/>
          <a:stretch>
            <a:fillRect/>
          </a:stretch>
        </p:blipFill>
        <p:spPr bwMode="auto">
          <a:xfrm>
            <a:off x="6715125" y="1000125"/>
            <a:ext cx="1785938" cy="1928813"/>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1">
            <a:normAutofit/>
          </a:bodyPr>
          <a:lstStyle/>
          <a:p>
            <a:pPr eaLnBrk="1" fontAlgn="auto" hangingPunct="1">
              <a:spcAft>
                <a:spcPts val="0"/>
              </a:spcAft>
              <a:defRPr/>
            </a:pPr>
            <a:r>
              <a:rPr lang="en-US"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Important positions of Vocal Cords</a:t>
            </a:r>
            <a:endParaRPr lang="fa-IR"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071563"/>
            <a:ext cx="8229600" cy="5572125"/>
          </a:xfrm>
        </p:spPr>
        <p:txBody>
          <a:bodyPr rtlCol="1">
            <a:normAutofit/>
          </a:bodyPr>
          <a:lstStyle/>
          <a:p>
            <a:pPr marL="274320" indent="-274320" algn="l" rtl="0" eaLnBrk="1" fontAlgn="auto" hangingPunct="1">
              <a:spcBef>
                <a:spcPts val="580"/>
              </a:spcBef>
              <a:spcAft>
                <a:spcPts val="0"/>
              </a:spcAft>
              <a:buFont typeface="Arial" pitchFamily="34" charset="0"/>
              <a:buNone/>
              <a:defRPr/>
            </a:pPr>
            <a:endParaRPr lang="en-US" dirty="0" smtClean="0">
              <a:solidFill>
                <a:srgbClr val="FF0000"/>
              </a:solidFill>
            </a:endParaRPr>
          </a:p>
          <a:p>
            <a:pPr marL="274320" indent="-274320" algn="l" rtl="0" eaLnBrk="1" fontAlgn="auto" hangingPunct="1">
              <a:spcBef>
                <a:spcPts val="580"/>
              </a:spcBef>
              <a:spcAft>
                <a:spcPts val="0"/>
              </a:spcAft>
              <a:buFont typeface="Arial" pitchFamily="34" charset="0"/>
              <a:buNone/>
              <a:defRPr/>
            </a:pPr>
            <a:endParaRPr lang="en-US" dirty="0" smtClean="0">
              <a:solidFill>
                <a:srgbClr val="FF0000"/>
              </a:solidFill>
            </a:endParaRPr>
          </a:p>
          <a:p>
            <a:pPr marL="274320" indent="-274320" algn="l" rtl="0" eaLnBrk="1" fontAlgn="auto" hangingPunct="1">
              <a:spcBef>
                <a:spcPts val="580"/>
              </a:spcBef>
              <a:spcAft>
                <a:spcPts val="0"/>
              </a:spcAft>
              <a:buFont typeface="Arial" pitchFamily="34" charset="0"/>
              <a:buNone/>
              <a:defRPr/>
            </a:pPr>
            <a:r>
              <a:rPr lang="en-US" dirty="0" smtClean="0">
                <a:solidFill>
                  <a:srgbClr val="FF0000"/>
                </a:solidFill>
                <a:latin typeface="Times New Roman" pitchFamily="18" charset="0"/>
                <a:cs typeface="Times New Roman" pitchFamily="18" charset="0"/>
              </a:rPr>
              <a:t>3- Vocal Cords Held Tightly Together:</a:t>
            </a:r>
          </a:p>
          <a:p>
            <a:pPr marL="274320" indent="-274320" algn="l" rtl="0" eaLnBrk="1" fontAlgn="auto" hangingPunct="1">
              <a:spcBef>
                <a:spcPts val="580"/>
              </a:spcBef>
              <a:spcAft>
                <a:spcPts val="0"/>
              </a:spcAft>
              <a:buFontTx/>
              <a:buChar char="-"/>
              <a:defRPr/>
            </a:pPr>
            <a:r>
              <a:rPr lang="en-US" sz="2800" dirty="0" smtClean="0">
                <a:latin typeface="Times New Roman" pitchFamily="18" charset="0"/>
                <a:cs typeface="Times New Roman" pitchFamily="18" charset="0"/>
              </a:rPr>
              <a:t>Glottis is closed and no air can escape through it.</a:t>
            </a:r>
          </a:p>
          <a:p>
            <a:pPr marL="274320" indent="-274320" algn="l" rtl="0" eaLnBrk="1" fontAlgn="auto" hangingPunct="1">
              <a:spcBef>
                <a:spcPts val="580"/>
              </a:spcBef>
              <a:spcAft>
                <a:spcPts val="0"/>
              </a:spcAft>
              <a:buFontTx/>
              <a:buChar char="-"/>
              <a:defRPr/>
            </a:pPr>
            <a:r>
              <a:rPr lang="en-US" sz="2800" dirty="0" smtClean="0">
                <a:latin typeface="Times New Roman" pitchFamily="18" charset="0"/>
                <a:cs typeface="Times New Roman" pitchFamily="18" charset="0"/>
              </a:rPr>
              <a:t>Vocal cords are closed and the airstream is stopped completely for a short period of time . suddenly the vocal cords drawn apart and produce explosive sound that is called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glottal stop</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like a mid cough.</a:t>
            </a:r>
          </a:p>
          <a:p>
            <a:pPr marL="274320" indent="-274320" algn="l" rtl="0" eaLnBrk="1" fontAlgn="auto" hangingPunct="1">
              <a:spcBef>
                <a:spcPts val="580"/>
              </a:spcBef>
              <a:spcAft>
                <a:spcPts val="0"/>
              </a:spcAft>
              <a:buFont typeface="Arial" pitchFamily="34" charset="0"/>
              <a:buNone/>
              <a:defRPr/>
            </a:pPr>
            <a:r>
              <a:rPr lang="en-US" sz="2800" dirty="0" smtClean="0">
                <a:solidFill>
                  <a:srgbClr val="FF0000"/>
                </a:solidFill>
                <a:latin typeface="Times New Roman" pitchFamily="18" charset="0"/>
                <a:cs typeface="Times New Roman" pitchFamily="18" charset="0"/>
              </a:rPr>
              <a:t>EX: </a:t>
            </a:r>
            <a:r>
              <a:rPr lang="en-US" sz="2800" dirty="0" smtClean="0">
                <a:latin typeface="Times New Roman" pitchFamily="18" charset="0"/>
                <a:cs typeface="Times New Roman" pitchFamily="18" charset="0"/>
              </a:rPr>
              <a:t>li</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p</a:t>
            </a:r>
            <a:r>
              <a:rPr lang="en-US" sz="2800" dirty="0" smtClean="0">
                <a:latin typeface="Times New Roman" pitchFamily="18" charset="0"/>
                <a:cs typeface="Times New Roman" pitchFamily="18" charset="0"/>
              </a:rPr>
              <a:t>, shu</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a:t>
            </a:r>
            <a:r>
              <a:rPr lang="en-US" sz="2800" dirty="0" smtClean="0">
                <a:latin typeface="Times New Roman" pitchFamily="18" charset="0"/>
                <a:cs typeface="Times New Roman" pitchFamily="18" charset="0"/>
              </a:rPr>
              <a:t>, si</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ck</a:t>
            </a:r>
          </a:p>
          <a:p>
            <a:pPr marL="274320" indent="-274320" algn="l" rtl="0" eaLnBrk="1" fontAlgn="auto" hangingPunct="1">
              <a:spcBef>
                <a:spcPts val="580"/>
              </a:spcBef>
              <a:spcAft>
                <a:spcPts val="0"/>
              </a:spcAft>
              <a:buFontTx/>
              <a:buChar char="-"/>
              <a:defRPr/>
            </a:pPr>
            <a:endParaRPr lang="fa-IR" sz="2800" dirty="0">
              <a:latin typeface="Times New Roman" pitchFamily="18" charset="0"/>
              <a:cs typeface="Times New Roman" pitchFamily="18" charset="0"/>
            </a:endParaRPr>
          </a:p>
        </p:txBody>
      </p:sp>
      <p:pic>
        <p:nvPicPr>
          <p:cNvPr id="17412" name="Picture 3" descr="Vocal_Cord_Positions_of_the_Respiratory_System_L.jpg"/>
          <p:cNvPicPr>
            <a:picLocks noChangeAspect="1"/>
          </p:cNvPicPr>
          <p:nvPr/>
        </p:nvPicPr>
        <p:blipFill>
          <a:blip r:embed="rId2"/>
          <a:srcRect l="69478" t="35692" r="7362" b="34499"/>
          <a:stretch>
            <a:fillRect/>
          </a:stretch>
        </p:blipFill>
        <p:spPr bwMode="auto">
          <a:xfrm>
            <a:off x="6500813" y="1071563"/>
            <a:ext cx="1857375" cy="178593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rtlCol="1">
            <a:normAutofit fontScale="90000"/>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III- The Articulatory System</a:t>
            </a:r>
            <a:endParaRPr lang="fa-IR" b="1" dirty="0">
              <a:latin typeface="Times New Roman" pitchFamily="18" charset="0"/>
              <a:cs typeface="Times New Roman" pitchFamily="18" charset="0"/>
            </a:endParaRPr>
          </a:p>
        </p:txBody>
      </p:sp>
      <p:sp>
        <p:nvSpPr>
          <p:cNvPr id="13315" name="Content Placeholder 2"/>
          <p:cNvSpPr>
            <a:spLocks noGrp="1"/>
          </p:cNvSpPr>
          <p:nvPr>
            <p:ph sz="quarter" idx="1"/>
          </p:nvPr>
        </p:nvSpPr>
        <p:spPr>
          <a:xfrm>
            <a:off x="214313" y="1143000"/>
            <a:ext cx="8715375" cy="5500688"/>
          </a:xfrm>
        </p:spPr>
        <p:txBody>
          <a:bodyPr>
            <a:normAutofit/>
          </a:bodyPr>
          <a:lstStyle/>
          <a:p>
            <a:pPr marL="274320" indent="-274320" algn="l" rtl="0" eaLnBrk="1" fontAlgn="auto" hangingPunct="1">
              <a:spcBef>
                <a:spcPts val="580"/>
              </a:spcBef>
              <a:spcAft>
                <a:spcPts val="0"/>
              </a:spcAft>
              <a:buFont typeface="Wingdings 2"/>
              <a:buNone/>
              <a:defRPr/>
            </a:pPr>
            <a:r>
              <a:rPr lang="en-US" dirty="0" smtClean="0">
                <a:latin typeface="Times New Roman" pitchFamily="18" charset="0"/>
                <a:cs typeface="Times New Roman" pitchFamily="18" charset="0"/>
              </a:rPr>
              <a:t>- After Larynx, the airstream passes</a:t>
            </a:r>
          </a:p>
          <a:p>
            <a:pPr marL="274320" indent="-274320" algn="l" rtl="0" eaLnBrk="1" fontAlgn="auto" hangingPunct="1">
              <a:spcBef>
                <a:spcPts val="580"/>
              </a:spcBef>
              <a:spcAft>
                <a:spcPts val="0"/>
              </a:spcAft>
              <a:buFont typeface="Wingdings 2"/>
              <a:buNone/>
              <a:defRPr/>
            </a:pPr>
            <a:r>
              <a:rPr lang="en-US" dirty="0" smtClean="0">
                <a:latin typeface="Times New Roman" pitchFamily="18" charset="0"/>
                <a:cs typeface="Times New Roman" pitchFamily="18" charset="0"/>
              </a:rPr>
              <a:t> through other 9 organs of speech </a:t>
            </a:r>
          </a:p>
          <a:p>
            <a:pPr marL="274320" indent="-274320" algn="l" rtl="0" eaLnBrk="1" fontAlgn="auto" hangingPunct="1">
              <a:spcBef>
                <a:spcPts val="580"/>
              </a:spcBef>
              <a:spcAft>
                <a:spcPts val="0"/>
              </a:spcAft>
              <a:buFont typeface="Wingdings 2"/>
              <a:buNone/>
              <a:defRPr/>
            </a:pPr>
            <a:r>
              <a:rPr lang="en-US" dirty="0" smtClean="0">
                <a:latin typeface="Times New Roman" pitchFamily="18" charset="0"/>
                <a:cs typeface="Times New Roman" pitchFamily="18" charset="0"/>
              </a:rPr>
              <a:t>that are laying above the larynx.</a:t>
            </a:r>
          </a:p>
          <a:p>
            <a:pPr marL="274320" indent="-274320" algn="l" rtl="0" eaLnBrk="1" fontAlgn="auto" hangingPunct="1">
              <a:spcBef>
                <a:spcPts val="580"/>
              </a:spcBef>
              <a:spcAft>
                <a:spcPts val="0"/>
              </a:spcAft>
              <a:buFont typeface="Wingdings 2"/>
              <a:buNone/>
              <a:defRPr/>
            </a:pPr>
            <a:r>
              <a:rPr lang="en-US" sz="2400"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r>
              <a:rPr lang="en-US" sz="2400" b="1" dirty="0" smtClean="0">
                <a:latin typeface="Times New Roman" pitchFamily="18" charset="0"/>
                <a:cs typeface="Times New Roman" pitchFamily="18" charset="0"/>
              </a:rPr>
              <a:t>1 – The Lips                    2- The Teeth         </a:t>
            </a:r>
          </a:p>
          <a:p>
            <a:pPr marL="274320" indent="-274320" algn="l" rtl="0" eaLnBrk="1" fontAlgn="auto" hangingPunct="1">
              <a:spcBef>
                <a:spcPts val="580"/>
              </a:spcBef>
              <a:spcAft>
                <a:spcPts val="0"/>
              </a:spcAft>
              <a:buFont typeface="Arial" pitchFamily="34" charset="0"/>
              <a:buNone/>
              <a:defRPr/>
            </a:pPr>
            <a:r>
              <a:rPr lang="en-US" sz="2400" b="1" dirty="0" smtClean="0">
                <a:latin typeface="Times New Roman" pitchFamily="18" charset="0"/>
                <a:cs typeface="Times New Roman" pitchFamily="18" charset="0"/>
              </a:rPr>
              <a:t>3- The Alveolar ridge  4-The hard palate</a:t>
            </a:r>
          </a:p>
          <a:p>
            <a:pPr marL="274320" indent="-274320" algn="l" rtl="0" eaLnBrk="1" fontAlgn="auto" hangingPunct="1">
              <a:spcBef>
                <a:spcPts val="580"/>
              </a:spcBef>
              <a:spcAft>
                <a:spcPts val="0"/>
              </a:spcAft>
              <a:buFont typeface="Arial" pitchFamily="34" charset="0"/>
              <a:buNone/>
              <a:defRPr/>
            </a:pPr>
            <a:r>
              <a:rPr lang="en-US" sz="2400" b="1" dirty="0" smtClean="0">
                <a:latin typeface="Times New Roman" pitchFamily="18" charset="0"/>
                <a:cs typeface="Times New Roman" pitchFamily="18" charset="0"/>
              </a:rPr>
              <a:t>5- The Soft Palate         6- The Uvula</a:t>
            </a:r>
          </a:p>
          <a:p>
            <a:pPr marL="274320" indent="-274320" algn="l" rtl="0" eaLnBrk="1" fontAlgn="auto" hangingPunct="1">
              <a:spcBef>
                <a:spcPts val="580"/>
              </a:spcBef>
              <a:spcAft>
                <a:spcPts val="0"/>
              </a:spcAft>
              <a:buFont typeface="Arial" pitchFamily="34" charset="0"/>
              <a:buNone/>
              <a:defRPr/>
            </a:pPr>
            <a:r>
              <a:rPr lang="en-US" sz="2400" b="1" dirty="0" smtClean="0">
                <a:latin typeface="Times New Roman" pitchFamily="18" charset="0"/>
                <a:cs typeface="Times New Roman" pitchFamily="18" charset="0"/>
              </a:rPr>
              <a:t>7- The tongue                8- The Pharynx</a:t>
            </a:r>
          </a:p>
          <a:p>
            <a:pPr marL="274320" indent="-274320" algn="l" rtl="0" eaLnBrk="1" fontAlgn="auto" hangingPunct="1">
              <a:spcBef>
                <a:spcPts val="580"/>
              </a:spcBef>
              <a:spcAft>
                <a:spcPts val="0"/>
              </a:spcAft>
              <a:buFont typeface="Arial" pitchFamily="34" charset="0"/>
              <a:buNone/>
              <a:defRPr/>
            </a:pPr>
            <a:r>
              <a:rPr lang="en-US" sz="2400" b="1" dirty="0" smtClean="0">
                <a:latin typeface="Times New Roman" pitchFamily="18" charset="0"/>
                <a:cs typeface="Times New Roman" pitchFamily="18" charset="0"/>
              </a:rPr>
              <a:t>9- The glottis</a:t>
            </a:r>
          </a:p>
          <a:p>
            <a:pPr marL="274320" indent="-274320" algn="l" rtl="0" eaLnBrk="1" fontAlgn="auto" hangingPunct="1">
              <a:spcBef>
                <a:spcPts val="580"/>
              </a:spcBef>
              <a:spcAft>
                <a:spcPts val="0"/>
              </a:spcAft>
              <a:buFont typeface="Arial" pitchFamily="34" charset="0"/>
              <a:buNone/>
              <a:defRPr/>
            </a:pPr>
            <a:endParaRPr lang="en-US" sz="2000"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sz="2000"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Tx/>
              <a:buChar char="-"/>
              <a:defRPr/>
            </a:pPr>
            <a:r>
              <a:rPr lang="en-US" sz="2400" dirty="0" smtClean="0">
                <a:latin typeface="Times New Roman" pitchFamily="18" charset="0"/>
                <a:cs typeface="Times New Roman" pitchFamily="18" charset="0"/>
              </a:rPr>
              <a:t>These Organs of speech make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articulatory System </a:t>
            </a:r>
            <a:r>
              <a:rPr lang="en-US" sz="2400" dirty="0" smtClean="0">
                <a:latin typeface="Times New Roman" pitchFamily="18" charset="0"/>
                <a:cs typeface="Times New Roman" pitchFamily="18" charset="0"/>
              </a:rPr>
              <a:t>together.</a:t>
            </a:r>
            <a:endParaRPr lang="fa-IR" sz="2400" dirty="0" smtClean="0">
              <a:latin typeface="Times New Roman" pitchFamily="18" charset="0"/>
              <a:cs typeface="Times New Roman" pitchFamily="18" charset="0"/>
            </a:endParaRPr>
          </a:p>
        </p:txBody>
      </p:sp>
      <p:pic>
        <p:nvPicPr>
          <p:cNvPr id="18436" name="Content Placeholder 3" descr="mmm.jpg"/>
          <p:cNvPicPr>
            <a:picLocks noChangeAspect="1"/>
          </p:cNvPicPr>
          <p:nvPr/>
        </p:nvPicPr>
        <p:blipFill>
          <a:blip r:embed="rId2"/>
          <a:srcRect l="1675" t="2960" r="5939" b="1784"/>
          <a:stretch>
            <a:fillRect/>
          </a:stretch>
        </p:blipFill>
        <p:spPr bwMode="auto">
          <a:xfrm>
            <a:off x="5429250" y="1285875"/>
            <a:ext cx="3560763" cy="45259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11222"/>
          </a:xfrm>
        </p:spPr>
        <p:txBody>
          <a:bodyPr>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Active and Passive Articulators</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142875" y="1214438"/>
            <a:ext cx="8858250" cy="5500687"/>
          </a:xfrm>
        </p:spPr>
        <p:txBody>
          <a:bodyPr>
            <a:normAutofit lnSpcReduction="10000"/>
          </a:bodyPr>
          <a:lstStyle/>
          <a:p>
            <a:pPr marL="274320" indent="-274320" algn="l" rtl="0" eaLnBrk="1" fontAlgn="auto" hangingPunct="1">
              <a:spcBef>
                <a:spcPts val="580"/>
              </a:spcBef>
              <a:spcAft>
                <a:spcPts val="0"/>
              </a:spcAft>
              <a:buFontTx/>
              <a:buChar char="-"/>
              <a:defRPr/>
            </a:pPr>
            <a:r>
              <a:rPr lang="en-US" sz="2800" b="1" u="sng" dirty="0" smtClean="0">
                <a:latin typeface="Times New Roman" pitchFamily="18" charset="0"/>
                <a:cs typeface="Times New Roman" pitchFamily="18" charset="0"/>
              </a:rPr>
              <a:t>Active articulators </a:t>
            </a:r>
            <a:r>
              <a:rPr lang="en-US" sz="2800" dirty="0" smtClean="0">
                <a:latin typeface="Times New Roman" pitchFamily="18" charset="0"/>
                <a:cs typeface="Times New Roman" pitchFamily="18" charset="0"/>
              </a:rPr>
              <a:t>are those organs of speech that move from their position of rest to articulate against other organs of speech that do not or can not move which are called </a:t>
            </a:r>
            <a:r>
              <a:rPr lang="en-US" sz="2800" b="1" u="sng" dirty="0" smtClean="0">
                <a:effectLst>
                  <a:outerShdw blurRad="38100" dist="38100" dir="2700000" algn="tl">
                    <a:srgbClr val="000000">
                      <a:alpha val="43137"/>
                    </a:srgbClr>
                  </a:outerShdw>
                </a:effectLst>
                <a:latin typeface="Times New Roman" pitchFamily="18" charset="0"/>
                <a:cs typeface="Times New Roman" pitchFamily="18" charset="0"/>
              </a:rPr>
              <a:t>passive articulators</a:t>
            </a:r>
            <a:r>
              <a:rPr lang="en-US" sz="2800" dirty="0" smtClean="0">
                <a:latin typeface="Times New Roman" pitchFamily="18" charset="0"/>
                <a:cs typeface="Times New Roman" pitchFamily="18" charset="0"/>
              </a:rPr>
              <a:t>.</a:t>
            </a:r>
          </a:p>
          <a:p>
            <a:pPr marL="274320" indent="-274320" algn="l" rtl="0" eaLnBrk="1" fontAlgn="auto" hangingPunct="1">
              <a:spcBef>
                <a:spcPts val="580"/>
              </a:spcBef>
              <a:spcAft>
                <a:spcPts val="0"/>
              </a:spcAft>
              <a:buFont typeface="Wingdings 2"/>
              <a:buNone/>
              <a:defRPr/>
            </a:pPr>
            <a:endParaRPr lang="en-US" sz="2800"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Wingdings 2"/>
              <a:buNone/>
              <a:defRPr/>
            </a:pPr>
            <a:r>
              <a:rPr lang="en-US" sz="2800" dirty="0" smtClean="0">
                <a:solidFill>
                  <a:srgbClr val="FF0000"/>
                </a:solidFill>
                <a:latin typeface="Times New Roman" pitchFamily="18" charset="0"/>
                <a:cs typeface="Times New Roman" pitchFamily="18" charset="0"/>
              </a:rPr>
              <a:t>EX:</a:t>
            </a:r>
            <a:r>
              <a:rPr lang="en-US" sz="2800" dirty="0" smtClean="0">
                <a:latin typeface="Times New Roman" pitchFamily="18" charset="0"/>
                <a:cs typeface="Times New Roman" pitchFamily="18" charset="0"/>
              </a:rPr>
              <a:t> in producing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 d, n, s </a:t>
            </a:r>
            <a:r>
              <a:rPr lang="en-US" sz="2800" dirty="0" smtClean="0">
                <a:latin typeface="Times New Roman" pitchFamily="18" charset="0"/>
                <a:cs typeface="Times New Roman" pitchFamily="18" charset="0"/>
              </a:rPr>
              <a:t> the tip and blade of the tongue move from their position to the alveolar ridge. So, the tip and blade of the tongue are active articulators and the alveolar ridge is the passive one.</a:t>
            </a:r>
          </a:p>
          <a:p>
            <a:pPr marL="274320" indent="-274320" algn="l" rtl="0" eaLnBrk="1" fontAlgn="auto" hangingPunct="1">
              <a:spcBef>
                <a:spcPts val="580"/>
              </a:spcBef>
              <a:spcAft>
                <a:spcPts val="0"/>
              </a:spcAft>
              <a:buFont typeface="Wingdings 2"/>
              <a:buNone/>
              <a:defRPr/>
            </a:pPr>
            <a:endParaRPr lang="en-US" sz="2800"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Wingdings 2"/>
              <a:buNone/>
              <a:defRPr/>
            </a:pPr>
            <a:r>
              <a:rPr lang="en-US" sz="2800" dirty="0" smtClean="0">
                <a:latin typeface="Times New Roman" pitchFamily="18" charset="0"/>
                <a:cs typeface="Times New Roman" pitchFamily="18" charset="0"/>
              </a:rPr>
              <a:t>- The active articulators are mostly  located in the lower jaw and the passive articulators are mostly in the upper jaw.</a:t>
            </a:r>
            <a:endParaRPr lang="fa-IR" sz="2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25"/>
          </a:xfrm>
        </p:spPr>
        <p:txBody>
          <a:bodyPr rtlCol="1">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 The Lips</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214313" y="1071563"/>
            <a:ext cx="8715375" cy="5054600"/>
          </a:xfrm>
        </p:spPr>
        <p:txBody>
          <a:bodyPr rtlCol="1">
            <a:normAutofit/>
          </a:bodyPr>
          <a:lstStyle/>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The upper and lower lips have important role in producing certain speech sounds especially in producing vowels .</a:t>
            </a:r>
          </a:p>
          <a:p>
            <a:pPr marL="274320" indent="-274320" algn="l" rtl="0" eaLnBrk="1" fontAlgn="auto" hangingPunct="1">
              <a:spcBef>
                <a:spcPts val="580"/>
              </a:spcBef>
              <a:spcAft>
                <a:spcPts val="0"/>
              </a:spcAft>
              <a:buFont typeface="Arial" pitchFamily="34" charset="0"/>
              <a:buNone/>
              <a:defRPr/>
            </a:pPr>
            <a:r>
              <a:rPr lang="en-US" u="sng" dirty="0" smtClean="0">
                <a:solidFill>
                  <a:srgbClr val="FF0000"/>
                </a:solidFill>
                <a:latin typeface="Times New Roman" pitchFamily="18" charset="0"/>
                <a:cs typeface="Times New Roman" pitchFamily="18" charset="0"/>
              </a:rPr>
              <a:t>Movements:</a:t>
            </a:r>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1- Closing the lips and then releasing the closure abruptly         </a:t>
            </a:r>
            <a:r>
              <a:rPr lang="en-US" sz="2800" dirty="0" smtClean="0">
                <a:solidFill>
                  <a:srgbClr val="FF0000"/>
                </a:solidFill>
                <a:latin typeface="Times New Roman" pitchFamily="18" charset="0"/>
                <a:cs typeface="Times New Roman" pitchFamily="18" charset="0"/>
              </a:rPr>
              <a:t>EX:</a:t>
            </a:r>
            <a:r>
              <a:rPr lang="en-US" sz="2800" dirty="0" smtClean="0">
                <a:latin typeface="Times New Roman" pitchFamily="18" charset="0"/>
                <a:cs typeface="Times New Roman" pitchFamily="18" charset="0"/>
              </a:rPr>
              <a:t>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p</a:t>
            </a:r>
            <a:r>
              <a:rPr lang="en-US" sz="2800" dirty="0" smtClean="0">
                <a:latin typeface="Times New Roman" pitchFamily="18" charset="0"/>
                <a:cs typeface="Times New Roman" pitchFamily="18" charset="0"/>
              </a:rPr>
              <a:t>ut ,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b</a:t>
            </a:r>
            <a:r>
              <a:rPr lang="en-US" sz="2800" dirty="0" smtClean="0">
                <a:latin typeface="Times New Roman" pitchFamily="18" charset="0"/>
                <a:cs typeface="Times New Roman" pitchFamily="18" charset="0"/>
              </a:rPr>
              <a:t>oot</a:t>
            </a:r>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2- closing  the lips and making nasal consonant </a:t>
            </a:r>
            <a:r>
              <a:rPr lang="en-US" sz="2800" dirty="0" smtClean="0">
                <a:solidFill>
                  <a:srgbClr val="FF0000"/>
                </a:solidFill>
                <a:latin typeface="Times New Roman" pitchFamily="18" charset="0"/>
                <a:cs typeface="Times New Roman" pitchFamily="18" charset="0"/>
              </a:rPr>
              <a:t>EX: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m</a:t>
            </a:r>
            <a:r>
              <a:rPr lang="en-US" sz="2800" dirty="0" smtClean="0">
                <a:latin typeface="Times New Roman" pitchFamily="18" charset="0"/>
                <a:cs typeface="Times New Roman" pitchFamily="18" charset="0"/>
              </a:rPr>
              <a:t>en </a:t>
            </a:r>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3- protrude and rounded </a:t>
            </a:r>
            <a:r>
              <a:rPr lang="en-US" sz="2800" dirty="0" smtClean="0">
                <a:solidFill>
                  <a:srgbClr val="FF0000"/>
                </a:solidFill>
                <a:latin typeface="Times New Roman" pitchFamily="18" charset="0"/>
                <a:cs typeface="Times New Roman" pitchFamily="18" charset="0"/>
              </a:rPr>
              <a:t>EX:</a:t>
            </a:r>
            <a:r>
              <a:rPr lang="en-US" sz="2800" dirty="0" smtClean="0">
                <a:latin typeface="Times New Roman" pitchFamily="18" charset="0"/>
                <a:cs typeface="Times New Roman" pitchFamily="18" charset="0"/>
              </a:rPr>
              <a:t> b</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oo</a:t>
            </a:r>
            <a:r>
              <a:rPr lang="en-US" sz="2800" dirty="0" smtClean="0">
                <a:latin typeface="Times New Roman" pitchFamily="18" charset="0"/>
                <a:cs typeface="Times New Roman" pitchFamily="18" charset="0"/>
              </a:rPr>
              <a:t>t </a:t>
            </a:r>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4- spread  </a:t>
            </a:r>
            <a:r>
              <a:rPr lang="en-US" sz="2800" dirty="0" smtClean="0">
                <a:solidFill>
                  <a:srgbClr val="FF0000"/>
                </a:solidFill>
                <a:latin typeface="Times New Roman" pitchFamily="18" charset="0"/>
                <a:cs typeface="Times New Roman" pitchFamily="18" charset="0"/>
              </a:rPr>
              <a:t>EX:</a:t>
            </a:r>
            <a:r>
              <a:rPr lang="en-US" sz="2800" dirty="0" smtClean="0">
                <a:latin typeface="Times New Roman" pitchFamily="18" charset="0"/>
                <a:cs typeface="Times New Roman" pitchFamily="18" charset="0"/>
              </a:rPr>
              <a:t> b</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ea</a:t>
            </a:r>
            <a:r>
              <a:rPr lang="en-US" sz="2800" dirty="0" smtClean="0">
                <a:latin typeface="Times New Roman" pitchFamily="18" charset="0"/>
                <a:cs typeface="Times New Roman" pitchFamily="18" charset="0"/>
              </a:rPr>
              <a:t>ds</a:t>
            </a:r>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5- neutral – not spread not rounded </a:t>
            </a:r>
            <a:r>
              <a:rPr lang="en-US" sz="2800" dirty="0" smtClean="0">
                <a:solidFill>
                  <a:srgbClr val="FF0000"/>
                </a:solidFill>
                <a:latin typeface="Times New Roman" pitchFamily="18" charset="0"/>
                <a:cs typeface="Times New Roman" pitchFamily="18" charset="0"/>
              </a:rPr>
              <a:t>EX: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a</a:t>
            </a:r>
            <a:r>
              <a:rPr lang="en-US" sz="2800" dirty="0" smtClean="0">
                <a:latin typeface="Times New Roman" pitchFamily="18" charset="0"/>
                <a:cs typeface="Times New Roman" pitchFamily="18" charset="0"/>
              </a:rPr>
              <a:t>bout</a:t>
            </a:r>
            <a:endParaRPr lang="fa-IR" sz="2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25"/>
          </a:xfrm>
        </p:spPr>
        <p:txBody>
          <a:bodyPr rtlCol="1">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The Teeth</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142875" y="1000125"/>
            <a:ext cx="8858250" cy="5572125"/>
          </a:xfrm>
        </p:spPr>
        <p:txBody>
          <a:bodyPr rtlCol="1">
            <a:normAutofit/>
          </a:bodyPr>
          <a:lstStyle/>
          <a:p>
            <a:pPr marL="274320" indent="-274320" algn="l" rtl="0" eaLnBrk="1" fontAlgn="auto" hangingPunct="1">
              <a:spcBef>
                <a:spcPts val="580"/>
              </a:spcBef>
              <a:spcAft>
                <a:spcPts val="0"/>
              </a:spcAft>
              <a:buFont typeface="Arial" pitchFamily="34" charset="0"/>
              <a:buNone/>
              <a:defRPr/>
            </a:pPr>
            <a:endParaRPr lang="en-US" sz="2800" dirty="0" smtClean="0"/>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Certain consonants are produced with the help of the teeth.</a:t>
            </a:r>
          </a:p>
          <a:p>
            <a:pPr marL="274320" indent="-274320" algn="l" rtl="0" eaLnBrk="1" fontAlgn="auto" hangingPunct="1">
              <a:spcBef>
                <a:spcPts val="580"/>
              </a:spcBef>
              <a:spcAft>
                <a:spcPts val="0"/>
              </a:spcAft>
              <a:buFont typeface="Arial" pitchFamily="34" charset="0"/>
              <a:buNone/>
              <a:defRPr/>
            </a:pPr>
            <a:endParaRPr lang="en-US" dirty="0" smtClean="0">
              <a:solidFill>
                <a:srgbClr val="FF0000"/>
              </a:solidFill>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r>
              <a:rPr lang="en-US" dirty="0" smtClean="0">
                <a:solidFill>
                  <a:srgbClr val="FF0000"/>
                </a:solidFill>
                <a:latin typeface="Times New Roman" pitchFamily="18" charset="0"/>
                <a:cs typeface="Times New Roman" pitchFamily="18" charset="0"/>
              </a:rPr>
              <a:t>Movements:</a:t>
            </a:r>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-Putting the tongue in between the front teeth which are called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interdental fricatives</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EX:</a:t>
            </a:r>
            <a:r>
              <a:rPr lang="en-US" sz="2800" dirty="0" smtClean="0">
                <a:latin typeface="Times New Roman" pitchFamily="18" charset="0"/>
                <a:cs typeface="Times New Roman" pitchFamily="18" charset="0"/>
              </a:rPr>
              <a:t>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a:t>
            </a:r>
            <a:r>
              <a:rPr lang="en-US" sz="2800" dirty="0" smtClean="0">
                <a:latin typeface="Times New Roman" pitchFamily="18" charset="0"/>
                <a:cs typeface="Times New Roman" pitchFamily="18" charset="0"/>
              </a:rPr>
              <a:t>ink,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a:t>
            </a:r>
            <a:r>
              <a:rPr lang="en-US" sz="2800" dirty="0" smtClean="0">
                <a:latin typeface="Times New Roman" pitchFamily="18" charset="0"/>
                <a:cs typeface="Times New Roman" pitchFamily="18" charset="0"/>
              </a:rPr>
              <a:t>at</a:t>
            </a:r>
          </a:p>
          <a:p>
            <a:pPr marL="274320" indent="-274320" algn="l" rtl="0" eaLnBrk="1" fontAlgn="auto" hangingPunct="1">
              <a:spcBef>
                <a:spcPts val="580"/>
              </a:spcBef>
              <a:spcAft>
                <a:spcPts val="0"/>
              </a:spcAft>
              <a:buFont typeface="Arial" pitchFamily="34" charset="0"/>
              <a:buNone/>
              <a:defRPr/>
            </a:pPr>
            <a:endParaRPr lang="en-US" sz="2800"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 Pressing the lower lip with the upper front teeth Which are called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labiodental fricatives</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EX: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f</a:t>
            </a:r>
            <a:r>
              <a:rPr lang="en-US" sz="2800" dirty="0" smtClean="0">
                <a:latin typeface="Times New Roman" pitchFamily="18" charset="0"/>
                <a:cs typeface="Times New Roman" pitchFamily="18" charset="0"/>
              </a:rPr>
              <a:t>an,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v</a:t>
            </a:r>
            <a:r>
              <a:rPr lang="en-US" sz="2800" dirty="0" smtClean="0">
                <a:latin typeface="Times New Roman" pitchFamily="18" charset="0"/>
                <a:cs typeface="Times New Roman" pitchFamily="18" charset="0"/>
              </a:rPr>
              <a:t>an</a:t>
            </a:r>
            <a:endParaRPr lang="fa-IR" sz="2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rtlCol="1">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The Alveolar Ridge</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214313" y="1000125"/>
            <a:ext cx="8715375" cy="5643563"/>
          </a:xfrm>
        </p:spPr>
        <p:txBody>
          <a:bodyPr rtlCol="1">
            <a:normAutofit fontScale="92500" lnSpcReduction="10000"/>
          </a:bodyPr>
          <a:lstStyle/>
          <a:p>
            <a:pPr marL="274320" indent="-274320" algn="l" rtl="0" eaLnBrk="1" fontAlgn="auto" hangingPunct="1">
              <a:spcBef>
                <a:spcPts val="580"/>
              </a:spcBef>
              <a:spcAft>
                <a:spcPts val="0"/>
              </a:spcAft>
              <a:buFont typeface="Arial" pitchFamily="34" charset="0"/>
              <a:buNone/>
              <a:defRPr/>
            </a:pPr>
            <a:endParaRPr lang="en-US" sz="2800" dirty="0" smtClean="0"/>
          </a:p>
          <a:p>
            <a:pPr marL="274320" indent="-274320" algn="l" rtl="0" eaLnBrk="1" fontAlgn="auto" hangingPunct="1">
              <a:spcBef>
                <a:spcPts val="580"/>
              </a:spcBef>
              <a:spcAft>
                <a:spcPts val="0"/>
              </a:spcAft>
              <a:buFont typeface="Arial" pitchFamily="34" charset="0"/>
              <a:buNone/>
              <a:defRPr/>
            </a:pPr>
            <a:endParaRPr lang="en-US" sz="2800" dirty="0" smtClean="0"/>
          </a:p>
          <a:p>
            <a:pPr marL="274320" indent="-274320" algn="l" rtl="0" eaLnBrk="1" fontAlgn="auto" hangingPunct="1">
              <a:spcBef>
                <a:spcPts val="580"/>
              </a:spcBef>
              <a:spcAft>
                <a:spcPts val="0"/>
              </a:spcAft>
              <a:buFont typeface="Arial" pitchFamily="34" charset="0"/>
              <a:buNone/>
              <a:defRPr/>
            </a:pPr>
            <a:endParaRPr lang="en-US" sz="2800" dirty="0" smtClean="0"/>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It’s located just behind the upper front teeth and  consonantal sounds like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 d, n, l, s, z</a:t>
            </a:r>
            <a:r>
              <a:rPr lang="en-US" sz="2800" dirty="0" smtClean="0">
                <a:latin typeface="Times New Roman" pitchFamily="18" charset="0"/>
                <a:cs typeface="Times New Roman" pitchFamily="18" charset="0"/>
              </a:rPr>
              <a:t>   are produced here.</a:t>
            </a:r>
          </a:p>
          <a:p>
            <a:pPr marL="274320" indent="-274320" algn="l" rtl="0" eaLnBrk="1" fontAlgn="auto" hangingPunct="1">
              <a:spcBef>
                <a:spcPts val="580"/>
              </a:spcBef>
              <a:spcAft>
                <a:spcPts val="0"/>
              </a:spcAft>
              <a:buFont typeface="Arial" pitchFamily="34" charset="0"/>
              <a:buNone/>
              <a:defRPr/>
            </a:pPr>
            <a:r>
              <a:rPr lang="en-US" sz="2800" dirty="0" smtClean="0">
                <a:solidFill>
                  <a:srgbClr val="FF0000"/>
                </a:solidFill>
                <a:latin typeface="Times New Roman" pitchFamily="18" charset="0"/>
                <a:cs typeface="Times New Roman" pitchFamily="18" charset="0"/>
              </a:rPr>
              <a:t>Movements:</a:t>
            </a:r>
          </a:p>
          <a:p>
            <a:pPr marL="274320" indent="-274320" algn="l" rtl="0" eaLnBrk="1" fontAlgn="auto" hangingPunct="1">
              <a:spcBef>
                <a:spcPts val="580"/>
              </a:spcBef>
              <a:spcAft>
                <a:spcPts val="0"/>
              </a:spcAft>
              <a:buFontTx/>
              <a:buChar char="-"/>
              <a:defRPr/>
            </a:pPr>
            <a:r>
              <a:rPr lang="en-US" sz="2800" dirty="0" smtClean="0">
                <a:latin typeface="Times New Roman" pitchFamily="18" charset="0"/>
                <a:cs typeface="Times New Roman" pitchFamily="18" charset="0"/>
              </a:rPr>
              <a:t>Tongue tip or blade touches the alveolar ridge. </a:t>
            </a:r>
            <a:r>
              <a:rPr lang="en-US" sz="2800" dirty="0" smtClean="0">
                <a:solidFill>
                  <a:srgbClr val="FF0000"/>
                </a:solidFill>
                <a:latin typeface="Times New Roman" pitchFamily="18" charset="0"/>
                <a:cs typeface="Times New Roman" pitchFamily="18" charset="0"/>
              </a:rPr>
              <a:t>EX: </a:t>
            </a:r>
            <a:r>
              <a:rPr lang="en-US" sz="2800" dirty="0" smtClean="0">
                <a:latin typeface="Times New Roman" pitchFamily="18" charset="0"/>
                <a:cs typeface="Times New Roman" pitchFamily="18" charset="0"/>
              </a:rPr>
              <a:t>l, n</a:t>
            </a:r>
          </a:p>
          <a:p>
            <a:pPr marL="274320" indent="-274320" algn="l" rtl="0" eaLnBrk="1" fontAlgn="auto" hangingPunct="1">
              <a:spcBef>
                <a:spcPts val="580"/>
              </a:spcBef>
              <a:spcAft>
                <a:spcPts val="0"/>
              </a:spcAft>
              <a:buFontTx/>
              <a:buChar char="-"/>
              <a:defRPr/>
            </a:pPr>
            <a:r>
              <a:rPr lang="en-US" sz="2800" dirty="0" smtClean="0">
                <a:latin typeface="Times New Roman" pitchFamily="18" charset="0"/>
                <a:cs typeface="Times New Roman" pitchFamily="18" charset="0"/>
              </a:rPr>
              <a:t>making a complete closure by the tip of the tongue and the alveolar ridge, followed by a sudden release of the closure . </a:t>
            </a:r>
            <a:r>
              <a:rPr lang="en-US" sz="2800" dirty="0" smtClean="0">
                <a:solidFill>
                  <a:srgbClr val="FF0000"/>
                </a:solidFill>
                <a:latin typeface="Times New Roman" pitchFamily="18" charset="0"/>
                <a:cs typeface="Times New Roman" pitchFamily="18" charset="0"/>
              </a:rPr>
              <a:t>EX:</a:t>
            </a:r>
            <a:r>
              <a:rPr lang="en-US" sz="2800" dirty="0" smtClean="0">
                <a:latin typeface="Times New Roman" pitchFamily="18" charset="0"/>
                <a:cs typeface="Times New Roman" pitchFamily="18" charset="0"/>
              </a:rPr>
              <a:t> t, d </a:t>
            </a:r>
          </a:p>
          <a:p>
            <a:pPr marL="274320" indent="-274320" algn="l" rtl="0" eaLnBrk="1" fontAlgn="auto" hangingPunct="1">
              <a:spcBef>
                <a:spcPts val="580"/>
              </a:spcBef>
              <a:spcAft>
                <a:spcPts val="0"/>
              </a:spcAft>
              <a:buFontTx/>
              <a:buChar char="-"/>
              <a:defRPr/>
            </a:pPr>
            <a:r>
              <a:rPr lang="en-US" sz="2800" dirty="0" smtClean="0">
                <a:latin typeface="Times New Roman" pitchFamily="18" charset="0"/>
                <a:cs typeface="Times New Roman" pitchFamily="18" charset="0"/>
              </a:rPr>
              <a:t>Narrowing the passage of the air at the alveolar ridge and forcing the air out through this passage </a:t>
            </a:r>
          </a:p>
          <a:p>
            <a:pPr marL="274320" indent="-274320" algn="l" rtl="0" eaLnBrk="1" fontAlgn="auto" hangingPunct="1">
              <a:spcBef>
                <a:spcPts val="580"/>
              </a:spcBef>
              <a:spcAft>
                <a:spcPts val="0"/>
              </a:spcAft>
              <a:buFontTx/>
              <a:buChar char="-"/>
              <a:defRPr/>
            </a:pPr>
            <a:r>
              <a:rPr lang="en-US" sz="2800" dirty="0" smtClean="0">
                <a:solidFill>
                  <a:srgbClr val="FF0000"/>
                </a:solidFill>
                <a:latin typeface="Times New Roman" pitchFamily="18" charset="0"/>
                <a:cs typeface="Times New Roman" pitchFamily="18" charset="0"/>
              </a:rPr>
              <a:t>EX: </a:t>
            </a:r>
            <a:r>
              <a:rPr lang="en-US" sz="2800" dirty="0" smtClean="0">
                <a:latin typeface="Times New Roman" pitchFamily="18" charset="0"/>
                <a:cs typeface="Times New Roman" pitchFamily="18" charset="0"/>
              </a:rPr>
              <a:t>s, z </a:t>
            </a:r>
          </a:p>
          <a:p>
            <a:pPr marL="274320" indent="-274320" algn="l" rtl="0" eaLnBrk="1" fontAlgn="auto" hangingPunct="1">
              <a:spcBef>
                <a:spcPts val="580"/>
              </a:spcBef>
              <a:spcAft>
                <a:spcPts val="0"/>
              </a:spcAft>
              <a:buFont typeface="Arial" pitchFamily="34" charset="0"/>
              <a:buNone/>
              <a:defRPr/>
            </a:pPr>
            <a:endParaRPr lang="en-US" sz="2800" dirty="0" smtClean="0"/>
          </a:p>
          <a:p>
            <a:pPr marL="274320" indent="-274320" algn="l" rtl="0" eaLnBrk="1" fontAlgn="auto" hangingPunct="1">
              <a:spcBef>
                <a:spcPts val="580"/>
              </a:spcBef>
              <a:spcAft>
                <a:spcPts val="0"/>
              </a:spcAft>
              <a:buFont typeface="Arial" pitchFamily="34" charset="0"/>
              <a:buNone/>
              <a:defRPr/>
            </a:pPr>
            <a:endParaRPr lang="fa-IR" sz="2800" dirty="0"/>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50"/>
          </a:xfrm>
        </p:spPr>
        <p:txBody>
          <a:bodyPr rtlCol="1">
            <a:noAutofit/>
          </a:bodyPr>
          <a:lstStyle/>
          <a:p>
            <a:pPr rtl="0"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 The Hard Palate</a:t>
            </a:r>
            <a:r>
              <a:rPr lang="fa-IR" dirty="0" smtClean="0">
                <a:latin typeface="Times New Roman" pitchFamily="18" charset="0"/>
                <a:cs typeface="Times New Roman" pitchFamily="18" charset="0"/>
              </a:rPr>
              <a:t> </a:t>
            </a:r>
            <a:endParaRPr lang="fa-IR"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42875" y="928688"/>
            <a:ext cx="9001125" cy="5786437"/>
          </a:xfrm>
        </p:spPr>
        <p:txBody>
          <a:bodyPr rtlCol="1">
            <a:normAutofit/>
          </a:bodyPr>
          <a:lstStyle/>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The hard bony surface of the roof of the mouth, immediately after alveolar ridge. It’s not moveable.</a:t>
            </a:r>
            <a:endParaRPr lang="en-US" sz="2800" dirty="0" smtClean="0">
              <a:solidFill>
                <a:srgbClr val="FF0000"/>
              </a:solidFill>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r>
              <a:rPr lang="en-US" sz="2800" dirty="0" smtClean="0">
                <a:solidFill>
                  <a:srgbClr val="FF0000"/>
                </a:solidFill>
                <a:latin typeface="Times New Roman" pitchFamily="18" charset="0"/>
                <a:cs typeface="Times New Roman" pitchFamily="18" charset="0"/>
              </a:rPr>
              <a:t>Movement: </a:t>
            </a:r>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The front part of the tongue moves toward the hard palate.</a:t>
            </a:r>
          </a:p>
          <a:p>
            <a:pPr marL="274320" indent="-274320" algn="l" rtl="0" eaLnBrk="1" fontAlgn="auto" hangingPunct="1">
              <a:spcBef>
                <a:spcPts val="580"/>
              </a:spcBef>
              <a:spcAft>
                <a:spcPts val="0"/>
              </a:spcAft>
              <a:buFont typeface="Arial" pitchFamily="34" charset="0"/>
              <a:buNone/>
              <a:defRPr/>
            </a:pPr>
            <a:r>
              <a:rPr lang="en-US" sz="2800" dirty="0" smtClean="0">
                <a:solidFill>
                  <a:srgbClr val="FF0000"/>
                </a:solidFill>
                <a:latin typeface="Times New Roman" pitchFamily="18" charset="0"/>
                <a:cs typeface="Times New Roman" pitchFamily="18" charset="0"/>
              </a:rPr>
              <a:t>EX: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y</a:t>
            </a:r>
            <a:r>
              <a:rPr lang="en-US" sz="2800" dirty="0" smtClean="0">
                <a:latin typeface="Times New Roman" pitchFamily="18" charset="0"/>
                <a:cs typeface="Times New Roman" pitchFamily="18" charset="0"/>
              </a:rPr>
              <a:t>es</a:t>
            </a:r>
            <a:endParaRPr lang="fa-IR" sz="2800" dirty="0">
              <a:latin typeface="Times New Roman" pitchFamily="18" charset="0"/>
              <a:cs typeface="Times New Roman" pitchFamily="18" charset="0"/>
            </a:endParaRPr>
          </a:p>
        </p:txBody>
      </p:sp>
      <p:pic>
        <p:nvPicPr>
          <p:cNvPr id="4" name="Picture 3" descr="kkk.JPG"/>
          <p:cNvPicPr>
            <a:picLocks noChangeAspect="1"/>
          </p:cNvPicPr>
          <p:nvPr/>
        </p:nvPicPr>
        <p:blipFill>
          <a:blip r:embed="rId2"/>
          <a:stretch>
            <a:fillRect/>
          </a:stretch>
        </p:blipFill>
        <p:spPr>
          <a:xfrm>
            <a:off x="4500563" y="3143250"/>
            <a:ext cx="3000375" cy="34290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3"/>
          <p:cNvSpPr>
            <a:spLocks noGrp="1"/>
          </p:cNvSpPr>
          <p:nvPr>
            <p:ph type="subTitle" idx="1"/>
          </p:nvPr>
        </p:nvSpPr>
        <p:spPr>
          <a:xfrm>
            <a:off x="1295400" y="3200400"/>
            <a:ext cx="6400800" cy="3514748"/>
          </a:xfrm>
        </p:spPr>
        <p:txBody>
          <a:bodyPr/>
          <a:lstStyle/>
          <a:p>
            <a:pPr eaLnBrk="1" hangingPunct="1"/>
            <a:endParaRPr lang="ar-SA" dirty="0" smtClean="0">
              <a:latin typeface="Times New Roman" pitchFamily="18" charset="0"/>
              <a:cs typeface="Times New Roman" pitchFamily="18" charset="0"/>
            </a:endParaRPr>
          </a:p>
        </p:txBody>
      </p:sp>
      <p:sp>
        <p:nvSpPr>
          <p:cNvPr id="2" name="Title 1"/>
          <p:cNvSpPr>
            <a:spLocks noGrp="1"/>
          </p:cNvSpPr>
          <p:nvPr>
            <p:ph type="ctrTitle"/>
          </p:nvPr>
        </p:nvSpPr>
        <p:spPr>
          <a:xfrm>
            <a:off x="500063" y="1428750"/>
            <a:ext cx="7772400" cy="1470025"/>
          </a:xfrm>
        </p:spPr>
        <p:txBody>
          <a:bodyPr rtlCol="1">
            <a:normAutofit/>
          </a:bodyPr>
          <a:lstStyle/>
          <a:p>
            <a:pPr rtl="0" eaLnBrk="1" fontAlgn="auto" hangingPunct="1">
              <a:spcAft>
                <a:spcPts val="0"/>
              </a:spcAft>
              <a:defRPr/>
            </a:pPr>
            <a:r>
              <a:rPr sz="720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Organs Of Speech </a:t>
            </a:r>
            <a:endParaRPr lang="fa-IR" sz="7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148" name="Picture 2"/>
          <p:cNvPicPr>
            <a:picLocks noChangeAspect="1" noChangeArrowheads="1"/>
          </p:cNvPicPr>
          <p:nvPr/>
        </p:nvPicPr>
        <p:blipFill>
          <a:blip r:embed="rId2"/>
          <a:srcRect/>
          <a:stretch>
            <a:fillRect/>
          </a:stretch>
        </p:blipFill>
        <p:spPr bwMode="auto">
          <a:xfrm>
            <a:off x="2643188" y="3143250"/>
            <a:ext cx="3929062" cy="35258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rtlCol="1">
            <a:normAutofit fontScale="90000"/>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 The Soft Palate or Velum</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285750" y="928688"/>
            <a:ext cx="8715375" cy="5715000"/>
          </a:xfrm>
        </p:spPr>
        <p:txBody>
          <a:bodyPr rtlCol="1">
            <a:normAutofit fontScale="92500" lnSpcReduction="10000"/>
          </a:bodyPr>
          <a:lstStyle/>
          <a:p>
            <a:pPr marL="274320" indent="-274320" algn="l" rtl="0" eaLnBrk="1" fontAlgn="auto" hangingPunct="1">
              <a:spcBef>
                <a:spcPts val="580"/>
              </a:spcBef>
              <a:spcAft>
                <a:spcPts val="0"/>
              </a:spcAft>
              <a:buFont typeface="Wingdings 2"/>
              <a:buNone/>
              <a:defRPr/>
            </a:pPr>
            <a:r>
              <a:rPr lang="en-US" dirty="0" smtClean="0">
                <a:latin typeface="Times New Roman" pitchFamily="18" charset="0"/>
                <a:cs typeface="Times New Roman" pitchFamily="18" charset="0"/>
              </a:rPr>
              <a:t>The soft and moveable part of </a:t>
            </a:r>
          </a:p>
          <a:p>
            <a:pPr marL="274320" indent="-274320" algn="l" rtl="0" eaLnBrk="1" fontAlgn="auto" hangingPunct="1">
              <a:spcBef>
                <a:spcPts val="580"/>
              </a:spcBef>
              <a:spcAft>
                <a:spcPts val="0"/>
              </a:spcAft>
              <a:buFont typeface="Wingdings 2"/>
              <a:buNone/>
              <a:defRPr/>
            </a:pPr>
            <a:r>
              <a:rPr lang="en-US" dirty="0" smtClean="0">
                <a:latin typeface="Times New Roman" pitchFamily="18" charset="0"/>
                <a:cs typeface="Times New Roman" pitchFamily="18" charset="0"/>
              </a:rPr>
              <a:t>the roof of the mouth, immediately </a:t>
            </a:r>
          </a:p>
          <a:p>
            <a:pPr marL="274320" indent="-274320" algn="l" rtl="0" eaLnBrk="1" fontAlgn="auto" hangingPunct="1">
              <a:spcBef>
                <a:spcPts val="580"/>
              </a:spcBef>
              <a:spcAft>
                <a:spcPts val="0"/>
              </a:spcAft>
              <a:buFont typeface="Wingdings 2"/>
              <a:buNone/>
              <a:defRPr/>
            </a:pPr>
            <a:r>
              <a:rPr lang="en-US" dirty="0" smtClean="0">
                <a:latin typeface="Times New Roman" pitchFamily="18" charset="0"/>
                <a:cs typeface="Times New Roman" pitchFamily="18" charset="0"/>
              </a:rPr>
              <a:t>after the hard palate.</a:t>
            </a:r>
            <a:endParaRPr lang="en-US" dirty="0" smtClean="0">
              <a:solidFill>
                <a:srgbClr val="FF0000"/>
              </a:solidFill>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sz="2400"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sz="2400"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r>
              <a:rPr lang="en-US" sz="2800" dirty="0" smtClean="0">
                <a:solidFill>
                  <a:srgbClr val="FF0000"/>
                </a:solidFill>
                <a:latin typeface="Times New Roman" pitchFamily="18" charset="0"/>
                <a:cs typeface="Times New Roman" pitchFamily="18" charset="0"/>
              </a:rPr>
              <a:t>Movements:</a:t>
            </a:r>
          </a:p>
          <a:p>
            <a:pPr marL="274320" indent="-274320" algn="l" rtl="0" eaLnBrk="1" fontAlgn="auto" hangingPunct="1">
              <a:spcBef>
                <a:spcPts val="580"/>
              </a:spcBef>
              <a:spcAft>
                <a:spcPts val="0"/>
              </a:spcAft>
              <a:buFontTx/>
              <a:buChar char="-"/>
              <a:defRPr/>
            </a:pPr>
            <a:r>
              <a:rPr lang="en-US" sz="2400" dirty="0" smtClean="0">
                <a:latin typeface="Times New Roman" pitchFamily="18" charset="0"/>
                <a:cs typeface="Times New Roman" pitchFamily="18" charset="0"/>
              </a:rPr>
              <a:t>Velum dropped down and the back of the tongue </a:t>
            </a:r>
          </a:p>
          <a:p>
            <a:pPr marL="274320" indent="-274320" algn="l" rtl="0" eaLnBrk="1" fontAlgn="auto" hangingPunct="1">
              <a:spcBef>
                <a:spcPts val="580"/>
              </a:spcBef>
              <a:spcAft>
                <a:spcPts val="0"/>
              </a:spcAft>
              <a:buFont typeface="Wingdings 2"/>
              <a:buNone/>
              <a:defRPr/>
            </a:pPr>
            <a:r>
              <a:rPr lang="en-US" sz="2400" dirty="0" smtClean="0">
                <a:latin typeface="Times New Roman" pitchFamily="18" charset="0"/>
                <a:cs typeface="Times New Roman" pitchFamily="18" charset="0"/>
              </a:rPr>
              <a:t>makes a closure with velum which is called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Velar closure</a:t>
            </a:r>
            <a:r>
              <a:rPr lang="en-US" sz="2400" dirty="0" smtClean="0">
                <a:latin typeface="Times New Roman" pitchFamily="18" charset="0"/>
                <a:cs typeface="Times New Roman" pitchFamily="18" charset="0"/>
              </a:rPr>
              <a:t>.</a:t>
            </a:r>
          </a:p>
          <a:p>
            <a:pPr marL="274320" indent="-274320" algn="l" rtl="0" eaLnBrk="1" fontAlgn="auto" hangingPunct="1">
              <a:spcBef>
                <a:spcPts val="580"/>
              </a:spcBef>
              <a:spcAft>
                <a:spcPts val="0"/>
              </a:spcAft>
              <a:buFont typeface="Wingdings 2"/>
              <a:buNone/>
              <a:defRPr/>
            </a:pPr>
            <a:r>
              <a:rPr lang="en-US" sz="2400" dirty="0" smtClean="0">
                <a:solidFill>
                  <a:srgbClr val="FF0000"/>
                </a:solidFill>
                <a:latin typeface="Times New Roman" pitchFamily="18" charset="0"/>
                <a:cs typeface="Times New Roman" pitchFamily="18" charset="0"/>
              </a:rPr>
              <a:t>EX:</a:t>
            </a:r>
            <a:r>
              <a:rPr lang="en-US" sz="2400" dirty="0" smtClean="0">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k</a:t>
            </a:r>
            <a:r>
              <a:rPr lang="en-US" sz="2400" dirty="0" smtClean="0">
                <a:latin typeface="Times New Roman" pitchFamily="18" charset="0"/>
                <a:cs typeface="Times New Roman" pitchFamily="18" charset="0"/>
              </a:rPr>
              <a:t>ing</a:t>
            </a:r>
          </a:p>
          <a:p>
            <a:pPr marL="274320" indent="-274320" algn="l" rtl="0" eaLnBrk="1" fontAlgn="auto" hangingPunct="1">
              <a:spcBef>
                <a:spcPts val="580"/>
              </a:spcBef>
              <a:spcAft>
                <a:spcPts val="0"/>
              </a:spcAft>
              <a:buFont typeface="Wingdings 2"/>
              <a:buNone/>
              <a:defRPr/>
            </a:pPr>
            <a:endParaRPr lang="en-US" sz="2400"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Tx/>
              <a:buChar char="-"/>
              <a:defRPr/>
            </a:pPr>
            <a:r>
              <a:rPr lang="en-US" sz="2400" dirty="0" smtClean="0">
                <a:latin typeface="Times New Roman" pitchFamily="18" charset="0"/>
                <a:cs typeface="Times New Roman" pitchFamily="18" charset="0"/>
              </a:rPr>
              <a:t>Velum raises itself and make a closure with the Back </a:t>
            </a:r>
          </a:p>
          <a:p>
            <a:pPr marL="274320" indent="-274320" algn="l" rtl="0" eaLnBrk="1" fontAlgn="auto" hangingPunct="1">
              <a:spcBef>
                <a:spcPts val="580"/>
              </a:spcBef>
              <a:spcAft>
                <a:spcPts val="0"/>
              </a:spcAft>
              <a:buFont typeface="Wingdings 2"/>
              <a:buNone/>
              <a:defRPr/>
            </a:pPr>
            <a:r>
              <a:rPr lang="en-US" sz="2400" dirty="0" smtClean="0">
                <a:latin typeface="Times New Roman" pitchFamily="18" charset="0"/>
                <a:cs typeface="Times New Roman" pitchFamily="18" charset="0"/>
              </a:rPr>
              <a:t>wall of the pharynx which is called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velic closure</a:t>
            </a:r>
            <a:r>
              <a:rPr lang="en-US" sz="2400" dirty="0" smtClean="0">
                <a:latin typeface="Times New Roman" pitchFamily="18" charset="0"/>
                <a:cs typeface="Times New Roman" pitchFamily="18" charset="0"/>
              </a:rPr>
              <a:t>.  </a:t>
            </a:r>
          </a:p>
          <a:p>
            <a:pPr marL="274320" indent="-274320" algn="l" rtl="0" eaLnBrk="1" fontAlgn="auto" hangingPunct="1">
              <a:spcBef>
                <a:spcPts val="580"/>
              </a:spcBef>
              <a:spcAft>
                <a:spcPts val="0"/>
              </a:spcAft>
              <a:buFont typeface="Wingdings 2"/>
              <a:buNone/>
              <a:defRPr/>
            </a:pPr>
            <a:r>
              <a:rPr lang="en-US" sz="2400" dirty="0" smtClean="0">
                <a:solidFill>
                  <a:srgbClr val="FF0000"/>
                </a:solidFill>
                <a:latin typeface="Times New Roman" pitchFamily="18" charset="0"/>
                <a:cs typeface="Times New Roman" pitchFamily="18" charset="0"/>
              </a:rPr>
              <a:t>EX:</a:t>
            </a:r>
            <a:r>
              <a:rPr lang="en-US" sz="2400" dirty="0" smtClean="0">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g</a:t>
            </a:r>
            <a:r>
              <a:rPr lang="en-US" sz="2400" dirty="0" smtClean="0">
                <a:latin typeface="Times New Roman" pitchFamily="18" charset="0"/>
                <a:cs typeface="Times New Roman" pitchFamily="18" charset="0"/>
              </a:rPr>
              <a:t>o </a:t>
            </a:r>
            <a:endParaRPr lang="en-US" sz="2400" dirty="0" smtClean="0">
              <a:solidFill>
                <a:srgbClr val="FF0000"/>
              </a:solidFill>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r>
              <a:rPr lang="en-US" dirty="0" smtClean="0">
                <a:solidFill>
                  <a:srgbClr val="FF0000"/>
                </a:solidFill>
              </a:rPr>
              <a:t> </a:t>
            </a:r>
            <a:endParaRPr lang="fa-IR" dirty="0">
              <a:solidFill>
                <a:srgbClr val="FF0000"/>
              </a:solidFill>
            </a:endParaRPr>
          </a:p>
        </p:txBody>
      </p:sp>
      <p:pic>
        <p:nvPicPr>
          <p:cNvPr id="24580" name="Picture 3" descr="nnnnn.jpg"/>
          <p:cNvPicPr>
            <a:picLocks noChangeAspect="1"/>
          </p:cNvPicPr>
          <p:nvPr/>
        </p:nvPicPr>
        <p:blipFill>
          <a:blip r:embed="rId2" cstate="print"/>
          <a:srcRect l="1077" r="6181"/>
          <a:stretch>
            <a:fillRect/>
          </a:stretch>
        </p:blipFill>
        <p:spPr bwMode="auto">
          <a:xfrm>
            <a:off x="6858000" y="3714750"/>
            <a:ext cx="2143125" cy="2928938"/>
          </a:xfrm>
          <a:prstGeom prst="rect">
            <a:avLst/>
          </a:prstGeom>
          <a:noFill/>
          <a:ln w="9525">
            <a:noFill/>
            <a:miter lim="800000"/>
            <a:headEnd/>
            <a:tailEnd/>
          </a:ln>
        </p:spPr>
      </p:pic>
      <p:pic>
        <p:nvPicPr>
          <p:cNvPr id="24581" name="Picture 4" descr="oraldors.jpg"/>
          <p:cNvPicPr>
            <a:picLocks noChangeAspect="1"/>
          </p:cNvPicPr>
          <p:nvPr/>
        </p:nvPicPr>
        <p:blipFill>
          <a:blip r:embed="rId3"/>
          <a:srcRect/>
          <a:stretch>
            <a:fillRect/>
          </a:stretch>
        </p:blipFill>
        <p:spPr bwMode="auto">
          <a:xfrm>
            <a:off x="6286500" y="1000125"/>
            <a:ext cx="2500313" cy="25288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25"/>
          </a:xfrm>
        </p:spPr>
        <p:txBody>
          <a:bodyPr rtlCol="1">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6- The Uvula</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142875" y="1000125"/>
            <a:ext cx="8858250" cy="5715000"/>
          </a:xfrm>
        </p:spPr>
        <p:txBody>
          <a:bodyPr rtlCol="1">
            <a:normAutofit/>
          </a:bodyPr>
          <a:lstStyle/>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It’s a small fleshy pendent structure at the very end of the soft palate. </a:t>
            </a:r>
          </a:p>
          <a:p>
            <a:pPr marL="274320" indent="-274320" algn="l" rtl="0" eaLnBrk="1" fontAlgn="auto" hangingPunct="1">
              <a:spcBef>
                <a:spcPts val="580"/>
              </a:spcBef>
              <a:spcAft>
                <a:spcPts val="0"/>
              </a:spcAft>
              <a:buFont typeface="Arial" pitchFamily="34" charset="0"/>
              <a:buNone/>
              <a:defRPr/>
            </a:pPr>
            <a:r>
              <a:rPr lang="en-US" sz="2800" dirty="0" smtClean="0">
                <a:solidFill>
                  <a:srgbClr val="FF0000"/>
                </a:solidFill>
                <a:latin typeface="Times New Roman" pitchFamily="18" charset="0"/>
                <a:cs typeface="Times New Roman" pitchFamily="18" charset="0"/>
              </a:rPr>
              <a:t>Movement:</a:t>
            </a:r>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The back of the tongue articulates with uvula and produce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q</a:t>
            </a:r>
            <a:r>
              <a:rPr lang="en-US" sz="2800" dirty="0" smtClean="0">
                <a:latin typeface="Times New Roman" pitchFamily="18" charset="0"/>
                <a:cs typeface="Times New Roman" pitchFamily="18" charset="0"/>
              </a:rPr>
              <a:t>- sound.</a:t>
            </a:r>
            <a:endParaRPr lang="fa-IR" sz="2800" b="1" dirty="0">
              <a:latin typeface="Times New Roman" pitchFamily="18" charset="0"/>
              <a:cs typeface="Times New Roman" pitchFamily="18" charset="0"/>
            </a:endParaRPr>
          </a:p>
        </p:txBody>
      </p:sp>
      <p:pic>
        <p:nvPicPr>
          <p:cNvPr id="25604" name="Picture 4" descr="oraldors.jpg"/>
          <p:cNvPicPr>
            <a:picLocks noChangeAspect="1"/>
          </p:cNvPicPr>
          <p:nvPr/>
        </p:nvPicPr>
        <p:blipFill>
          <a:blip r:embed="rId2"/>
          <a:srcRect/>
          <a:stretch>
            <a:fillRect/>
          </a:stretch>
        </p:blipFill>
        <p:spPr bwMode="auto">
          <a:xfrm>
            <a:off x="4643438" y="3214688"/>
            <a:ext cx="3416300" cy="345598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25"/>
          </a:xfrm>
        </p:spPr>
        <p:txBody>
          <a:bodyPr rtlCol="1">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7- The Tongue</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142875" y="1000125"/>
            <a:ext cx="8786813" cy="5643563"/>
          </a:xfrm>
        </p:spPr>
        <p:txBody>
          <a:bodyPr rtlCol="1">
            <a:normAutofit/>
          </a:bodyPr>
          <a:lstStyle/>
          <a:p>
            <a:pPr marL="274320" indent="-274320" algn="l" rtl="0" eaLnBrk="1" fontAlgn="auto" hangingPunct="1">
              <a:spcBef>
                <a:spcPts val="580"/>
              </a:spcBef>
              <a:spcAft>
                <a:spcPts val="0"/>
              </a:spcAft>
              <a:buFont typeface="Arial" pitchFamily="34" charset="0"/>
              <a:buNone/>
              <a:defRPr/>
            </a:pPr>
            <a:r>
              <a:rPr lang="en-US" sz="2800" dirty="0" smtClean="0"/>
              <a:t>-</a:t>
            </a:r>
            <a:r>
              <a:rPr lang="en-US" sz="2800" dirty="0" smtClean="0">
                <a:latin typeface="Times New Roman" pitchFamily="18" charset="0"/>
                <a:cs typeface="Times New Roman" pitchFamily="18" charset="0"/>
              </a:rPr>
              <a:t>It’s the most important single organ of speech.</a:t>
            </a:r>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 -Even in many languages the word TONGUE means Language too.</a:t>
            </a:r>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-It’s flexible and can make a large number of gestures to produce speech sounds.</a:t>
            </a:r>
          </a:p>
          <a:p>
            <a:pPr marL="274320" indent="-274320" algn="l" rtl="0" eaLnBrk="1" fontAlgn="auto" hangingPunct="1">
              <a:spcBef>
                <a:spcPts val="580"/>
              </a:spcBef>
              <a:spcAft>
                <a:spcPts val="0"/>
              </a:spcAft>
              <a:buFont typeface="Arial" pitchFamily="34" charset="0"/>
              <a:buNone/>
              <a:defRPr/>
            </a:pPr>
            <a:endParaRPr lang="en-US"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It has different parts:</a:t>
            </a:r>
          </a:p>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1- tip          2- blade         3– front</a:t>
            </a:r>
          </a:p>
          <a:p>
            <a:pPr marL="274320" indent="-274320" algn="l" rtl="0" eaLnBrk="1" fontAlgn="auto" hangingPunct="1">
              <a:spcBef>
                <a:spcPts val="580"/>
              </a:spcBef>
              <a:spcAft>
                <a:spcPts val="0"/>
              </a:spcAft>
              <a:buFont typeface="Arial" pitchFamily="34" charset="0"/>
              <a:buNone/>
              <a:defRPr/>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4– back</a:t>
            </a:r>
            <a:r>
              <a:rPr lang="en-US" sz="2800" dirty="0" smtClean="0">
                <a:latin typeface="Times New Roman" pitchFamily="18" charset="0"/>
                <a:cs typeface="Times New Roman" pitchFamily="18" charset="0"/>
              </a:rPr>
              <a:t>       5- rims                                            </a:t>
            </a:r>
            <a:endParaRPr lang="fa-IR" sz="2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357166"/>
            <a:ext cx="5286375" cy="654050"/>
          </a:xfrm>
        </p:spPr>
        <p:txBody>
          <a:bodyPr rtlCol="1">
            <a:normAutofit/>
          </a:bodyPr>
          <a:lstStyle/>
          <a:p>
            <a:pPr eaLnBrk="1" fontAlgn="auto" hangingPunct="1">
              <a:spcAft>
                <a:spcPts val="0"/>
              </a:spcAft>
              <a:defRPr/>
            </a:pP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Different parts of the tongue</a:t>
            </a:r>
            <a:endParaRPr lang="fa-IR" sz="3200" dirty="0">
              <a:solidFill>
                <a:srgbClr val="FF0000"/>
              </a:solidFill>
              <a:latin typeface="Times New Roman" pitchFamily="18" charset="0"/>
              <a:cs typeface="Times New Roman" pitchFamily="18" charset="0"/>
            </a:endParaRPr>
          </a:p>
        </p:txBody>
      </p:sp>
      <p:sp>
        <p:nvSpPr>
          <p:cNvPr id="27651" name="Content Placeholder 2"/>
          <p:cNvSpPr>
            <a:spLocks noGrp="1"/>
          </p:cNvSpPr>
          <p:nvPr>
            <p:ph sz="quarter" idx="1"/>
          </p:nvPr>
        </p:nvSpPr>
        <p:spPr>
          <a:xfrm>
            <a:off x="214313" y="1000125"/>
            <a:ext cx="8786812" cy="5715000"/>
          </a:xfrm>
        </p:spPr>
        <p:txBody>
          <a:bodyPr/>
          <a:lstStyle/>
          <a:p>
            <a:pPr algn="l" rtl="0" eaLnBrk="1" hangingPunct="1">
              <a:buFont typeface="Arial" charset="0"/>
              <a:buNone/>
            </a:pPr>
            <a:endParaRPr lang="en-US" sz="2400" dirty="0" smtClean="0">
              <a:solidFill>
                <a:srgbClr val="FF0000"/>
              </a:solidFill>
              <a:cs typeface="Arial" charset="0"/>
            </a:endParaRPr>
          </a:p>
          <a:p>
            <a:pPr algn="l" rtl="0" eaLnBrk="1" hangingPunct="1">
              <a:buFont typeface="Arial" charset="0"/>
              <a:buNone/>
            </a:pPr>
            <a:r>
              <a:rPr lang="en-US" sz="2800" dirty="0" smtClean="0">
                <a:solidFill>
                  <a:srgbClr val="FF0000"/>
                </a:solidFill>
                <a:latin typeface="Times New Roman" pitchFamily="18" charset="0"/>
                <a:cs typeface="Times New Roman" pitchFamily="18" charset="0"/>
              </a:rPr>
              <a:t>1- The Tip: </a:t>
            </a:r>
            <a:r>
              <a:rPr lang="en-US" sz="2800" dirty="0" smtClean="0">
                <a:latin typeface="Times New Roman" pitchFamily="18" charset="0"/>
                <a:cs typeface="Times New Roman" pitchFamily="18" charset="0"/>
              </a:rPr>
              <a:t>When the tongue is the state of the rest , it’s the part that is lying behind the lower front teeth.</a:t>
            </a:r>
          </a:p>
          <a:p>
            <a:pPr algn="l" rtl="0" eaLnBrk="1" hangingPunct="1">
              <a:buFont typeface="Arial" charset="0"/>
              <a:buNone/>
            </a:pPr>
            <a:r>
              <a:rPr lang="en-US" sz="2800" dirty="0" smtClean="0">
                <a:solidFill>
                  <a:srgbClr val="FF0000"/>
                </a:solidFill>
                <a:latin typeface="Times New Roman" pitchFamily="18" charset="0"/>
                <a:cs typeface="Times New Roman" pitchFamily="18" charset="0"/>
              </a:rPr>
              <a:t>2- The Blade: </a:t>
            </a:r>
            <a:r>
              <a:rPr lang="en-US" sz="2800" dirty="0" smtClean="0">
                <a:latin typeface="Times New Roman" pitchFamily="18" charset="0"/>
                <a:cs typeface="Times New Roman" pitchFamily="18" charset="0"/>
              </a:rPr>
              <a:t>It ‘s lying the opposite side of the alveolar ridge.</a:t>
            </a:r>
          </a:p>
          <a:p>
            <a:pPr algn="l" rtl="0" eaLnBrk="1" hangingPunct="1">
              <a:buFont typeface="Arial" charset="0"/>
              <a:buNone/>
            </a:pPr>
            <a:r>
              <a:rPr lang="en-US" sz="2800" dirty="0" smtClean="0">
                <a:solidFill>
                  <a:srgbClr val="FF0000"/>
                </a:solidFill>
                <a:latin typeface="Times New Roman" pitchFamily="18" charset="0"/>
                <a:cs typeface="Times New Roman" pitchFamily="18" charset="0"/>
              </a:rPr>
              <a:t>3- the Front: </a:t>
            </a:r>
            <a:r>
              <a:rPr lang="en-US" sz="2800" dirty="0" smtClean="0">
                <a:latin typeface="Times New Roman" pitchFamily="18" charset="0"/>
                <a:cs typeface="Times New Roman" pitchFamily="18" charset="0"/>
              </a:rPr>
              <a:t>It faces the hard palate.</a:t>
            </a:r>
          </a:p>
          <a:p>
            <a:pPr algn="l" rtl="0" eaLnBrk="1" hangingPunct="1">
              <a:buFont typeface="Arial" charset="0"/>
              <a:buNone/>
            </a:pPr>
            <a:r>
              <a:rPr lang="en-US" sz="2800" dirty="0" smtClean="0">
                <a:solidFill>
                  <a:srgbClr val="FF0000"/>
                </a:solidFill>
                <a:latin typeface="Times New Roman" pitchFamily="18" charset="0"/>
                <a:cs typeface="Times New Roman" pitchFamily="18" charset="0"/>
              </a:rPr>
              <a:t>4- The Back: </a:t>
            </a:r>
            <a:r>
              <a:rPr lang="en-US" sz="2800" dirty="0" smtClean="0">
                <a:latin typeface="Times New Roman" pitchFamily="18" charset="0"/>
                <a:cs typeface="Times New Roman" pitchFamily="18" charset="0"/>
              </a:rPr>
              <a:t>It’s on the opposite side of the soft palate.</a:t>
            </a:r>
          </a:p>
          <a:p>
            <a:pPr algn="l" rtl="0" eaLnBrk="1" hangingPunct="1">
              <a:buFont typeface="Arial" charset="0"/>
              <a:buNone/>
            </a:pPr>
            <a:r>
              <a:rPr lang="en-US" sz="2800" dirty="0" smtClean="0">
                <a:solidFill>
                  <a:srgbClr val="FF0000"/>
                </a:solidFill>
                <a:latin typeface="Times New Roman" pitchFamily="18" charset="0"/>
                <a:cs typeface="Times New Roman" pitchFamily="18" charset="0"/>
              </a:rPr>
              <a:t>5- The Rims: </a:t>
            </a:r>
            <a:r>
              <a:rPr lang="en-US" sz="2800" dirty="0" smtClean="0">
                <a:latin typeface="Times New Roman" pitchFamily="18" charset="0"/>
                <a:cs typeface="Times New Roman" pitchFamily="18" charset="0"/>
              </a:rPr>
              <a:t>They are the edges of the tongue.</a:t>
            </a:r>
            <a:endParaRPr lang="fa-IR" sz="2800"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50"/>
          </a:xfrm>
        </p:spPr>
        <p:txBody>
          <a:bodyPr rtlCol="1">
            <a:normAutofit/>
          </a:bodyPr>
          <a:lstStyle/>
          <a:p>
            <a:pPr eaLnBrk="1" fontAlgn="auto" hangingPunct="1">
              <a:spcAft>
                <a:spcPts val="0"/>
              </a:spcAft>
              <a:defRPr/>
            </a:pP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Movements Of The Tongue</a:t>
            </a:r>
            <a:endParaRPr lang="fa-I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531" name="Content Placeholder 2"/>
          <p:cNvSpPr>
            <a:spLocks noGrp="1"/>
          </p:cNvSpPr>
          <p:nvPr>
            <p:ph sz="quarter" idx="1"/>
          </p:nvPr>
        </p:nvSpPr>
        <p:spPr>
          <a:xfrm>
            <a:off x="214313" y="928688"/>
            <a:ext cx="8643937" cy="5197475"/>
          </a:xfrm>
        </p:spPr>
        <p:txBody>
          <a:bodyPr>
            <a:normAutofit/>
          </a:bodyPr>
          <a:lstStyle/>
          <a:p>
            <a:pPr marL="274320" indent="-274320" algn="l" rtl="0" eaLnBrk="1" fontAlgn="auto" hangingPunct="1">
              <a:spcBef>
                <a:spcPts val="580"/>
              </a:spcBef>
              <a:spcAft>
                <a:spcPts val="0"/>
              </a:spcAft>
              <a:buFont typeface="Arial" pitchFamily="34" charset="0"/>
              <a:buNone/>
              <a:defRPr/>
            </a:pPr>
            <a:r>
              <a:rPr lang="en-US" sz="2400" dirty="0" smtClean="0">
                <a:latin typeface="Times New Roman" pitchFamily="18" charset="0"/>
                <a:cs typeface="Times New Roman" pitchFamily="18" charset="0"/>
              </a:rPr>
              <a:t>Any part of the tongue can be  moved to produce speech sounds</a:t>
            </a:r>
          </a:p>
          <a:p>
            <a:pPr marL="274320" indent="-274320" algn="l" rtl="0" eaLnBrk="1" fontAlgn="auto" hangingPunct="1">
              <a:spcBef>
                <a:spcPts val="580"/>
              </a:spcBef>
              <a:spcAft>
                <a:spcPts val="0"/>
              </a:spcAft>
              <a:buFont typeface="Arial" pitchFamily="34" charset="0"/>
              <a:buNone/>
              <a:defRPr/>
            </a:pPr>
            <a:endParaRPr lang="en-US" sz="2400"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Tx/>
              <a:buChar char="-"/>
              <a:defRPr/>
            </a:pPr>
            <a:r>
              <a:rPr lang="en-US" sz="2400" dirty="0" smtClean="0">
                <a:latin typeface="Times New Roman" pitchFamily="18" charset="0"/>
                <a:cs typeface="Times New Roman" pitchFamily="18" charset="0"/>
              </a:rPr>
              <a:t>The tip and the blade make a contact with the alveolar ridge:</a:t>
            </a:r>
          </a:p>
          <a:p>
            <a:pPr marL="274320" indent="-274320" algn="l" rtl="0" eaLnBrk="1" fontAlgn="auto" hangingPunct="1">
              <a:spcBef>
                <a:spcPts val="580"/>
              </a:spcBef>
              <a:spcAft>
                <a:spcPts val="0"/>
              </a:spcAft>
              <a:buFont typeface="Wingdings 2"/>
              <a:buNone/>
              <a:defRPr/>
            </a:pP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EX:</a:t>
            </a:r>
            <a:r>
              <a:rPr lang="en-US" sz="2400" dirty="0" smtClean="0">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a:t>
            </a:r>
            <a:r>
              <a:rPr lang="en-US" sz="2400" dirty="0" smtClean="0">
                <a:latin typeface="Times New Roman" pitchFamily="18" charset="0"/>
                <a:cs typeface="Times New Roman" pitchFamily="18" charset="0"/>
              </a:rPr>
              <a:t>en,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d</a:t>
            </a:r>
            <a:r>
              <a:rPr lang="en-US" sz="2400" dirty="0" smtClean="0">
                <a:latin typeface="Times New Roman" pitchFamily="18" charset="0"/>
                <a:cs typeface="Times New Roman" pitchFamily="18" charset="0"/>
              </a:rPr>
              <a:t>o,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n</a:t>
            </a:r>
            <a:r>
              <a:rPr lang="en-US" sz="2400" dirty="0" smtClean="0">
                <a:latin typeface="Times New Roman" pitchFamily="18" charset="0"/>
                <a:cs typeface="Times New Roman" pitchFamily="18" charset="0"/>
              </a:rPr>
              <a:t>oo</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n</a:t>
            </a:r>
            <a:r>
              <a:rPr lang="en-US" sz="2400" dirty="0" smtClean="0">
                <a:latin typeface="Times New Roman" pitchFamily="18" charset="0"/>
                <a:cs typeface="Times New Roman" pitchFamily="18" charset="0"/>
              </a:rPr>
              <a:t>  </a:t>
            </a:r>
          </a:p>
          <a:p>
            <a:pPr marL="274320" indent="-274320" algn="l" rtl="0" eaLnBrk="1" fontAlgn="auto" hangingPunct="1">
              <a:spcBef>
                <a:spcPts val="580"/>
              </a:spcBef>
              <a:spcAft>
                <a:spcPts val="0"/>
              </a:spcAft>
              <a:buFont typeface="Wingdings 2"/>
              <a:buNone/>
              <a:defRPr/>
            </a:pPr>
            <a:endParaRPr lang="en-US" sz="2400"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Tx/>
              <a:buChar char="-"/>
              <a:defRPr/>
            </a:pPr>
            <a:r>
              <a:rPr lang="en-US" sz="2400" dirty="0" smtClean="0">
                <a:latin typeface="Times New Roman" pitchFamily="18" charset="0"/>
                <a:cs typeface="Times New Roman" pitchFamily="18" charset="0"/>
              </a:rPr>
              <a:t>The front of the tongue may be raised toward the hard palate:</a:t>
            </a:r>
          </a:p>
          <a:p>
            <a:pPr marL="274320" indent="-274320" algn="l" rtl="0" eaLnBrk="1" fontAlgn="auto" hangingPunct="1">
              <a:spcBef>
                <a:spcPts val="580"/>
              </a:spcBef>
              <a:spcAft>
                <a:spcPts val="0"/>
              </a:spcAft>
              <a:buFont typeface="Wingdings 2"/>
              <a:buNone/>
              <a:defRPr/>
            </a:pP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EX:</a:t>
            </a:r>
            <a:r>
              <a:rPr lang="en-US" sz="2400" dirty="0" smtClean="0">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y</a:t>
            </a:r>
            <a:r>
              <a:rPr lang="en-US" sz="2400" dirty="0" smtClean="0">
                <a:latin typeface="Times New Roman" pitchFamily="18" charset="0"/>
                <a:cs typeface="Times New Roman" pitchFamily="18" charset="0"/>
              </a:rPr>
              <a:t>et,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u</a:t>
            </a:r>
            <a:r>
              <a:rPr lang="en-US" sz="2400" dirty="0" smtClean="0">
                <a:latin typeface="Times New Roman" pitchFamily="18" charset="0"/>
                <a:cs typeface="Times New Roman" pitchFamily="18" charset="0"/>
              </a:rPr>
              <a:t>nit, s</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ea</a:t>
            </a:r>
          </a:p>
          <a:p>
            <a:pPr marL="274320" indent="-274320" algn="l" rtl="0" eaLnBrk="1" fontAlgn="auto" hangingPunct="1">
              <a:spcBef>
                <a:spcPts val="580"/>
              </a:spcBef>
              <a:spcAft>
                <a:spcPts val="0"/>
              </a:spcAft>
              <a:buFont typeface="Wingdings 2"/>
              <a:buNone/>
              <a:defRPr/>
            </a:pPr>
            <a:endParaRPr 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74320" indent="-274320" algn="l" rtl="0" eaLnBrk="1" fontAlgn="auto" hangingPunct="1">
              <a:spcBef>
                <a:spcPts val="580"/>
              </a:spcBef>
              <a:spcAft>
                <a:spcPts val="0"/>
              </a:spcAft>
              <a:buFontTx/>
              <a:buChar char="-"/>
              <a:defRPr/>
            </a:pPr>
            <a:r>
              <a:rPr lang="en-US" sz="2400" dirty="0" smtClean="0">
                <a:latin typeface="Times New Roman" pitchFamily="18" charset="0"/>
                <a:cs typeface="Times New Roman" pitchFamily="18" charset="0"/>
              </a:rPr>
              <a:t>The back of the tongue makes a contact with the soft palate: </a:t>
            </a:r>
          </a:p>
          <a:p>
            <a:pPr marL="274320" indent="-274320" algn="l" rtl="0" eaLnBrk="1" fontAlgn="auto" hangingPunct="1">
              <a:spcBef>
                <a:spcPts val="580"/>
              </a:spcBef>
              <a:spcAft>
                <a:spcPts val="0"/>
              </a:spcAft>
              <a:buFont typeface="Wingdings 2"/>
              <a:buNone/>
              <a:defRPr/>
            </a:pPr>
            <a:r>
              <a:rPr lang="en-US" sz="2400" dirty="0" smtClean="0">
                <a:solidFill>
                  <a:srgbClr val="FF0000"/>
                </a:solidFill>
                <a:latin typeface="Times New Roman" pitchFamily="18" charset="0"/>
                <a:cs typeface="Times New Roman" pitchFamily="18" charset="0"/>
              </a:rPr>
              <a:t>Ex:</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K</a:t>
            </a:r>
            <a:r>
              <a:rPr lang="en-US" sz="2400" dirty="0" smtClean="0">
                <a:latin typeface="Times New Roman" pitchFamily="18" charset="0"/>
                <a:cs typeface="Times New Roman" pitchFamily="18" charset="0"/>
              </a:rPr>
              <a:t>ill,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g</a:t>
            </a:r>
            <a:r>
              <a:rPr lang="en-US" sz="2400" dirty="0" smtClean="0">
                <a:latin typeface="Times New Roman" pitchFamily="18" charset="0"/>
                <a:cs typeface="Times New Roman" pitchFamily="18" charset="0"/>
              </a:rPr>
              <a:t>irl</a:t>
            </a:r>
          </a:p>
        </p:txBody>
      </p:sp>
    </p:spTree>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725487"/>
          </a:xfrm>
        </p:spPr>
        <p:txBody>
          <a:bodyPr rtlCol="1">
            <a:normAutofit fontScale="90000"/>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 The Pharynx</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142875" y="1428735"/>
            <a:ext cx="8786813" cy="5286389"/>
          </a:xfrm>
        </p:spPr>
        <p:txBody>
          <a:bodyPr rtlCol="1">
            <a:normAutofit/>
          </a:bodyPr>
          <a:lstStyle/>
          <a:p>
            <a:pPr marL="274320" indent="-274320" algn="l" rtl="0" eaLnBrk="1" fontAlgn="auto" hangingPunct="1">
              <a:spcBef>
                <a:spcPts val="580"/>
              </a:spcBef>
              <a:spcAft>
                <a:spcPts val="0"/>
              </a:spcAft>
              <a:buFont typeface="Arial" pitchFamily="34" charset="0"/>
              <a:buNone/>
              <a:defRPr/>
            </a:pPr>
            <a:r>
              <a:rPr lang="en-US" sz="2400" dirty="0" smtClean="0">
                <a:latin typeface="Times New Roman" pitchFamily="18" charset="0"/>
                <a:cs typeface="Times New Roman" pitchFamily="18" charset="0"/>
              </a:rPr>
              <a:t>It’s like a tube just above the Larynx and before Uvula. It’s top is divided in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2</a:t>
            </a:r>
            <a:r>
              <a:rPr lang="en-US" sz="2400" dirty="0" smtClean="0">
                <a:latin typeface="Times New Roman" pitchFamily="18" charset="0"/>
                <a:cs typeface="Times New Roman" pitchFamily="18" charset="0"/>
              </a:rPr>
              <a:t>  parts: One part goes to oral cavity and another goes to nasal cavity.</a:t>
            </a:r>
          </a:p>
          <a:p>
            <a:pPr marL="274320" indent="-274320" algn="l" rtl="0" eaLnBrk="1" fontAlgn="auto" hangingPunct="1">
              <a:spcBef>
                <a:spcPts val="580"/>
              </a:spcBef>
              <a:spcAft>
                <a:spcPts val="0"/>
              </a:spcAft>
              <a:buFont typeface="Arial" pitchFamily="34" charset="0"/>
              <a:buNone/>
              <a:defRPr/>
            </a:pPr>
            <a:endParaRPr lang="en-US" sz="2800" dirty="0" smtClean="0">
              <a:solidFill>
                <a:srgbClr val="FF0000"/>
              </a:solidFill>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sz="2800" dirty="0" smtClean="0">
              <a:solidFill>
                <a:srgbClr val="FF0000"/>
              </a:solidFill>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sz="2800" dirty="0" smtClean="0">
              <a:solidFill>
                <a:srgbClr val="FF0000"/>
              </a:solidFill>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sz="2800" dirty="0" smtClean="0">
              <a:solidFill>
                <a:srgbClr val="FF0000"/>
              </a:solidFill>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sz="2800" dirty="0" smtClean="0">
              <a:solidFill>
                <a:srgbClr val="FF0000"/>
              </a:solidFill>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sz="2800" dirty="0" smtClean="0"/>
          </a:p>
          <a:p>
            <a:pPr marL="274320" indent="-274320" algn="l" rtl="0" eaLnBrk="1" fontAlgn="auto" hangingPunct="1">
              <a:spcBef>
                <a:spcPts val="580"/>
              </a:spcBef>
              <a:spcAft>
                <a:spcPts val="0"/>
              </a:spcAft>
              <a:buFont typeface="Arial" pitchFamily="34" charset="0"/>
              <a:buNone/>
              <a:defRPr/>
            </a:pPr>
            <a:endParaRPr lang="fa-IR" sz="2800" dirty="0"/>
          </a:p>
        </p:txBody>
      </p:sp>
      <p:pic>
        <p:nvPicPr>
          <p:cNvPr id="4" name="Picture 3" descr="pharynx_04.gif"/>
          <p:cNvPicPr>
            <a:picLocks noChangeAspect="1"/>
          </p:cNvPicPr>
          <p:nvPr/>
        </p:nvPicPr>
        <p:blipFill>
          <a:blip r:embed="rId2"/>
          <a:stretch>
            <a:fillRect/>
          </a:stretch>
        </p:blipFill>
        <p:spPr>
          <a:xfrm>
            <a:off x="4139952" y="3096987"/>
            <a:ext cx="2381250" cy="27051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1">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 The Glottis</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142875" y="1071563"/>
            <a:ext cx="8786813" cy="5572125"/>
          </a:xfrm>
        </p:spPr>
        <p:txBody>
          <a:bodyPr rtlCol="1">
            <a:normAutofit lnSpcReduction="10000"/>
          </a:bodyPr>
          <a:lstStyle/>
          <a:p>
            <a:pPr marL="274320" indent="-274320" algn="l" rtl="0" eaLnBrk="1" fontAlgn="auto" hangingPunct="1">
              <a:spcBef>
                <a:spcPts val="580"/>
              </a:spcBef>
              <a:spcAft>
                <a:spcPts val="0"/>
              </a:spcAft>
              <a:buFont typeface="Arial" pitchFamily="34" charset="0"/>
              <a:buNone/>
              <a:defRPr/>
            </a:pPr>
            <a:r>
              <a:rPr lang="en-US" sz="2800" dirty="0" smtClean="0">
                <a:latin typeface="Times New Roman" pitchFamily="18" charset="0"/>
                <a:cs typeface="Times New Roman" pitchFamily="18" charset="0"/>
              </a:rPr>
              <a:t>It’s The space between the Vocal Cords.</a:t>
            </a:r>
          </a:p>
          <a:p>
            <a:pPr marL="274320" indent="-274320" algn="l" rtl="0" eaLnBrk="1" fontAlgn="auto" hangingPunct="1">
              <a:spcBef>
                <a:spcPts val="580"/>
              </a:spcBef>
              <a:spcAft>
                <a:spcPts val="0"/>
              </a:spcAft>
              <a:buFont typeface="Arial" pitchFamily="34" charset="0"/>
              <a:buNone/>
              <a:defRPr/>
            </a:pPr>
            <a:endParaRPr lang="en-US"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r>
              <a:rPr lang="en-US" dirty="0" smtClean="0">
                <a:latin typeface="Times New Roman" pitchFamily="18" charset="0"/>
                <a:cs typeface="Times New Roman" pitchFamily="18" charset="0"/>
              </a:rPr>
              <a:t>  </a:t>
            </a:r>
          </a:p>
          <a:p>
            <a:pPr marL="274320" indent="-274320" algn="l" rtl="0" eaLnBrk="1" fontAlgn="auto" hangingPunct="1">
              <a:spcBef>
                <a:spcPts val="580"/>
              </a:spcBef>
              <a:spcAft>
                <a:spcPts val="0"/>
              </a:spcAft>
              <a:buFont typeface="Arial" pitchFamily="34" charset="0"/>
              <a:buNone/>
              <a:defRPr/>
            </a:pPr>
            <a:endParaRPr lang="en-US"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dirty="0" smtClean="0">
              <a:solidFill>
                <a:srgbClr val="FF0000"/>
              </a:solidFill>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r>
              <a:rPr lang="en-US" dirty="0" smtClean="0">
                <a:solidFill>
                  <a:srgbClr val="FF0000"/>
                </a:solidFill>
                <a:latin typeface="Times New Roman" pitchFamily="18" charset="0"/>
                <a:cs typeface="Times New Roman" pitchFamily="18" charset="0"/>
              </a:rPr>
              <a:t>Movement:</a:t>
            </a:r>
          </a:p>
          <a:p>
            <a:pPr marL="274320" indent="-274320" algn="l" rtl="0" eaLnBrk="1" fontAlgn="auto" hangingPunct="1">
              <a:spcBef>
                <a:spcPts val="580"/>
              </a:spcBef>
              <a:spcAft>
                <a:spcPts val="0"/>
              </a:spcAft>
              <a:buFont typeface="Wingdings 2"/>
              <a:buNone/>
              <a:defRPr/>
            </a:pPr>
            <a:r>
              <a:rPr lang="en-US" sz="2800" dirty="0" smtClean="0">
                <a:latin typeface="Times New Roman" pitchFamily="18" charset="0"/>
                <a:cs typeface="Times New Roman" pitchFamily="18" charset="0"/>
              </a:rPr>
              <a:t>With a rapid closing the opening of the glottis, the air stream traps behind it then with a sudden release of the air makes glottal stop sounds.</a:t>
            </a:r>
          </a:p>
          <a:p>
            <a:pPr marL="274320" indent="-274320" algn="l" rtl="0" eaLnBrk="1" fontAlgn="auto" hangingPunct="1">
              <a:spcBef>
                <a:spcPts val="580"/>
              </a:spcBef>
              <a:spcAft>
                <a:spcPts val="0"/>
              </a:spcAft>
              <a:buFont typeface="Arial" pitchFamily="34" charset="0"/>
              <a:buNone/>
              <a:defRPr/>
            </a:pPr>
            <a:r>
              <a:rPr lang="en-US" sz="2800" dirty="0" smtClean="0">
                <a:solidFill>
                  <a:srgbClr val="FF0000"/>
                </a:solidFill>
                <a:latin typeface="Times New Roman" pitchFamily="18" charset="0"/>
                <a:cs typeface="Times New Roman" pitchFamily="18" charset="0"/>
              </a:rPr>
              <a:t>EX:</a:t>
            </a:r>
            <a:r>
              <a:rPr lang="en-US" sz="2800" dirty="0" smtClean="0">
                <a:latin typeface="Times New Roman" pitchFamily="18" charset="0"/>
                <a:cs typeface="Times New Roman" pitchFamily="18" charset="0"/>
              </a:rPr>
              <a:t> ma</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tt</a:t>
            </a:r>
            <a:r>
              <a:rPr lang="en-US" sz="2800" dirty="0" smtClean="0">
                <a:latin typeface="Times New Roman" pitchFamily="18" charset="0"/>
                <a:cs typeface="Times New Roman" pitchFamily="18" charset="0"/>
              </a:rPr>
              <a:t>er, bu</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tt</a:t>
            </a:r>
            <a:r>
              <a:rPr lang="en-US" sz="2800" dirty="0" smtClean="0">
                <a:latin typeface="Times New Roman" pitchFamily="18" charset="0"/>
                <a:cs typeface="Times New Roman" pitchFamily="18" charset="0"/>
              </a:rPr>
              <a:t>er</a:t>
            </a:r>
            <a:endParaRPr lang="fa-IR" sz="2800" dirty="0">
              <a:latin typeface="Times New Roman" pitchFamily="18" charset="0"/>
              <a:cs typeface="Times New Roman" pitchFamily="18" charset="0"/>
            </a:endParaRPr>
          </a:p>
        </p:txBody>
      </p:sp>
      <p:pic>
        <p:nvPicPr>
          <p:cNvPr id="30724" name="Picture 4" descr="vocal_paralysis_treatment.jpg"/>
          <p:cNvPicPr>
            <a:picLocks noChangeAspect="1"/>
          </p:cNvPicPr>
          <p:nvPr/>
        </p:nvPicPr>
        <p:blipFill>
          <a:blip r:embed="rId2"/>
          <a:srcRect/>
          <a:stretch>
            <a:fillRect/>
          </a:stretch>
        </p:blipFill>
        <p:spPr bwMode="auto">
          <a:xfrm>
            <a:off x="785813" y="1571625"/>
            <a:ext cx="7543800" cy="25241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582612"/>
          </a:xfrm>
        </p:spPr>
        <p:txBody>
          <a:bodyPr>
            <a:normAutofit fontScale="90000"/>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Oral and Nasal Cavities</a:t>
            </a:r>
            <a:endParaRPr lang="fa-IR"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14313" y="1000125"/>
            <a:ext cx="8786812" cy="5643563"/>
          </a:xfrm>
        </p:spPr>
        <p:txBody>
          <a:bodyPr>
            <a:normAutofit/>
          </a:bodyPr>
          <a:lstStyle/>
          <a:p>
            <a:pPr marL="274320" indent="-274320" algn="l" rtl="0" eaLnBrk="1" fontAlgn="auto" hangingPunct="1">
              <a:spcBef>
                <a:spcPts val="580"/>
              </a:spcBef>
              <a:spcAft>
                <a:spcPts val="0"/>
              </a:spcAft>
              <a:buFont typeface="Wingdings 2"/>
              <a:buNone/>
              <a:defRPr/>
            </a:pPr>
            <a:r>
              <a:rPr lang="en-US" sz="2800" dirty="0" smtClean="0">
                <a:latin typeface="Times New Roman" pitchFamily="18" charset="0"/>
                <a:cs typeface="Times New Roman" pitchFamily="18" charset="0"/>
              </a:rPr>
              <a:t>The air is pushed by the lungs and travels through the mouth which is called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oral cavity</a:t>
            </a:r>
            <a:r>
              <a:rPr lang="en-US" sz="2800" dirty="0" smtClean="0">
                <a:latin typeface="Times New Roman" pitchFamily="18" charset="0"/>
                <a:cs typeface="Times New Roman" pitchFamily="18" charset="0"/>
              </a:rPr>
              <a:t> or through the nose which is called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nasal cavity</a:t>
            </a:r>
            <a:r>
              <a:rPr lang="en-US" sz="2800" dirty="0" smtClean="0">
                <a:latin typeface="Times New Roman" pitchFamily="18" charset="0"/>
                <a:cs typeface="Times New Roman" pitchFamily="18" charset="0"/>
              </a:rPr>
              <a:t>. </a:t>
            </a:r>
          </a:p>
        </p:txBody>
      </p:sp>
      <p:pic>
        <p:nvPicPr>
          <p:cNvPr id="31748" name="Picture 5" descr="ffffff.jpg"/>
          <p:cNvPicPr>
            <a:picLocks noChangeAspect="1"/>
          </p:cNvPicPr>
          <p:nvPr/>
        </p:nvPicPr>
        <p:blipFill>
          <a:blip r:embed="rId2"/>
          <a:srcRect l="19241" r="16167"/>
          <a:stretch>
            <a:fillRect/>
          </a:stretch>
        </p:blipFill>
        <p:spPr bwMode="auto">
          <a:xfrm>
            <a:off x="2357438" y="2447925"/>
            <a:ext cx="3786187" cy="40719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25"/>
          </a:xfrm>
        </p:spPr>
        <p:txBody>
          <a:bodyPr>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State Of The Soft Palate</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2771" name="Content Placeholder 3" descr="ccccccc.jpg"/>
          <p:cNvPicPr>
            <a:picLocks noGrp="1" noChangeAspect="1"/>
          </p:cNvPicPr>
          <p:nvPr>
            <p:ph sz="quarter" idx="1"/>
          </p:nvPr>
        </p:nvPicPr>
        <p:blipFill>
          <a:blip r:embed="rId2"/>
          <a:srcRect l="9302" r="1398"/>
          <a:stretch>
            <a:fillRect/>
          </a:stretch>
        </p:blipFill>
        <p:spPr>
          <a:xfrm>
            <a:off x="285720" y="1142984"/>
            <a:ext cx="6858018" cy="5424487"/>
          </a:xfrm>
        </p:spPr>
      </p:pic>
      <p:pic>
        <p:nvPicPr>
          <p:cNvPr id="32772" name="Picture 5" descr="ffffff.jpg"/>
          <p:cNvPicPr>
            <a:picLocks noChangeAspect="1"/>
          </p:cNvPicPr>
          <p:nvPr/>
        </p:nvPicPr>
        <p:blipFill>
          <a:blip r:embed="rId3"/>
          <a:srcRect l="20901" r="17703"/>
          <a:stretch>
            <a:fillRect/>
          </a:stretch>
        </p:blipFill>
        <p:spPr bwMode="auto">
          <a:xfrm>
            <a:off x="6357938" y="1285875"/>
            <a:ext cx="2643187" cy="32273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smtClean="0">
                <a:latin typeface="Times New Roman" pitchFamily="18" charset="0"/>
                <a:cs typeface="Times New Roman" pitchFamily="18" charset="0"/>
              </a:rPr>
              <a:t>It's over !</a:t>
            </a:r>
            <a:endParaRPr lang="en-US" dirty="0">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2"/>
          <a:srcRect/>
          <a:stretch>
            <a:fillRect/>
          </a:stretch>
        </p:blipFill>
        <p:spPr bwMode="auto">
          <a:xfrm>
            <a:off x="1475656" y="3071810"/>
            <a:ext cx="6048672" cy="2949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Organs Of Speech   </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75" name="Subtitle 2"/>
          <p:cNvSpPr>
            <a:spLocks noGrp="1"/>
          </p:cNvSpPr>
          <p:nvPr>
            <p:ph sz="quarter" idx="1"/>
          </p:nvPr>
        </p:nvSpPr>
        <p:spPr>
          <a:xfrm>
            <a:off x="214313" y="1600200"/>
            <a:ext cx="8715375" cy="4525963"/>
          </a:xfrm>
        </p:spPr>
        <p:txBody>
          <a:bodyPr>
            <a:normAutofit/>
          </a:bodyPr>
          <a:lstStyle/>
          <a:p>
            <a:pPr marL="274320" indent="-274320" algn="l" eaLnBrk="1" fontAlgn="auto" hangingPunct="1">
              <a:spcBef>
                <a:spcPts val="580"/>
              </a:spcBef>
              <a:spcAft>
                <a:spcPts val="0"/>
              </a:spcAft>
              <a:buFont typeface="Arial" pitchFamily="34" charset="0"/>
              <a:buNone/>
              <a:defRPr/>
            </a:pPr>
            <a:r>
              <a:rPr lang="en-US" dirty="0" smtClean="0">
                <a:cs typeface="Arial" pitchFamily="34" charset="0"/>
              </a:rPr>
              <a:t> </a:t>
            </a:r>
          </a:p>
          <a:p>
            <a:pPr marL="274320" indent="-274320" algn="l" eaLnBrk="1" fontAlgn="auto" hangingPunct="1">
              <a:spcBef>
                <a:spcPts val="580"/>
              </a:spcBef>
              <a:spcAft>
                <a:spcPts val="0"/>
              </a:spcAft>
              <a:buFont typeface="Arial" pitchFamily="34" charset="0"/>
              <a:buNone/>
              <a:defRPr/>
            </a:pPr>
            <a:r>
              <a:rPr lang="en-US" dirty="0" smtClean="0">
                <a:effectLst>
                  <a:outerShdw blurRad="38100" dist="38100" dir="2700000" algn="tl">
                    <a:srgbClr val="000000">
                      <a:alpha val="43137"/>
                    </a:srgbClr>
                  </a:outerShdw>
                </a:effectLst>
                <a:cs typeface="Arial" pitchFamily="34" charset="0"/>
              </a:rPr>
              <a:t>-</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Organs of speech are described under </a:t>
            </a:r>
            <a:r>
              <a:rPr lang="en-US" u="sng" dirty="0" smtClean="0">
                <a:effectLst>
                  <a:outerShdw blurRad="38100" dist="38100" dir="2700000" algn="tl">
                    <a:srgbClr val="000000">
                      <a:alpha val="43137"/>
                    </a:srgbClr>
                  </a:outerShdw>
                </a:effectLst>
                <a:latin typeface="Times New Roman" pitchFamily="18" charset="0"/>
                <a:cs typeface="Times New Roman" pitchFamily="18" charset="0"/>
              </a:rPr>
              <a:t>3</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systems:</a:t>
            </a:r>
          </a:p>
          <a:p>
            <a:pPr marL="274320" indent="-274320" algn="l" eaLnBrk="1" fontAlgn="auto" hangingPunct="1">
              <a:spcBef>
                <a:spcPts val="580"/>
              </a:spcBef>
              <a:spcAft>
                <a:spcPts val="0"/>
              </a:spcAft>
              <a:buFont typeface="Arial" pitchFamily="34" charset="0"/>
              <a:buNone/>
              <a:defRPr/>
            </a:pP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74320" indent="-274320" algn="l" eaLnBrk="1" fontAlgn="auto" hangingPunct="1">
              <a:spcBef>
                <a:spcPts val="580"/>
              </a:spcBef>
              <a:spcAft>
                <a:spcPts val="0"/>
              </a:spcAft>
              <a:buFont typeface="Arial" pitchFamily="34" charset="0"/>
              <a:buNone/>
              <a:defRPr/>
            </a:pPr>
            <a:r>
              <a:rPr lang="en-US" dirty="0" smtClean="0">
                <a:latin typeface="Times New Roman" pitchFamily="18" charset="0"/>
                <a:cs typeface="Times New Roman" pitchFamily="18" charset="0"/>
              </a:rPr>
              <a:t>I– Respiratory System</a:t>
            </a:r>
          </a:p>
          <a:p>
            <a:pPr marL="274320" indent="-274320" algn="l" rtl="0" eaLnBrk="1" fontAlgn="auto" hangingPunct="1">
              <a:spcBef>
                <a:spcPts val="580"/>
              </a:spcBef>
              <a:spcAft>
                <a:spcPts val="0"/>
              </a:spcAft>
              <a:buFont typeface="Arial" pitchFamily="34" charset="0"/>
              <a:buNone/>
              <a:defRPr/>
            </a:pPr>
            <a:r>
              <a:rPr lang="en-US" dirty="0" smtClean="0">
                <a:latin typeface="Times New Roman" pitchFamily="18" charset="0"/>
                <a:cs typeface="Times New Roman" pitchFamily="18" charset="0"/>
              </a:rPr>
              <a:t>II- The Phonatory System</a:t>
            </a:r>
          </a:p>
          <a:p>
            <a:pPr marL="274320" indent="-274320" algn="l" rtl="0" eaLnBrk="1" fontAlgn="auto" hangingPunct="1">
              <a:spcBef>
                <a:spcPts val="580"/>
              </a:spcBef>
              <a:spcAft>
                <a:spcPts val="0"/>
              </a:spcAft>
              <a:buFont typeface="Arial" pitchFamily="34" charset="0"/>
              <a:buNone/>
              <a:defRPr/>
            </a:pPr>
            <a:r>
              <a:rPr lang="en-US" dirty="0" smtClean="0">
                <a:latin typeface="Times New Roman" pitchFamily="18" charset="0"/>
                <a:cs typeface="Times New Roman" pitchFamily="18" charset="0"/>
              </a:rPr>
              <a:t>III- The Articulatory System</a:t>
            </a:r>
          </a:p>
          <a:p>
            <a:pPr marL="274320" indent="-274320" algn="l" eaLnBrk="1" fontAlgn="auto" hangingPunct="1">
              <a:spcBef>
                <a:spcPts val="580"/>
              </a:spcBef>
              <a:spcAft>
                <a:spcPts val="0"/>
              </a:spcAft>
              <a:buFont typeface="Arial" pitchFamily="34" charset="0"/>
              <a:buNone/>
              <a:defRPr/>
            </a:pPr>
            <a:endParaRPr lang="fa-IR"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1">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Respiratory System</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214313" y="1214438"/>
            <a:ext cx="8786812" cy="5357812"/>
          </a:xfrm>
        </p:spPr>
        <p:txBody>
          <a:bodyPr rtlCol="1">
            <a:normAutofit/>
          </a:bodyPr>
          <a:lstStyle/>
          <a:p>
            <a:pPr marL="274320" indent="-274320" algn="l" rtl="0" eaLnBrk="1" fontAlgn="auto" hangingPunct="1">
              <a:spcBef>
                <a:spcPts val="580"/>
              </a:spcBef>
              <a:spcAft>
                <a:spcPts val="0"/>
              </a:spcAft>
              <a:buFont typeface="Arial" pitchFamily="34" charset="0"/>
              <a:buNone/>
              <a:defRPr/>
            </a:pPr>
            <a:r>
              <a:rPr lang="en-US"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Consists Of:</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smtClean="0">
                <a:latin typeface="Times New Roman" pitchFamily="18" charset="0"/>
                <a:cs typeface="Times New Roman" pitchFamily="18" charset="0"/>
              </a:rPr>
              <a:t>1-</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Lungs 2- The Muscles Of  The Chest</a:t>
            </a:r>
          </a:p>
          <a:p>
            <a:pPr marL="274320" indent="-274320" algn="ctr" rtl="0" eaLnBrk="1" fontAlgn="auto" hangingPunct="1">
              <a:spcBef>
                <a:spcPts val="580"/>
              </a:spcBef>
              <a:spcAft>
                <a:spcPts val="0"/>
              </a:spcAft>
              <a:buFont typeface="Arial" pitchFamily="34" charset="0"/>
              <a:buNone/>
              <a:defRPr/>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3- The Windpipe</a:t>
            </a:r>
          </a:p>
          <a:p>
            <a:pPr marL="274320" indent="-274320" algn="ctr" rtl="0" eaLnBrk="1" fontAlgn="auto" hangingPunct="1">
              <a:spcBef>
                <a:spcPts val="580"/>
              </a:spcBef>
              <a:spcAft>
                <a:spcPts val="0"/>
              </a:spcAft>
              <a:buFont typeface="Arial" pitchFamily="34" charset="0"/>
              <a:buNone/>
              <a:defRPr/>
            </a:pPr>
            <a:endParaRPr lang="en-US"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sz="2400" dirty="0">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sz="2400"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sz="2400" dirty="0">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sz="2400" dirty="0" smtClean="0">
              <a:latin typeface="Times New Roman" pitchFamily="18" charset="0"/>
              <a:cs typeface="Times New Roman" pitchFamily="18" charset="0"/>
            </a:endParaRPr>
          </a:p>
          <a:p>
            <a:pPr marL="274320" indent="-274320" algn="l" rtl="0" eaLnBrk="1" fontAlgn="auto" hangingPunct="1">
              <a:spcBef>
                <a:spcPts val="580"/>
              </a:spcBef>
              <a:spcAft>
                <a:spcPts val="0"/>
              </a:spcAft>
              <a:buFont typeface="Arial" pitchFamily="34" charset="0"/>
              <a:buNone/>
              <a:defRPr/>
            </a:pPr>
            <a:endParaRPr lang="en-US" dirty="0" smtClean="0">
              <a:latin typeface="Times New Roman" pitchFamily="18" charset="0"/>
              <a:cs typeface="Times New Roman" pitchFamily="18" charset="0"/>
            </a:endParaRPr>
          </a:p>
          <a:p>
            <a:pPr marL="274320" indent="-274320" algn="ctr" rtl="0" eaLnBrk="1" fontAlgn="auto" hangingPunct="1">
              <a:spcBef>
                <a:spcPts val="580"/>
              </a:spcBef>
              <a:spcAft>
                <a:spcPts val="0"/>
              </a:spcAft>
              <a:buFont typeface="Arial" pitchFamily="34" charset="0"/>
              <a:buNone/>
              <a:defRPr/>
            </a:pPr>
            <a:endParaRPr lang="en-US" dirty="0">
              <a:latin typeface="Times New Roman" pitchFamily="18" charset="0"/>
              <a:cs typeface="Times New Roman" pitchFamily="18" charset="0"/>
            </a:endParaRPr>
          </a:p>
        </p:txBody>
      </p:sp>
      <p:pic>
        <p:nvPicPr>
          <p:cNvPr id="5" name="Picture 4" descr="repir2.jpg"/>
          <p:cNvPicPr>
            <a:picLocks noChangeAspect="1"/>
          </p:cNvPicPr>
          <p:nvPr/>
        </p:nvPicPr>
        <p:blipFill>
          <a:blip r:embed="rId2"/>
          <a:stretch>
            <a:fillRect/>
          </a:stretch>
        </p:blipFill>
        <p:spPr>
          <a:xfrm>
            <a:off x="2000232" y="2143116"/>
            <a:ext cx="5183188" cy="439737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800"/>
          </a:xfrm>
        </p:spPr>
        <p:txBody>
          <a:bodyPr>
            <a:normAutofit/>
          </a:bodyPr>
          <a:lstStyle/>
          <a:p>
            <a:pPr rtl="0" eaLnBrk="1" fontAlgn="auto" hangingPunct="1">
              <a:spcAft>
                <a:spcPts val="0"/>
              </a:spcAft>
              <a:defRPr/>
            </a:pPr>
            <a:r>
              <a:rPr lang="en-US"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The Lungs :</a:t>
            </a:r>
            <a:endParaRPr lang="fa-IR"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14313" y="1214438"/>
            <a:ext cx="8786812" cy="5500687"/>
          </a:xfrm>
        </p:spPr>
        <p:txBody>
          <a:bodyPr>
            <a:normAutofit/>
          </a:bodyPr>
          <a:lstStyle/>
          <a:p>
            <a:pPr marL="274320" indent="-274320" algn="l" rtl="0" eaLnBrk="1" fontAlgn="auto" hangingPunct="1">
              <a:spcBef>
                <a:spcPts val="580"/>
              </a:spcBef>
              <a:spcAft>
                <a:spcPts val="0"/>
              </a:spcAft>
              <a:buFont typeface="Wingdings 2"/>
              <a:buNone/>
              <a:defRPr/>
            </a:pPr>
            <a:endParaRPr lang="en-US" dirty="0" smtClean="0">
              <a:effectLst>
                <a:outerShdw blurRad="38100" dist="38100" dir="2700000" algn="tl">
                  <a:srgbClr val="000000">
                    <a:alpha val="43137"/>
                  </a:srgbClr>
                </a:outerShdw>
              </a:effectLst>
            </a:endParaRPr>
          </a:p>
          <a:p>
            <a:pPr marL="274320" indent="-274320" algn="l" rtl="0" eaLnBrk="1" fontAlgn="auto" hangingPunct="1">
              <a:spcBef>
                <a:spcPts val="580"/>
              </a:spcBef>
              <a:spcAft>
                <a:spcPts val="0"/>
              </a:spcAft>
              <a:buFont typeface="Wingdings 2"/>
              <a:buNone/>
              <a:defRPr/>
            </a:pPr>
            <a:endParaRPr lang="en-US" dirty="0" smtClean="0">
              <a:effectLst>
                <a:outerShdw blurRad="38100" dist="38100" dir="2700000" algn="tl">
                  <a:srgbClr val="000000">
                    <a:alpha val="43137"/>
                  </a:srgbClr>
                </a:outerShdw>
              </a:effectLst>
            </a:endParaRPr>
          </a:p>
          <a:p>
            <a:pPr marL="274320" indent="-274320" algn="l" rtl="0" eaLnBrk="1" fontAlgn="auto" hangingPunct="1">
              <a:spcBef>
                <a:spcPts val="580"/>
              </a:spcBef>
              <a:spcAft>
                <a:spcPts val="0"/>
              </a:spcAft>
              <a:buFont typeface="Wingdings 2"/>
              <a:buNone/>
              <a:defRPr/>
            </a:pPr>
            <a:r>
              <a:rPr lang="en-US" sz="2800" dirty="0" smtClean="0"/>
              <a:t>– </a:t>
            </a:r>
            <a:r>
              <a:rPr lang="en-US" sz="2800" dirty="0" smtClean="0">
                <a:latin typeface="Times New Roman" pitchFamily="18" charset="0"/>
                <a:cs typeface="Times New Roman" pitchFamily="18" charset="0"/>
              </a:rPr>
              <a:t>Perform the action of breathing or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respiration</a:t>
            </a:r>
            <a:r>
              <a:rPr lang="en-US" sz="2800" dirty="0" smtClean="0">
                <a:latin typeface="Times New Roman" pitchFamily="18" charset="0"/>
                <a:cs typeface="Times New Roman" pitchFamily="18" charset="0"/>
              </a:rPr>
              <a:t>.</a:t>
            </a:r>
          </a:p>
          <a:p>
            <a:pPr marL="274320" indent="-274320" algn="l" rtl="0" eaLnBrk="1" fontAlgn="auto" hangingPunct="1">
              <a:spcBef>
                <a:spcPts val="580"/>
              </a:spcBef>
              <a:spcAft>
                <a:spcPts val="0"/>
              </a:spcAft>
              <a:buFont typeface="Wingdings 2"/>
              <a:buNone/>
              <a:defRPr/>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Exhalation – Inhalation )</a:t>
            </a:r>
          </a:p>
          <a:p>
            <a:pPr marL="274320" indent="-274320" algn="l" rtl="0" eaLnBrk="1" fontAlgn="auto" hangingPunct="1">
              <a:spcBef>
                <a:spcPts val="580"/>
              </a:spcBef>
              <a:spcAft>
                <a:spcPts val="0"/>
              </a:spcAft>
              <a:buFont typeface="Wingdings 2"/>
              <a:buNone/>
              <a:defRPr/>
            </a:pPr>
            <a:r>
              <a:rPr lang="en-US" sz="2800" dirty="0" smtClean="0">
                <a:latin typeface="Times New Roman" pitchFamily="18" charset="0"/>
                <a:cs typeface="Times New Roman" pitchFamily="18" charset="0"/>
              </a:rPr>
              <a:t>– The lungs provide the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source of energy </a:t>
            </a:r>
            <a:r>
              <a:rPr lang="en-US" sz="2800" dirty="0" smtClean="0">
                <a:latin typeface="Times New Roman" pitchFamily="18" charset="0"/>
                <a:cs typeface="Times New Roman" pitchFamily="18" charset="0"/>
              </a:rPr>
              <a:t>for our vocal activity by this airstream.</a:t>
            </a:r>
          </a:p>
          <a:p>
            <a:pPr marL="274320" indent="-274320" algn="l" rtl="0" eaLnBrk="1" fontAlgn="auto" hangingPunct="1">
              <a:spcBef>
                <a:spcPts val="580"/>
              </a:spcBef>
              <a:spcAft>
                <a:spcPts val="0"/>
              </a:spcAft>
              <a:buFont typeface="Wingdings 2"/>
              <a:buNone/>
              <a:defRPr/>
            </a:pPr>
            <a:r>
              <a:rPr lang="en-US" sz="2800" dirty="0" smtClean="0">
                <a:latin typeface="Times New Roman" pitchFamily="18" charset="0"/>
                <a:cs typeface="Times New Roman" pitchFamily="18" charset="0"/>
              </a:rPr>
              <a:t>– The airstream mechanism is called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pulmonic egressive airstream.</a:t>
            </a:r>
          </a:p>
          <a:p>
            <a:pPr marL="274320" indent="-274320" algn="l" rtl="0" eaLnBrk="1" fontAlgn="auto" hangingPunct="1">
              <a:spcBef>
                <a:spcPts val="580"/>
              </a:spcBef>
              <a:spcAft>
                <a:spcPts val="0"/>
              </a:spcAft>
              <a:buFont typeface="Wingdings 2"/>
              <a:buNone/>
              <a:defRPr/>
            </a:pPr>
            <a:r>
              <a:rPr lang="en-US" sz="2800" dirty="0" smtClean="0">
                <a:latin typeface="Times New Roman" pitchFamily="18" charset="0"/>
                <a:cs typeface="Times New Roman" pitchFamily="18" charset="0"/>
              </a:rPr>
              <a:t>- Pulmonic means lungs.</a:t>
            </a:r>
          </a:p>
          <a:p>
            <a:pPr marL="274320" indent="-274320" algn="l" rtl="0" eaLnBrk="1" fontAlgn="auto" hangingPunct="1">
              <a:spcBef>
                <a:spcPts val="580"/>
              </a:spcBef>
              <a:spcAft>
                <a:spcPts val="0"/>
              </a:spcAft>
              <a:buFont typeface="Wingdings 2"/>
              <a:buNone/>
              <a:defRPr/>
            </a:pPr>
            <a:r>
              <a:rPr lang="en-US" sz="2800" dirty="0" smtClean="0">
                <a:latin typeface="Times New Roman" pitchFamily="18" charset="0"/>
                <a:cs typeface="Times New Roman" pitchFamily="18" charset="0"/>
              </a:rPr>
              <a:t>- Egressive airstream means that the airstream goes out of the lungs.</a:t>
            </a:r>
          </a:p>
          <a:p>
            <a:pPr marL="274320" indent="-274320" algn="l" rtl="0" eaLnBrk="1" fontAlgn="auto" hangingPunct="1">
              <a:spcBef>
                <a:spcPts val="580"/>
              </a:spcBef>
              <a:spcAft>
                <a:spcPts val="0"/>
              </a:spcAft>
              <a:buFont typeface="Wingdings 2"/>
              <a:buNone/>
              <a:defRPr/>
            </a:pPr>
            <a:endParaRPr lang="fa-IR" dirty="0"/>
          </a:p>
        </p:txBody>
      </p:sp>
      <p:pic>
        <p:nvPicPr>
          <p:cNvPr id="4" name="Picture 3" descr="respi.jpg"/>
          <p:cNvPicPr>
            <a:picLocks noChangeAspect="1"/>
          </p:cNvPicPr>
          <p:nvPr/>
        </p:nvPicPr>
        <p:blipFill>
          <a:blip r:embed="rId2" cstate="print"/>
          <a:srcRect l="28395" t="46377" r="28395"/>
          <a:stretch>
            <a:fillRect/>
          </a:stretch>
        </p:blipFill>
        <p:spPr>
          <a:xfrm>
            <a:off x="6448694" y="285728"/>
            <a:ext cx="2500348" cy="264320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rtlCol="1">
            <a:normAutofit/>
          </a:bodyPr>
          <a:lstStyle/>
          <a:p>
            <a:pPr marL="274320" indent="-274320" algn="l" rtl="0" eaLnBrk="1" fontAlgn="auto" hangingPunct="1">
              <a:spcBef>
                <a:spcPts val="580"/>
              </a:spcBef>
              <a:spcAft>
                <a:spcPts val="0"/>
              </a:spcAft>
              <a:buFont typeface="Arial" pitchFamily="34" charset="0"/>
              <a:buNone/>
              <a:defRPr/>
            </a:pPr>
            <a:r>
              <a:rPr lang="en-US" sz="36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The Muscles of the Chest: </a:t>
            </a:r>
          </a:p>
          <a:p>
            <a:pPr marL="274320" indent="-274320" algn="l" rtl="0" eaLnBrk="1" fontAlgn="auto" hangingPunct="1">
              <a:spcBef>
                <a:spcPts val="580"/>
              </a:spcBef>
              <a:spcAft>
                <a:spcPts val="0"/>
              </a:spcAft>
              <a:buFont typeface="Arial" pitchFamily="34" charset="0"/>
              <a:buNone/>
              <a:defRPr/>
            </a:pPr>
            <a:r>
              <a:rPr lang="en-US" dirty="0" smtClean="0">
                <a:latin typeface="Times New Roman" pitchFamily="18" charset="0"/>
                <a:cs typeface="Times New Roman" pitchFamily="18" charset="0"/>
              </a:rPr>
              <a:t>The lungs perform respiration under the function of the muscles of the chest.</a:t>
            </a:r>
          </a:p>
          <a:p>
            <a:pPr marL="274320" indent="-274320" algn="l" eaLnBrk="1" fontAlgn="auto" hangingPunct="1">
              <a:spcBef>
                <a:spcPts val="580"/>
              </a:spcBef>
              <a:spcAft>
                <a:spcPts val="0"/>
              </a:spcAft>
              <a:buFont typeface="Arial" pitchFamily="34" charset="0"/>
              <a:buNone/>
              <a:defRPr/>
            </a:pPr>
            <a:endParaRPr lang="fa-IR" dirty="0">
              <a:latin typeface="Times New Roman" pitchFamily="18" charset="0"/>
              <a:cs typeface="Times New Roman" pitchFamily="18" charset="0"/>
            </a:endParaRPr>
          </a:p>
        </p:txBody>
      </p:sp>
      <p:pic>
        <p:nvPicPr>
          <p:cNvPr id="10243" name="Picture 3" descr="chest.jpeg"/>
          <p:cNvPicPr>
            <a:picLocks noChangeAspect="1"/>
          </p:cNvPicPr>
          <p:nvPr/>
        </p:nvPicPr>
        <p:blipFill>
          <a:blip r:embed="rId2"/>
          <a:srcRect t="10396"/>
          <a:stretch>
            <a:fillRect/>
          </a:stretch>
        </p:blipFill>
        <p:spPr bwMode="auto">
          <a:xfrm>
            <a:off x="4429125" y="3214688"/>
            <a:ext cx="3871913" cy="29559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rtlCol="1">
            <a:normAutofit/>
          </a:bodyPr>
          <a:lstStyle/>
          <a:p>
            <a:pPr marL="274320" indent="-274320" algn="l" rtl="0" eaLnBrk="1" fontAlgn="auto" hangingPunct="1">
              <a:spcBef>
                <a:spcPts val="580"/>
              </a:spcBef>
              <a:spcAft>
                <a:spcPts val="0"/>
              </a:spcAft>
              <a:buFont typeface="Arial" pitchFamily="34" charset="0"/>
              <a:buNone/>
              <a:defRPr/>
            </a:pPr>
            <a:r>
              <a:rPr lang="en-US" sz="36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The Windpipe (trachea):</a:t>
            </a:r>
          </a:p>
          <a:p>
            <a:pPr marL="274320" indent="-274320" algn="l" rtl="0" eaLnBrk="1" fontAlgn="auto" hangingPunct="1">
              <a:spcBef>
                <a:spcPts val="580"/>
              </a:spcBef>
              <a:spcAft>
                <a:spcPts val="0"/>
              </a:spcAft>
              <a:buFont typeface="Arial" pitchFamily="34" charset="0"/>
              <a:buNone/>
              <a:defRPr/>
            </a:pPr>
            <a:r>
              <a:rPr lang="en-US" dirty="0" smtClean="0">
                <a:latin typeface="Times New Roman" pitchFamily="18" charset="0"/>
                <a:cs typeface="Times New Roman" pitchFamily="18" charset="0"/>
              </a:rPr>
              <a:t>The air passes through the windpipe.</a:t>
            </a:r>
          </a:p>
          <a:p>
            <a:pPr marL="274320" indent="-274320" algn="l" rtl="0" eaLnBrk="1" fontAlgn="auto" hangingPunct="1">
              <a:spcBef>
                <a:spcPts val="580"/>
              </a:spcBef>
              <a:spcAft>
                <a:spcPts val="0"/>
              </a:spcAft>
              <a:buFont typeface="Arial" pitchFamily="34" charset="0"/>
              <a:buNone/>
              <a:defRPr/>
            </a:pPr>
            <a:endParaRPr lang="fa-IR" dirty="0">
              <a:latin typeface="Times New Roman" pitchFamily="18" charset="0"/>
              <a:cs typeface="Times New Roman" pitchFamily="18" charset="0"/>
            </a:endParaRPr>
          </a:p>
        </p:txBody>
      </p:sp>
      <p:pic>
        <p:nvPicPr>
          <p:cNvPr id="11267" name="Picture 3" descr="news_windpipe.jpg"/>
          <p:cNvPicPr>
            <a:picLocks noChangeAspect="1"/>
          </p:cNvPicPr>
          <p:nvPr/>
        </p:nvPicPr>
        <p:blipFill>
          <a:blip r:embed="rId2"/>
          <a:srcRect/>
          <a:stretch>
            <a:fillRect/>
          </a:stretch>
        </p:blipFill>
        <p:spPr bwMode="auto">
          <a:xfrm>
            <a:off x="6286500" y="3071813"/>
            <a:ext cx="1847850" cy="300513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28"/>
            <a:ext cx="7772400" cy="1143000"/>
          </a:xfrm>
        </p:spPr>
        <p:txBody>
          <a:bodyPr rtlCol="1">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The Phonatory System</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291" name="Content Placeholder 2"/>
          <p:cNvSpPr>
            <a:spLocks noGrp="1"/>
          </p:cNvSpPr>
          <p:nvPr>
            <p:ph sz="quarter" idx="1"/>
          </p:nvPr>
        </p:nvSpPr>
        <p:spPr/>
        <p:txBody>
          <a:bodyPr/>
          <a:lstStyle/>
          <a:p>
            <a:pPr algn="l" rtl="0" eaLnBrk="1" hangingPunct="1">
              <a:buFont typeface="Arial" charset="0"/>
              <a:buNone/>
            </a:pPr>
            <a:r>
              <a:rPr lang="en-US" dirty="0" smtClean="0">
                <a:latin typeface="Times New Roman" pitchFamily="18" charset="0"/>
                <a:cs typeface="Times New Roman" pitchFamily="18" charset="0"/>
              </a:rPr>
              <a:t>Before the airstream goes out of the mouth , it undergoes several modifications:</a:t>
            </a:r>
          </a:p>
          <a:p>
            <a:pPr algn="l" rtl="0" eaLnBrk="1" hangingPunct="1">
              <a:buFont typeface="Arial" charset="0"/>
              <a:buNone/>
            </a:pPr>
            <a:endParaRPr lang="en-US" dirty="0" smtClean="0">
              <a:latin typeface="Times New Roman" pitchFamily="18" charset="0"/>
              <a:cs typeface="Times New Roman" pitchFamily="18" charset="0"/>
            </a:endParaRPr>
          </a:p>
          <a:p>
            <a:pPr algn="l" rtl="0" eaLnBrk="1" hangingPunct="1">
              <a:buFont typeface="Arial" charset="0"/>
              <a:buNone/>
            </a:pPr>
            <a:r>
              <a:rPr lang="en-US" dirty="0" smtClean="0">
                <a:latin typeface="Times New Roman" pitchFamily="18" charset="0"/>
                <a:cs typeface="Times New Roman" pitchFamily="18" charset="0"/>
              </a:rPr>
              <a:t>1- The Larynx</a:t>
            </a:r>
          </a:p>
          <a:p>
            <a:pPr algn="l" rtl="0" eaLnBrk="1" hangingPunct="1">
              <a:buFont typeface="Arial" charset="0"/>
              <a:buNone/>
            </a:pPr>
            <a:r>
              <a:rPr lang="en-US" dirty="0" smtClean="0">
                <a:latin typeface="Times New Roman" pitchFamily="18" charset="0"/>
                <a:cs typeface="Times New Roman" pitchFamily="18" charset="0"/>
              </a:rPr>
              <a:t>2- The Vocal Cords </a:t>
            </a:r>
            <a:endParaRPr lang="fa-IR" dirty="0" smtClean="0">
              <a:latin typeface="Times New Roman" pitchFamily="18" charset="0"/>
              <a:cs typeface="Times New Roman" pitchFamily="18" charset="0"/>
            </a:endParaRPr>
          </a:p>
        </p:txBody>
      </p:sp>
      <p:pic>
        <p:nvPicPr>
          <p:cNvPr id="4" name="Picture 3" descr="vocal cords.jpg"/>
          <p:cNvPicPr>
            <a:picLocks noChangeAspect="1"/>
          </p:cNvPicPr>
          <p:nvPr/>
        </p:nvPicPr>
        <p:blipFill>
          <a:blip r:embed="rId2"/>
          <a:srcRect l="36818" t="10588" b="20588"/>
          <a:stretch>
            <a:fillRect/>
          </a:stretch>
        </p:blipFill>
        <p:spPr bwMode="auto">
          <a:xfrm>
            <a:off x="4714875" y="3071813"/>
            <a:ext cx="3309938" cy="278606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25"/>
          </a:xfrm>
        </p:spPr>
        <p:txBody>
          <a:bodyPr rtlCol="1">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The Larynx</a:t>
            </a:r>
            <a:endParaRPr lang="fa-I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315" name="Content Placeholder 2"/>
          <p:cNvSpPr>
            <a:spLocks noGrp="1"/>
          </p:cNvSpPr>
          <p:nvPr>
            <p:ph sz="quarter" idx="1"/>
          </p:nvPr>
        </p:nvSpPr>
        <p:spPr>
          <a:xfrm>
            <a:off x="428625" y="1214438"/>
            <a:ext cx="8229600" cy="4525962"/>
          </a:xfrm>
        </p:spPr>
        <p:txBody>
          <a:bodyPr/>
          <a:lstStyle/>
          <a:p>
            <a:pPr algn="l" rtl="0" eaLnBrk="1" hangingPunct="1">
              <a:buFont typeface="Arial" charset="0"/>
              <a:buNone/>
            </a:pPr>
            <a:r>
              <a:rPr lang="fa-IR" dirty="0" smtClean="0"/>
              <a:t> </a:t>
            </a:r>
            <a:r>
              <a:rPr lang="en-US" sz="2800" dirty="0" smtClean="0">
                <a:latin typeface="Times New Roman" pitchFamily="18" charset="0"/>
                <a:cs typeface="Times New Roman" pitchFamily="18" charset="0"/>
              </a:rPr>
              <a:t>It’s a bony box-like structure in the front part of the throat and the upper part of trachea. It’s known as “Adam’s Apple” too.</a:t>
            </a:r>
            <a:endParaRPr lang="fa-IR" sz="2800" dirty="0" smtClean="0">
              <a:latin typeface="Times New Roman" pitchFamily="18" charset="0"/>
              <a:cs typeface="Times New Roman" pitchFamily="18" charset="0"/>
            </a:endParaRPr>
          </a:p>
        </p:txBody>
      </p:sp>
      <p:pic>
        <p:nvPicPr>
          <p:cNvPr id="13316" name="Picture 3" descr="vocal cords.jpg"/>
          <p:cNvPicPr>
            <a:picLocks noChangeAspect="1"/>
          </p:cNvPicPr>
          <p:nvPr/>
        </p:nvPicPr>
        <p:blipFill>
          <a:blip r:embed="rId2"/>
          <a:srcRect t="10524" r="62836" b="27647"/>
          <a:stretch>
            <a:fillRect/>
          </a:stretch>
        </p:blipFill>
        <p:spPr bwMode="auto">
          <a:xfrm>
            <a:off x="5072063" y="2500313"/>
            <a:ext cx="2889250" cy="37147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1735</TotalTime>
  <Words>1355</Words>
  <Application>Microsoft Office PowerPoint</Application>
  <PresentationFormat>On-screen Show (4:3)</PresentationFormat>
  <Paragraphs>192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Equity</vt:lpstr>
      <vt:lpstr>Presentation on  Organs of Speech</vt:lpstr>
      <vt:lpstr>Organs Of Speech </vt:lpstr>
      <vt:lpstr>         Organs Of Speech   </vt:lpstr>
      <vt:lpstr>I– Respiratory System</vt:lpstr>
      <vt:lpstr>1- The Lungs :</vt:lpstr>
      <vt:lpstr>Slide 6</vt:lpstr>
      <vt:lpstr>Slide 7</vt:lpstr>
      <vt:lpstr>II- The Phonatory System</vt:lpstr>
      <vt:lpstr>1- The Larynx</vt:lpstr>
      <vt:lpstr>2- The Vocal Cords</vt:lpstr>
      <vt:lpstr>3 Important positions of Vocal Cords</vt:lpstr>
      <vt:lpstr>3 Important positions of Vocal Cords</vt:lpstr>
      <vt:lpstr>3 Important positions of Vocal Cords</vt:lpstr>
      <vt:lpstr>III- The Articulatory System</vt:lpstr>
      <vt:lpstr>Active and Passive Articulators</vt:lpstr>
      <vt:lpstr>1 – The Lips</vt:lpstr>
      <vt:lpstr>2- The Teeth</vt:lpstr>
      <vt:lpstr>3- The Alveolar Ridge</vt:lpstr>
      <vt:lpstr>4- The Hard Palate </vt:lpstr>
      <vt:lpstr>5- The Soft Palate or Velum</vt:lpstr>
      <vt:lpstr>6- The Uvula</vt:lpstr>
      <vt:lpstr>7- The Tongue</vt:lpstr>
      <vt:lpstr>Different parts of the tongue</vt:lpstr>
      <vt:lpstr>Movements Of The Tongue</vt:lpstr>
      <vt:lpstr>8- The Pharynx</vt:lpstr>
      <vt:lpstr>9- The Glottis</vt:lpstr>
      <vt:lpstr>Oral and Nasal Cavities</vt:lpstr>
      <vt:lpstr>State Of The Soft Palate</vt:lpstr>
      <vt:lpstr>It's over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Organs of speech</dc:title>
  <dc:creator>aah</dc:creator>
  <cp:lastModifiedBy>Windows</cp:lastModifiedBy>
  <cp:revision>293</cp:revision>
  <dcterms:created xsi:type="dcterms:W3CDTF">2013-04-04T07:18:07Z</dcterms:created>
  <dcterms:modified xsi:type="dcterms:W3CDTF">2016-07-26T05:14:34Z</dcterms:modified>
</cp:coreProperties>
</file>