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58B0"/>
    <a:srgbClr val="ECE96E"/>
    <a:srgbClr val="33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977E7-D1F2-4D3D-B655-37EF52D2C0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D136-A8FB-4A8A-8446-2F78A4147C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271E6-E742-402C-B19F-1F6E744BD7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0685AC-82FB-4F5F-969E-2A28080218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6A924F-01A8-424B-97F7-08DD846BE4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2645-3AC8-48EF-B452-16897C1A05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A5EB-5E9C-47E3-81C1-2D9BF96EDA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A3E88-7988-4E82-8B25-C96C2D7DA0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07D00-CB67-42C4-8792-1A5DBA7A2C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2E22A-C988-4E37-87C9-2EFE38EF41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E7234-BD77-4E8C-B1E0-40D1B640D1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59B7D-4520-46B0-B0BC-C24C3FDD76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A0FE7-B39E-4A43-887A-8A723B155A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C357C18-DFA7-4D6C-8C94-05077875C74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7111" name="Picture 7" descr="top_stripe"/>
          <p:cNvPicPr>
            <a:picLocks noChangeAspect="1" noChangeArrowheads="1"/>
          </p:cNvPicPr>
          <p:nvPr/>
        </p:nvPicPr>
        <p:blipFill>
          <a:blip r:embed="rId15"/>
          <a:srcRect r="3999"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</p:spPr>
      </p:pic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483350" y="560388"/>
            <a:ext cx="2463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300" b="1">
                <a:solidFill>
                  <a:schemeClr val="bg1"/>
                </a:solidFill>
                <a:latin typeface="Verdana" pitchFamily="34" charset="0"/>
              </a:rPr>
              <a:t>http://www.bized.co.uk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5400">
            <a:solidFill>
              <a:srgbClr val="17417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859588" y="6583363"/>
            <a:ext cx="22844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Copyright 2006 – Biz/ed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 smtClean="0"/>
              <a:t>Hange</a:t>
            </a:r>
            <a:r>
              <a:rPr lang="en-GB" dirty="0" smtClean="0"/>
              <a:t> A.S.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International </a:t>
            </a:r>
            <a:r>
              <a:rPr lang="en-GB" dirty="0"/>
              <a:t>Economics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Trade, The Balance of Payments and Exchange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Comparative Advantage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Total Output has risen and trade can be arranged at a mutually agreed rate that will leave both countries better off than without trade. The rate has to be somewhere between the OC ratios (in this case 2 and ½) </a:t>
            </a:r>
          </a:p>
          <a:p>
            <a:r>
              <a:rPr lang="en-GB" sz="2800"/>
              <a:t>e.g. If the trade were arranged at 1 barrel of oil for 1 litre of whisky the end result would be: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Comparative Advantage</a:t>
            </a:r>
            <a:endParaRPr lang="en-US"/>
          </a:p>
        </p:txBody>
      </p:sp>
      <p:graphicFrame>
        <p:nvGraphicFramePr>
          <p:cNvPr id="23803" name="Group 251"/>
          <p:cNvGraphicFramePr>
            <a:graphicFrameLocks noGrp="1"/>
          </p:cNvGraphicFramePr>
          <p:nvPr>
            <p:ph sz="half" idx="1"/>
          </p:nvPr>
        </p:nvGraphicFramePr>
        <p:xfrm>
          <a:off x="684213" y="2133600"/>
          <a:ext cx="7773987" cy="1592264"/>
        </p:xfrm>
        <a:graphic>
          <a:graphicData uri="http://schemas.openxmlformats.org/drawingml/2006/table">
            <a:tbl>
              <a:tblPr/>
              <a:tblGrid>
                <a:gridCol w="2590800"/>
                <a:gridCol w="2592387"/>
                <a:gridCol w="25908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Oil (Barrels)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Whisky (Litres)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Russia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Total Output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684213" y="1670050"/>
            <a:ext cx="212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rgbClr val="003366"/>
                </a:solidFill>
                <a:latin typeface="Verdana" pitchFamily="34" charset="0"/>
              </a:rPr>
              <a:t>Before Trade:</a:t>
            </a:r>
            <a:endParaRPr lang="en-US" sz="2000" b="1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663575" y="3851275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rgbClr val="003366"/>
                </a:solidFill>
                <a:latin typeface="Verdana" pitchFamily="34" charset="0"/>
              </a:rPr>
              <a:t>After Trade:</a:t>
            </a:r>
            <a:endParaRPr lang="en-US" sz="2000" b="1">
              <a:solidFill>
                <a:srgbClr val="003366"/>
              </a:solidFill>
              <a:latin typeface="Verdana" pitchFamily="34" charset="0"/>
            </a:endParaRPr>
          </a:p>
        </p:txBody>
      </p:sp>
      <p:graphicFrame>
        <p:nvGraphicFramePr>
          <p:cNvPr id="23809" name="Group 257"/>
          <p:cNvGraphicFramePr>
            <a:graphicFrameLocks noGrp="1"/>
          </p:cNvGraphicFramePr>
          <p:nvPr>
            <p:ph sz="quarter" idx="3"/>
          </p:nvPr>
        </p:nvGraphicFramePr>
        <p:xfrm>
          <a:off x="684213" y="4292600"/>
          <a:ext cx="7847012" cy="1693545"/>
        </p:xfrm>
        <a:graphic>
          <a:graphicData uri="http://schemas.openxmlformats.org/drawingml/2006/table">
            <a:tbl>
              <a:tblPr/>
              <a:tblGrid>
                <a:gridCol w="2616200"/>
                <a:gridCol w="2614612"/>
                <a:gridCol w="2616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Oil (Barrels)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Whisky (Litres)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Russia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Total Output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Terms of Trade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 Terms of Trade looks at the relationship between the price received for exports and the amount of imports we are able to buy with that money.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8313" y="4076700"/>
            <a:ext cx="8135937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latin typeface="Verdana" pitchFamily="34" charset="0"/>
              </a:rPr>
              <a:t> 		</a:t>
            </a:r>
            <a:r>
              <a:rPr lang="en-GB" sz="1800">
                <a:solidFill>
                  <a:srgbClr val="003366"/>
                </a:solidFill>
                <a:latin typeface="Verdana" pitchFamily="34" charset="0"/>
              </a:rPr>
              <a:t>	</a:t>
            </a:r>
            <a:r>
              <a:rPr lang="en-GB" sz="1800" b="1">
                <a:solidFill>
                  <a:srgbClr val="003366"/>
                </a:solidFill>
                <a:latin typeface="Verdana" pitchFamily="34" charset="0"/>
              </a:rPr>
              <a:t>Average Price of Exports </a:t>
            </a:r>
          </a:p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3366"/>
                </a:solidFill>
                <a:latin typeface="Verdana" pitchFamily="34" charset="0"/>
              </a:rPr>
              <a:t>Terms of Trade =   ----------------------------------------</a:t>
            </a:r>
          </a:p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3366"/>
                </a:solidFill>
                <a:latin typeface="Verdana" pitchFamily="34" charset="0"/>
              </a:rPr>
              <a:t>			Average Price of Imports</a:t>
            </a:r>
            <a:endParaRPr lang="en-US" sz="1800" b="1">
              <a:solidFill>
                <a:srgbClr val="0033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1800">
              <a:solidFill>
                <a:srgbClr val="003366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Balance of Payments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003366"/>
                </a:solidFill>
              </a:rPr>
              <a:t>A record of the trade between the UK and the rest of the world.</a:t>
            </a:r>
          </a:p>
          <a:p>
            <a:pPr>
              <a:lnSpc>
                <a:spcPct val="90000"/>
              </a:lnSpc>
            </a:pPr>
            <a:r>
              <a:rPr lang="en-GB" sz="2800"/>
              <a:t>Trade in goods</a:t>
            </a:r>
          </a:p>
          <a:p>
            <a:pPr>
              <a:lnSpc>
                <a:spcPct val="90000"/>
              </a:lnSpc>
            </a:pPr>
            <a:r>
              <a:rPr lang="en-GB" sz="2800"/>
              <a:t>Trade in services</a:t>
            </a:r>
          </a:p>
          <a:p>
            <a:pPr>
              <a:lnSpc>
                <a:spcPct val="90000"/>
              </a:lnSpc>
            </a:pPr>
            <a:r>
              <a:rPr lang="en-GB" sz="2800"/>
              <a:t>Income flows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>
                <a:solidFill>
                  <a:srgbClr val="003366"/>
                </a:solidFill>
              </a:rPr>
              <a:t>= Current Account</a:t>
            </a:r>
          </a:p>
          <a:p>
            <a:pPr>
              <a:lnSpc>
                <a:spcPct val="90000"/>
              </a:lnSpc>
            </a:pPr>
            <a:r>
              <a:rPr lang="en-GB" sz="2800"/>
              <a:t>Transfer of funds and sale of assets and liabilities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</a:t>
            </a:r>
            <a:r>
              <a:rPr lang="en-GB" sz="2800">
                <a:solidFill>
                  <a:srgbClr val="003366"/>
                </a:solidFill>
              </a:rPr>
              <a:t>= Capital Account</a:t>
            </a:r>
            <a:endParaRPr lang="en-US" sz="280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Balance of Payments</a:t>
            </a:r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8458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>
                <a:latin typeface="Verdana" pitchFamily="34" charset="0"/>
              </a:rPr>
              <a:t>The UK Balance of Payments on Current Account 1998 - 2004</a:t>
            </a:r>
          </a:p>
          <a:p>
            <a:r>
              <a:rPr lang="en-GB" sz="1200">
                <a:latin typeface="Verdana" pitchFamily="34" charset="0"/>
              </a:rPr>
              <a:t>Source: ONS (</a:t>
            </a:r>
            <a:r>
              <a:rPr lang="en-US" sz="1200">
                <a:latin typeface="Verdana" pitchFamily="34" charset="0"/>
              </a:rPr>
              <a:t>http://www.statistics.gov.uk/cci/nugget.asp?id=194) (Crown copyright material is reproduced with the permission of the Controller of HMSO and the Queen's Printer for Scotland.)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CC0066"/>
                </a:solidFill>
              </a:rPr>
              <a:t>  </a:t>
            </a:r>
          </a:p>
        </p:txBody>
      </p:sp>
      <p:pic>
        <p:nvPicPr>
          <p:cNvPr id="30730" name="Picture 10" descr="Current bal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66888"/>
            <a:ext cx="7467600" cy="3325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rate at which one currency can be exchanged for another e.g.</a:t>
            </a:r>
          </a:p>
          <a:p>
            <a:r>
              <a:rPr lang="en-GB"/>
              <a:t>£1 = $1.90</a:t>
            </a:r>
          </a:p>
          <a:p>
            <a:r>
              <a:rPr lang="en-GB"/>
              <a:t>£1 = €1.50</a:t>
            </a:r>
          </a:p>
          <a:p>
            <a:r>
              <a:rPr lang="en-GB"/>
              <a:t>Important in trade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003366"/>
                </a:solidFill>
              </a:rPr>
              <a:t>Converting currencies:</a:t>
            </a:r>
          </a:p>
          <a:p>
            <a:pPr>
              <a:lnSpc>
                <a:spcPct val="90000"/>
              </a:lnSpc>
            </a:pPr>
            <a:r>
              <a:rPr lang="en-GB" sz="2800"/>
              <a:t>To convert £ into (e.g.) $</a:t>
            </a:r>
          </a:p>
          <a:p>
            <a:pPr>
              <a:lnSpc>
                <a:spcPct val="90000"/>
              </a:lnSpc>
            </a:pPr>
            <a:r>
              <a:rPr lang="en-GB" sz="2800"/>
              <a:t>Multiply the sterling amount by the $ rate</a:t>
            </a:r>
          </a:p>
          <a:p>
            <a:pPr>
              <a:lnSpc>
                <a:spcPct val="90000"/>
              </a:lnSpc>
            </a:pPr>
            <a:r>
              <a:rPr lang="en-GB" sz="2800"/>
              <a:t>To convert $ into £ - divide by the $ rate: e.g.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To convert £5.70 to $ at a rate of £1 = $1.90, multiply 5.70 x 1.90 = $10.83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To convert $3.45 to £ at the same rate, divide 3.45 by 1.90 = £1.82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rgbClr val="003366"/>
                </a:solidFill>
              </a:rPr>
              <a:t>Determinants of Exchange Rates:</a:t>
            </a:r>
          </a:p>
          <a:p>
            <a:r>
              <a:rPr lang="en-GB" sz="2800"/>
              <a:t>Exchange rates are determined by the demand for and the supply of currencies on the </a:t>
            </a:r>
            <a:r>
              <a:rPr lang="en-GB" sz="2800" b="1">
                <a:solidFill>
                  <a:srgbClr val="003366"/>
                </a:solidFill>
              </a:rPr>
              <a:t>foreign exchange market</a:t>
            </a:r>
          </a:p>
          <a:p>
            <a:r>
              <a:rPr lang="en-GB" sz="2800"/>
              <a:t>The demand and supply of currencies is in turn determined by: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Relative interest rates</a:t>
            </a:r>
          </a:p>
          <a:p>
            <a:r>
              <a:rPr lang="en-GB"/>
              <a:t>The demand for imports (D£)</a:t>
            </a:r>
          </a:p>
          <a:p>
            <a:r>
              <a:rPr lang="en-GB"/>
              <a:t>The demand for exports (S£)</a:t>
            </a:r>
          </a:p>
          <a:p>
            <a:r>
              <a:rPr lang="en-GB"/>
              <a:t>Investment opportunities</a:t>
            </a:r>
          </a:p>
          <a:p>
            <a:r>
              <a:rPr lang="en-GB"/>
              <a:t>Speculative sentiments</a:t>
            </a:r>
          </a:p>
          <a:p>
            <a:r>
              <a:rPr lang="en-GB"/>
              <a:t>Global trading patterns</a:t>
            </a:r>
          </a:p>
          <a:p>
            <a:r>
              <a:rPr lang="en-GB"/>
              <a:t>Changes in relative inflation rates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2800" b="1">
                <a:solidFill>
                  <a:srgbClr val="003366"/>
                </a:solidFill>
              </a:rPr>
              <a:t>Appreciation of the exchange rate:</a:t>
            </a:r>
          </a:p>
          <a:p>
            <a:pPr>
              <a:lnSpc>
                <a:spcPct val="90000"/>
              </a:lnSpc>
            </a:pPr>
            <a:r>
              <a:rPr lang="en-GB" sz="2800"/>
              <a:t>A rise in the value of £ in relation to other currencies – each £ buys more of the other currency e.g.</a:t>
            </a:r>
          </a:p>
          <a:p>
            <a:pPr>
              <a:lnSpc>
                <a:spcPct val="90000"/>
              </a:lnSpc>
            </a:pPr>
            <a:r>
              <a:rPr lang="en-GB" sz="2800"/>
              <a:t>£1 = $1.85    £1 = $1.91</a:t>
            </a:r>
          </a:p>
          <a:p>
            <a:pPr>
              <a:lnSpc>
                <a:spcPct val="90000"/>
              </a:lnSpc>
            </a:pPr>
            <a:r>
              <a:rPr lang="en-GB" sz="2800"/>
              <a:t>UK exports appear to be more expensive (    Xp)</a:t>
            </a:r>
          </a:p>
          <a:p>
            <a:pPr>
              <a:lnSpc>
                <a:spcPct val="90000"/>
              </a:lnSpc>
            </a:pPr>
            <a:r>
              <a:rPr lang="en-GB" sz="2800"/>
              <a:t>Imports to the UK appear to be cheaper (    Mp)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76600" y="378936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203575" y="4437063"/>
            <a:ext cx="485775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1331913" y="5373688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Trade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rgbClr val="003366"/>
                </a:solidFill>
              </a:rPr>
              <a:t>Buying and selling goods and services from other countries</a:t>
            </a:r>
          </a:p>
          <a:p>
            <a:r>
              <a:rPr lang="en-GB" sz="2800"/>
              <a:t>The purchase of goods and services from abroad that leads to an outflow of currency from the UK – </a:t>
            </a:r>
            <a:r>
              <a:rPr lang="en-GB" sz="2800" b="1">
                <a:solidFill>
                  <a:srgbClr val="003366"/>
                </a:solidFill>
              </a:rPr>
              <a:t>Imports (M)</a:t>
            </a:r>
          </a:p>
          <a:p>
            <a:r>
              <a:rPr lang="en-GB" sz="2800"/>
              <a:t>The sale of goods and services to buyers from other countries leading to an inflow of currency to the UK – </a:t>
            </a:r>
            <a:r>
              <a:rPr lang="en-GB" sz="2800" b="1">
                <a:solidFill>
                  <a:srgbClr val="003366"/>
                </a:solidFill>
              </a:rPr>
              <a:t>Exports (X)</a:t>
            </a:r>
            <a:endParaRPr lang="en-US" sz="2800" b="1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2800" b="1">
                <a:solidFill>
                  <a:srgbClr val="003366"/>
                </a:solidFill>
              </a:rPr>
              <a:t>Depreciation of the Exchange Rate</a:t>
            </a:r>
          </a:p>
          <a:p>
            <a:pPr>
              <a:lnSpc>
                <a:spcPct val="90000"/>
              </a:lnSpc>
            </a:pPr>
            <a:r>
              <a:rPr lang="en-GB" sz="2800"/>
              <a:t>A fall in the value of the £ in relation to other currencies - each £ buys less of the foreign currency e.g. </a:t>
            </a:r>
          </a:p>
          <a:p>
            <a:pPr>
              <a:lnSpc>
                <a:spcPct val="90000"/>
              </a:lnSpc>
            </a:pPr>
            <a:r>
              <a:rPr lang="en-GB" sz="2800"/>
              <a:t>£1 = € 1.50     £1 = € 1.45</a:t>
            </a:r>
          </a:p>
          <a:p>
            <a:pPr>
              <a:lnSpc>
                <a:spcPct val="90000"/>
              </a:lnSpc>
            </a:pPr>
            <a:r>
              <a:rPr lang="en-GB" sz="2800"/>
              <a:t>UK exports appear to be cheaper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(    Xp)</a:t>
            </a:r>
          </a:p>
          <a:p>
            <a:pPr>
              <a:lnSpc>
                <a:spcPct val="90000"/>
              </a:lnSpc>
            </a:pPr>
            <a:r>
              <a:rPr lang="en-GB" sz="2800"/>
              <a:t>Imports to the UK appear more expensive (    Mp)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76600" y="36449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258888" y="4437063"/>
            <a:ext cx="485775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3203575" y="5229225"/>
            <a:ext cx="485775" cy="3603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A depreciation in exchange rate should lead to a rise in D for exports, a fall in demand for imports – </a:t>
            </a:r>
            <a:r>
              <a:rPr lang="en-GB" sz="2800">
                <a:solidFill>
                  <a:srgbClr val="003366"/>
                </a:solidFill>
              </a:rPr>
              <a:t>the balance of payments should ‘improve’</a:t>
            </a:r>
          </a:p>
          <a:p>
            <a:r>
              <a:rPr lang="en-GB" sz="2800"/>
              <a:t>An appreciation of the exchange rate should lead to a fall in demand for exports and a rise in demand for imports – </a:t>
            </a:r>
            <a:r>
              <a:rPr lang="en-GB" sz="2800">
                <a:solidFill>
                  <a:srgbClr val="003366"/>
                </a:solidFill>
              </a:rPr>
              <a:t>the balance of payments should get ‘worse’</a:t>
            </a:r>
            <a:r>
              <a:rPr lang="en-GB" sz="2800"/>
              <a:t> BUT</a:t>
            </a: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volumes and the actual amount of income and expenditure will depend on the relative price elasticity of demand for imports and exports.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840288" y="164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331913" y="2133600"/>
            <a:ext cx="0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76238" y="1668463"/>
            <a:ext cx="919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$ per £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331913" y="5734050"/>
            <a:ext cx="5976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715125" y="5667375"/>
            <a:ext cx="1641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Quantity on</a:t>
            </a:r>
          </a:p>
          <a:p>
            <a:r>
              <a:rPr lang="en-GB" sz="1600">
                <a:latin typeface="Verdana" pitchFamily="34" charset="0"/>
              </a:rPr>
              <a:t>ForEx Markets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692275" y="2133600"/>
            <a:ext cx="4967288" cy="33829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711950" y="5197475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D£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1547813" y="1916113"/>
            <a:ext cx="4679950" cy="3529012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280150" y="17414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S£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1331913" y="36449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92138" y="3468688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1.85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924300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635375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Q1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7164388" y="1844675"/>
            <a:ext cx="1439862" cy="17351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Verdana" pitchFamily="34" charset="0"/>
              </a:rPr>
              <a:t>Assume an initial exchange rate of £1 = $1.85. There are rumours that the UK is going to increase interest rates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86600" y="1828800"/>
            <a:ext cx="1582738" cy="180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Investing in the UK would now be more attractive and demand for £ would rise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276600" y="1844675"/>
            <a:ext cx="4175125" cy="28082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7504113" y="44767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D£</a:t>
            </a:r>
            <a:r>
              <a:rPr lang="en-GB" sz="1600" baseline="-25000">
                <a:latin typeface="Verdana" pitchFamily="34" charset="0"/>
              </a:rPr>
              <a:t>1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3924300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5940425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724525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Q2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3924300" y="5013325"/>
            <a:ext cx="2016125" cy="287338"/>
          </a:xfrm>
          <a:prstGeom prst="leftRightArrow">
            <a:avLst>
              <a:gd name="adj1" fmla="val 50000"/>
              <a:gd name="adj2" fmla="val 140331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4067175" y="544512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4356100" y="4652963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Shortage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>
            <a:off x="1331913" y="2924175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09600" y="2800350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1.90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4859338" y="2924175"/>
            <a:ext cx="0" cy="280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643438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Q3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7010400" y="1752600"/>
            <a:ext cx="1800225" cy="2006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Verdana" pitchFamily="34" charset="0"/>
              </a:rPr>
              <a:t>The rise in demand creates a shortage in the relationship between demand for £ and supply – the price (exchange rate) would rise</a:t>
            </a:r>
            <a:endParaRPr lang="en-US" sz="1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3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/>
      <p:bldP spid="41991" grpId="0" animBg="1"/>
      <p:bldP spid="41992" grpId="0"/>
      <p:bldP spid="41993" grpId="0" animBg="1"/>
      <p:bldP spid="41994" grpId="0"/>
      <p:bldP spid="41995" grpId="0" animBg="1"/>
      <p:bldP spid="41996" grpId="0"/>
      <p:bldP spid="41997" grpId="0" animBg="1"/>
      <p:bldP spid="41998" grpId="0"/>
      <p:bldP spid="41999" grpId="0" animBg="1"/>
      <p:bldP spid="42000" grpId="0"/>
      <p:bldP spid="42001" grpId="0" animBg="1"/>
      <p:bldP spid="42002" grpId="0" animBg="1"/>
      <p:bldP spid="42003" grpId="0" animBg="1"/>
      <p:bldP spid="42004" grpId="0"/>
      <p:bldP spid="42005" grpId="0" animBg="1"/>
      <p:bldP spid="42006" grpId="0" animBg="1"/>
      <p:bldP spid="42007" grpId="0"/>
      <p:bldP spid="42008" grpId="0" animBg="1"/>
      <p:bldP spid="42010" grpId="0"/>
      <p:bldP spid="42011" grpId="0" animBg="1"/>
      <p:bldP spid="42012" grpId="0"/>
      <p:bldP spid="42013" grpId="0" animBg="1"/>
      <p:bldP spid="42014" grpId="0"/>
      <p:bldP spid="420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003366"/>
                </a:solidFill>
              </a:rPr>
              <a:t>Floating Exchange Rates: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Price determined only by demand and supply of the currency – no government intervention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003366"/>
                </a:solidFill>
              </a:rPr>
              <a:t>Fixed Exchange Rates: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The value of a currency fixed in relation to an anchor currency – not allowed to fluctuate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003366"/>
                </a:solidFill>
              </a:rPr>
              <a:t>Dirty Floating or Managed Exchange Rate:</a:t>
            </a:r>
            <a:r>
              <a:rPr lang="en-GB" sz="2800"/>
              <a:t> 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/>
              <a:t>– rate influenced by government via central bank around a preferred rate</a:t>
            </a:r>
            <a:endParaRPr 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>
                <a:solidFill>
                  <a:srgbClr val="003366"/>
                </a:solidFill>
              </a:rPr>
              <a:t>Purchasing Power Parity (PPP)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/>
              <a:t>The relationship between the exchange rate and the price level in different countries.</a:t>
            </a:r>
          </a:p>
          <a:p>
            <a:pPr lvl="1">
              <a:lnSpc>
                <a:spcPct val="80000"/>
              </a:lnSpc>
            </a:pPr>
            <a:r>
              <a:rPr lang="en-GB"/>
              <a:t>The price of £ in the foreign currency = Foreign Country price level/UK price level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Rates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The exchange rate would be a proper reflection of the purchasing power in each country if the relative values bought the same amount of goods in each country.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E.g. If the price of a pint of Stella in the UK was £3.00 and in Europe €4.50, the exchange rate between the two countries should be £1 = €1.50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If any lower than this value, the £ would be undervalued and if any higher, the £ would be overvalued.</a:t>
            </a: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836613"/>
            <a:ext cx="7772400" cy="762000"/>
          </a:xfrm>
        </p:spPr>
        <p:txBody>
          <a:bodyPr/>
          <a:lstStyle/>
          <a:p>
            <a:r>
              <a:rPr lang="en-GB"/>
              <a:t>The Flow of Currencies:</a:t>
            </a:r>
            <a:endParaRPr lang="en-US"/>
          </a:p>
        </p:txBody>
      </p:sp>
      <p:pic>
        <p:nvPicPr>
          <p:cNvPr id="7175" name="Picture 7" descr="cia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557338"/>
            <a:ext cx="7848600" cy="4392612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24163" y="3449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39975" y="3068638"/>
            <a:ext cx="431800" cy="2159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059113" y="3068638"/>
            <a:ext cx="2233612" cy="187325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268538" y="2511425"/>
            <a:ext cx="3341687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>
                <a:latin typeface="Verdana" pitchFamily="34" charset="0"/>
              </a:rPr>
              <a:t>Whisky sold to Italian hotel</a:t>
            </a:r>
            <a:endParaRPr lang="en-US" sz="1600" b="1">
              <a:latin typeface="Verdana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2363" y="5105400"/>
            <a:ext cx="1719262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Verdana" pitchFamily="34" charset="0"/>
              </a:rPr>
              <a:t>€ changed to £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2916238" y="3429000"/>
            <a:ext cx="1943100" cy="16557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85800" y="3886200"/>
            <a:ext cx="2457450" cy="7302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>
                <a:latin typeface="Verdana" pitchFamily="34" charset="0"/>
              </a:rPr>
              <a:t>Export earnings for UK</a:t>
            </a:r>
          </a:p>
          <a:p>
            <a:r>
              <a:rPr lang="en-GB" sz="1400" b="1">
                <a:latin typeface="Verdana" pitchFamily="34" charset="0"/>
              </a:rPr>
              <a:t>(Credit on Balance </a:t>
            </a:r>
          </a:p>
          <a:p>
            <a:r>
              <a:rPr lang="en-GB" sz="1400" b="1">
                <a:latin typeface="Verdana" pitchFamily="34" charset="0"/>
              </a:rPr>
              <a:t>of Payments)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11188" y="5948363"/>
            <a:ext cx="2925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>
                <a:latin typeface="Verdana" pitchFamily="34" charset="0"/>
              </a:rPr>
              <a:t>Map courtesy of </a:t>
            </a:r>
            <a:r>
              <a:rPr lang="en-US" sz="1000">
                <a:latin typeface="Verdana" pitchFamily="34" charset="0"/>
              </a:rPr>
              <a:t>http://www.theodora.com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84" grpId="0" animBg="1"/>
      <p:bldP spid="7185" grpId="0" animBg="1"/>
      <p:bldP spid="7186" grpId="0" animBg="1"/>
      <p:bldP spid="7187" grpId="0" animBg="1"/>
      <p:bldP spid="71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cia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1484313"/>
            <a:ext cx="8070850" cy="45720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08263" y="92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72400" cy="762000"/>
          </a:xfrm>
        </p:spPr>
        <p:txBody>
          <a:bodyPr/>
          <a:lstStyle/>
          <a:p>
            <a:r>
              <a:rPr lang="en-GB"/>
              <a:t>The Flow of Currencies:</a:t>
            </a:r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885113" y="2852738"/>
            <a:ext cx="574675" cy="792162"/>
          </a:xfrm>
          <a:prstGeom prst="can">
            <a:avLst>
              <a:gd name="adj" fmla="val 34461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>
                <a:latin typeface="Verdana" pitchFamily="34" charset="0"/>
              </a:rPr>
              <a:t>Oil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732588" y="2489200"/>
            <a:ext cx="1706562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>
                <a:latin typeface="Verdana" pitchFamily="34" charset="0"/>
              </a:rPr>
              <a:t>Oil from Russia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3132138" y="3068638"/>
            <a:ext cx="4679950" cy="6477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55650" y="3905250"/>
            <a:ext cx="2278063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34" charset="0"/>
              </a:rPr>
              <a:t>£ changed into Roubles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203575" y="3500438"/>
            <a:ext cx="4464050" cy="576262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11863" y="3905250"/>
            <a:ext cx="2541587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34" charset="0"/>
              </a:rPr>
              <a:t>Export earnings for Russia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71550" y="4386263"/>
            <a:ext cx="3017838" cy="517525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>
                <a:latin typeface="Verdana" pitchFamily="34" charset="0"/>
              </a:rPr>
              <a:t>Import expenditure for the UK</a:t>
            </a:r>
            <a:endParaRPr lang="en-US" sz="1400">
              <a:latin typeface="Verdana" pitchFamily="34" charset="0"/>
            </a:endParaRPr>
          </a:p>
          <a:p>
            <a:r>
              <a:rPr lang="en-GB" sz="1400">
                <a:latin typeface="Verdana" pitchFamily="34" charset="0"/>
              </a:rPr>
              <a:t>(Debit on balance of payments)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11188" y="6003925"/>
            <a:ext cx="2925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>
                <a:latin typeface="Verdana" pitchFamily="34" charset="0"/>
              </a:rPr>
              <a:t>Map courtesy of </a:t>
            </a:r>
            <a:r>
              <a:rPr lang="en-US" sz="1000">
                <a:latin typeface="Verdana" pitchFamily="34" charset="0"/>
              </a:rPr>
              <a:t>http://www.theodora.com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3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allAtOnce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Specialisation and Trade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Different factor endowments mean some countries can produce goods and services more efficiently than others – specialisation is therefore possible:</a:t>
            </a:r>
          </a:p>
          <a:p>
            <a:pPr>
              <a:lnSpc>
                <a:spcPct val="80000"/>
              </a:lnSpc>
            </a:pPr>
            <a:r>
              <a:rPr lang="en-GB" sz="2800" b="1">
                <a:solidFill>
                  <a:srgbClr val="003366"/>
                </a:solidFill>
              </a:rPr>
              <a:t>Absolute Advantage: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Where one country can produce goods with fewer resources than another</a:t>
            </a:r>
          </a:p>
          <a:p>
            <a:pPr>
              <a:lnSpc>
                <a:spcPct val="80000"/>
              </a:lnSpc>
            </a:pPr>
            <a:r>
              <a:rPr lang="en-GB" sz="2800" b="1">
                <a:solidFill>
                  <a:srgbClr val="003366"/>
                </a:solidFill>
              </a:rPr>
              <a:t>Comparative Advantage: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Where one country can produce goods at a lower opportunity cost – it sacrifices less resources in production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Comparative Advantage</a:t>
            </a:r>
            <a:endParaRPr lang="en-US"/>
          </a:p>
        </p:txBody>
      </p:sp>
      <p:graphicFrame>
        <p:nvGraphicFramePr>
          <p:cNvPr id="11320" name="Group 5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7351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Oil (Barrels)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Whisky (Litres)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Russia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 or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Scotland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 or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85800" y="3851275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Verdana" pitchFamily="34" charset="0"/>
              </a:rPr>
              <a:t>One unit of labour in each country can produce </a:t>
            </a:r>
            <a:r>
              <a:rPr lang="en-GB" b="1">
                <a:solidFill>
                  <a:srgbClr val="003366"/>
                </a:solidFill>
                <a:latin typeface="Verdana" pitchFamily="34" charset="0"/>
              </a:rPr>
              <a:t>either</a:t>
            </a:r>
            <a:r>
              <a:rPr lang="en-GB" b="1">
                <a:solidFill>
                  <a:srgbClr val="0058B0"/>
                </a:solidFill>
                <a:latin typeface="Verdana" pitchFamily="34" charset="0"/>
              </a:rPr>
              <a:t> </a:t>
            </a:r>
            <a:r>
              <a:rPr lang="en-GB">
                <a:latin typeface="Verdana" pitchFamily="34" charset="0"/>
              </a:rPr>
              <a:t>oil OR whisky.</a:t>
            </a:r>
          </a:p>
          <a:p>
            <a:endParaRPr lang="en-US">
              <a:latin typeface="Verdana" pitchFamily="34" charset="0"/>
            </a:endParaRP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685800" y="4587875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A unit of labour in Russia can produce either 10 barrels of oil per period OR 5 litres of whisky.</a:t>
            </a:r>
            <a:endParaRPr lang="en-US">
              <a:latin typeface="Verdana" pitchFamily="34" charset="0"/>
            </a:endParaRP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685800" y="5373688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A unit of labour in Scotland can produce either 20 barrels of oil OR 40 litres of whisky.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21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3" grpId="0"/>
      <p:bldP spid="11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Comparative Advantage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820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latin typeface="Verdana" pitchFamily="34" charset="0"/>
              </a:rPr>
              <a:t>Opportunity Cost = sacrifice/ gain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5650" y="2349500"/>
            <a:ext cx="792162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003366"/>
                </a:solidFill>
                <a:latin typeface="Verdana" pitchFamily="34" charset="0"/>
              </a:rPr>
              <a:t>Russia:</a:t>
            </a:r>
            <a:r>
              <a:rPr lang="en-GB" sz="1600">
                <a:latin typeface="Verdana" pitchFamily="34" charset="0"/>
              </a:rPr>
              <a:t> if it moved 1 unit of labour from whisky to oil it would sacrifice 5 litres of whisky but gain 10 barrels of oil (OC = 5/10 = ½)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Moving 1 unit of labour from oil to whisky production would lead to a sacrifice of 10 barrels of oil to gain 5 litres of whisky (OC of whisky is 10/5 = 2)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84213" y="3881438"/>
            <a:ext cx="7920037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003366"/>
                </a:solidFill>
                <a:latin typeface="Verdana" pitchFamily="34" charset="0"/>
              </a:rPr>
              <a:t>Scotland:</a:t>
            </a:r>
            <a:r>
              <a:rPr lang="en-GB" sz="1600">
                <a:latin typeface="Verdana" pitchFamily="34" charset="0"/>
              </a:rPr>
              <a:t> if it moved 1 unit of labour from whisky to oil it would sacrifice 40 litres of whisky but gain 20 barrels of oil (OC = 40/20 = 2)</a:t>
            </a:r>
          </a:p>
          <a:p>
            <a:r>
              <a:rPr lang="en-GB" sz="1600">
                <a:latin typeface="Verdana" pitchFamily="34" charset="0"/>
              </a:rPr>
              <a:t>Moving 1 unit of labour from oil to whisky production would lead to a sacrifice of  20 barrels of oil to gain 40 litres of whisky (OC of whisky is 20/40 = ½ )</a:t>
            </a:r>
            <a:endParaRPr lang="en-US" sz="16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4800" y="5364163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>
                <a:latin typeface="Verdana" pitchFamily="34" charset="0"/>
              </a:rPr>
              <a:t>For Scotland the OC of oil is four times higher than that in Russia</a:t>
            </a:r>
          </a:p>
          <a:p>
            <a:pPr algn="ctr"/>
            <a:r>
              <a:rPr lang="en-GB" sz="2000">
                <a:latin typeface="Verdana" pitchFamily="34" charset="0"/>
              </a:rPr>
              <a:t>(2 compared to ½)  </a:t>
            </a:r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Comparative Advantage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In Russia, oil can be produced cheaper than in Scotland (Russia only sacrifices 1 litre of whisky to produce 2 extra barrels of oil whereas Scotland would have to sacrifice 2 litres of whisky to produce 1 barrel of oil.</a:t>
            </a:r>
            <a:endParaRPr lang="en-US" sz="2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3850" y="4292600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003366"/>
                </a:solidFill>
                <a:latin typeface="Verdana" pitchFamily="34" charset="0"/>
              </a:rPr>
              <a:t>There can be gains from trade if each country specialises in the production of the product in which it has the lower opportunity cost – Russia should produce oil; Scotland, whisky.</a:t>
            </a:r>
            <a:endParaRPr lang="en-US" sz="2000">
              <a:solidFill>
                <a:srgbClr val="0033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7772400" cy="762000"/>
          </a:xfrm>
        </p:spPr>
        <p:txBody>
          <a:bodyPr/>
          <a:lstStyle/>
          <a:p>
            <a:r>
              <a:rPr lang="en-GB" sz="3200"/>
              <a:t>Comparative Advantage</a:t>
            </a:r>
            <a:endParaRPr lang="en-US" sz="3200"/>
          </a:p>
        </p:txBody>
      </p:sp>
      <p:graphicFrame>
        <p:nvGraphicFramePr>
          <p:cNvPr id="18560" name="Group 128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7773988" cy="1584960"/>
        </p:xfrm>
        <a:graphic>
          <a:graphicData uri="http://schemas.openxmlformats.org/drawingml/2006/table">
            <a:tbl>
              <a:tblPr/>
              <a:tblGrid>
                <a:gridCol w="2590800"/>
                <a:gridCol w="2592388"/>
                <a:gridCol w="25908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Oil (Barrels)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Whisky (Litres)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Russia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Total Output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62" name="Group 130"/>
          <p:cNvGraphicFramePr>
            <a:graphicFrameLocks noGrp="1"/>
          </p:cNvGraphicFramePr>
          <p:nvPr>
            <p:ph sz="half" idx="2"/>
          </p:nvPr>
        </p:nvGraphicFramePr>
        <p:xfrm>
          <a:off x="684213" y="4365625"/>
          <a:ext cx="7775575" cy="1615758"/>
        </p:xfrm>
        <a:graphic>
          <a:graphicData uri="http://schemas.openxmlformats.org/drawingml/2006/table">
            <a:tbl>
              <a:tblPr/>
              <a:tblGrid>
                <a:gridCol w="2590800"/>
                <a:gridCol w="2593975"/>
                <a:gridCol w="25908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Oil (Barrels)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Whisky (Litres)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Russia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Total Output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89C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2" name="Text Box 110"/>
          <p:cNvSpPr txBox="1">
            <a:spLocks noChangeArrowheads="1"/>
          </p:cNvSpPr>
          <p:nvPr/>
        </p:nvSpPr>
        <p:spPr bwMode="auto">
          <a:xfrm>
            <a:off x="827088" y="1484313"/>
            <a:ext cx="7707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3366"/>
                </a:solidFill>
                <a:latin typeface="Verdana" pitchFamily="34" charset="0"/>
              </a:rPr>
              <a:t>Before trade – each country divides its labour between the two products:</a:t>
            </a:r>
            <a:endParaRPr lang="en-US" sz="1400" b="1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684213" y="3760788"/>
            <a:ext cx="81454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003366"/>
                </a:solidFill>
                <a:latin typeface="Verdana" pitchFamily="34" charset="0"/>
              </a:rPr>
              <a:t>After specialisation – each country devotes its resources to that in which it has </a:t>
            </a:r>
          </a:p>
          <a:p>
            <a:r>
              <a:rPr lang="en-GB" sz="1400" b="1">
                <a:solidFill>
                  <a:srgbClr val="003366"/>
                </a:solidFill>
                <a:latin typeface="Verdana" pitchFamily="34" charset="0"/>
              </a:rPr>
              <a:t>a comparative advantage.</a:t>
            </a:r>
            <a:endParaRPr lang="en-US" sz="1400" b="1">
              <a:solidFill>
                <a:srgbClr val="0033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2" grpId="0"/>
      <p:bldP spid="18563" grpId="0"/>
    </p:bldLst>
  </p:timing>
</p:sld>
</file>

<file path=ppt/theme/theme1.xml><?xml version="1.0" encoding="utf-8"?>
<a:theme xmlns:a="http://schemas.openxmlformats.org/drawingml/2006/main" name="bized 05">
  <a:themeElements>
    <a:clrScheme name="bized 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zed 05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zed 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ed 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Settings\cmfkw\Application Data\Microsoft\Templates\bized 05.pot</Template>
  <TotalTime>384</TotalTime>
  <Words>1437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bized 05</vt:lpstr>
      <vt:lpstr>Dr. Hange A.S. International Economics</vt:lpstr>
      <vt:lpstr>Trade</vt:lpstr>
      <vt:lpstr>The Flow of Currencies:</vt:lpstr>
      <vt:lpstr>The Flow of Currencies:</vt:lpstr>
      <vt:lpstr>Specialisation and Trade</vt:lpstr>
      <vt:lpstr>Comparative Advantage</vt:lpstr>
      <vt:lpstr>Comparative Advantage</vt:lpstr>
      <vt:lpstr>Comparative Advantage</vt:lpstr>
      <vt:lpstr>Comparative Advantage</vt:lpstr>
      <vt:lpstr>Comparative Advantage</vt:lpstr>
      <vt:lpstr>Comparative Advantage</vt:lpstr>
      <vt:lpstr>The Terms of Trade</vt:lpstr>
      <vt:lpstr>The Balance of Payments</vt:lpstr>
      <vt:lpstr>Balance of Payments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###International Economics - PowerPoint Presentation - Full version###</dc:title>
  <dc:creator>Andrew Ashwin</dc:creator>
  <cp:lastModifiedBy>PC1</cp:lastModifiedBy>
  <cp:revision>41</cp:revision>
  <dcterms:created xsi:type="dcterms:W3CDTF">2004-02-27T10:57:06Z</dcterms:created>
  <dcterms:modified xsi:type="dcterms:W3CDTF">2017-12-08T07:39:12Z</dcterms:modified>
</cp:coreProperties>
</file>