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50"/>
  </p:handoutMasterIdLst>
  <p:sldIdLst>
    <p:sldId id="340" r:id="rId2"/>
    <p:sldId id="300" r:id="rId3"/>
    <p:sldId id="299" r:id="rId4"/>
    <p:sldId id="281" r:id="rId5"/>
    <p:sldId id="341" r:id="rId6"/>
    <p:sldId id="289" r:id="rId7"/>
    <p:sldId id="283" r:id="rId8"/>
    <p:sldId id="287" r:id="rId9"/>
    <p:sldId id="290" r:id="rId10"/>
    <p:sldId id="292" r:id="rId11"/>
    <p:sldId id="342" r:id="rId12"/>
    <p:sldId id="343" r:id="rId13"/>
    <p:sldId id="344" r:id="rId14"/>
    <p:sldId id="297" r:id="rId15"/>
    <p:sldId id="301" r:id="rId16"/>
    <p:sldId id="364" r:id="rId17"/>
    <p:sldId id="302" r:id="rId18"/>
    <p:sldId id="345" r:id="rId19"/>
    <p:sldId id="346" r:id="rId20"/>
    <p:sldId id="347" r:id="rId21"/>
    <p:sldId id="348" r:id="rId22"/>
    <p:sldId id="363" r:id="rId23"/>
    <p:sldId id="350" r:id="rId24"/>
    <p:sldId id="351" r:id="rId25"/>
    <p:sldId id="361" r:id="rId26"/>
    <p:sldId id="362" r:id="rId27"/>
    <p:sldId id="352" r:id="rId28"/>
    <p:sldId id="353" r:id="rId29"/>
    <p:sldId id="354" r:id="rId30"/>
    <p:sldId id="355" r:id="rId31"/>
    <p:sldId id="356" r:id="rId32"/>
    <p:sldId id="357" r:id="rId33"/>
    <p:sldId id="358" r:id="rId34"/>
    <p:sldId id="359" r:id="rId35"/>
    <p:sldId id="360" r:id="rId36"/>
    <p:sldId id="269" r:id="rId37"/>
    <p:sldId id="310" r:id="rId38"/>
    <p:sldId id="272" r:id="rId39"/>
    <p:sldId id="336" r:id="rId40"/>
    <p:sldId id="320" r:id="rId41"/>
    <p:sldId id="307" r:id="rId42"/>
    <p:sldId id="368" r:id="rId43"/>
    <p:sldId id="366" r:id="rId44"/>
    <p:sldId id="367" r:id="rId45"/>
    <p:sldId id="371" r:id="rId46"/>
    <p:sldId id="380" r:id="rId47"/>
    <p:sldId id="381" r:id="rId48"/>
    <p:sldId id="309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69" d="100"/>
          <a:sy n="69" d="100"/>
        </p:scale>
        <p:origin x="-18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9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3.xml"/><Relationship Id="rId13" Type="http://schemas.openxmlformats.org/officeDocument/2006/relationships/slide" Target="slides/slide34.xml"/><Relationship Id="rId18" Type="http://schemas.openxmlformats.org/officeDocument/2006/relationships/slide" Target="slides/slide42.xml"/><Relationship Id="rId3" Type="http://schemas.openxmlformats.org/officeDocument/2006/relationships/slide" Target="slides/slide16.xml"/><Relationship Id="rId7" Type="http://schemas.openxmlformats.org/officeDocument/2006/relationships/slide" Target="slides/slide21.xml"/><Relationship Id="rId12" Type="http://schemas.openxmlformats.org/officeDocument/2006/relationships/slide" Target="slides/slide32.xml"/><Relationship Id="rId17" Type="http://schemas.openxmlformats.org/officeDocument/2006/relationships/slide" Target="slides/slide40.xml"/><Relationship Id="rId2" Type="http://schemas.openxmlformats.org/officeDocument/2006/relationships/slide" Target="slides/slide6.xml"/><Relationship Id="rId16" Type="http://schemas.openxmlformats.org/officeDocument/2006/relationships/slide" Target="slides/slide39.xml"/><Relationship Id="rId1" Type="http://schemas.openxmlformats.org/officeDocument/2006/relationships/slide" Target="slides/slide2.xml"/><Relationship Id="rId6" Type="http://schemas.openxmlformats.org/officeDocument/2006/relationships/slide" Target="slides/slide20.xml"/><Relationship Id="rId11" Type="http://schemas.openxmlformats.org/officeDocument/2006/relationships/slide" Target="slides/slide29.xml"/><Relationship Id="rId5" Type="http://schemas.openxmlformats.org/officeDocument/2006/relationships/slide" Target="slides/slide18.xml"/><Relationship Id="rId15" Type="http://schemas.openxmlformats.org/officeDocument/2006/relationships/slide" Target="slides/slide36.xml"/><Relationship Id="rId10" Type="http://schemas.openxmlformats.org/officeDocument/2006/relationships/slide" Target="slides/slide27.xml"/><Relationship Id="rId19" Type="http://schemas.openxmlformats.org/officeDocument/2006/relationships/slide" Target="slides/slide45.xml"/><Relationship Id="rId4" Type="http://schemas.openxmlformats.org/officeDocument/2006/relationships/slide" Target="slides/slide17.xml"/><Relationship Id="rId9" Type="http://schemas.openxmlformats.org/officeDocument/2006/relationships/slide" Target="slides/slide25.xml"/><Relationship Id="rId14" Type="http://schemas.openxmlformats.org/officeDocument/2006/relationships/slide" Target="slides/slide3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8592C9-652B-4972-8668-7624C89C2D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55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834" name="Group 2"/>
          <p:cNvGrpSpPr>
            <a:grpSpLocks/>
          </p:cNvGrpSpPr>
          <p:nvPr/>
        </p:nvGrpSpPr>
        <p:grpSpPr bwMode="auto">
          <a:xfrm>
            <a:off x="-9525" y="-20638"/>
            <a:ext cx="9153525" cy="6878638"/>
            <a:chOff x="-6" y="-13"/>
            <a:chExt cx="5766" cy="4333"/>
          </a:xfrm>
        </p:grpSpPr>
        <p:sp>
          <p:nvSpPr>
            <p:cNvPr id="120835" name="Rectangle 3"/>
            <p:cNvSpPr>
              <a:spLocks noChangeArrowheads="1"/>
            </p:cNvSpPr>
            <p:nvPr/>
          </p:nvSpPr>
          <p:spPr bwMode="invGray">
            <a:xfrm>
              <a:off x="5549" y="0"/>
              <a:ext cx="211" cy="43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36" name="Freeform 4"/>
            <p:cNvSpPr>
              <a:spLocks/>
            </p:cNvSpPr>
            <p:nvPr/>
          </p:nvSpPr>
          <p:spPr bwMode="white">
            <a:xfrm>
              <a:off x="-6" y="2828"/>
              <a:ext cx="3625" cy="1492"/>
            </a:xfrm>
            <a:custGeom>
              <a:avLst/>
              <a:gdLst/>
              <a:ahLst/>
              <a:cxnLst>
                <a:cxn ang="0">
                  <a:pos x="0" y="1491"/>
                </a:cxn>
                <a:cxn ang="0">
                  <a:pos x="0" y="0"/>
                </a:cxn>
                <a:cxn ang="0">
                  <a:pos x="171" y="3"/>
                </a:cxn>
                <a:cxn ang="0">
                  <a:pos x="355" y="9"/>
                </a:cxn>
                <a:cxn ang="0">
                  <a:pos x="499" y="21"/>
                </a:cxn>
                <a:cxn ang="0">
                  <a:pos x="650" y="36"/>
                </a:cxn>
                <a:cxn ang="0">
                  <a:pos x="809" y="54"/>
                </a:cxn>
                <a:cxn ang="0">
                  <a:pos x="957" y="78"/>
                </a:cxn>
                <a:cxn ang="0">
                  <a:pos x="1119" y="105"/>
                </a:cxn>
                <a:cxn ang="0">
                  <a:pos x="1261" y="133"/>
                </a:cxn>
                <a:cxn ang="0">
                  <a:pos x="1441" y="175"/>
                </a:cxn>
                <a:cxn ang="0">
                  <a:pos x="1598" y="217"/>
                </a:cxn>
                <a:cxn ang="0">
                  <a:pos x="1763" y="269"/>
                </a:cxn>
                <a:cxn ang="0">
                  <a:pos x="1887" y="308"/>
                </a:cxn>
                <a:cxn ang="0">
                  <a:pos x="2085" y="384"/>
                </a:cxn>
                <a:cxn ang="0">
                  <a:pos x="2230" y="444"/>
                </a:cxn>
                <a:cxn ang="0">
                  <a:pos x="2456" y="547"/>
                </a:cxn>
                <a:cxn ang="0">
                  <a:pos x="2666" y="662"/>
                </a:cxn>
                <a:cxn ang="0">
                  <a:pos x="2859" y="786"/>
                </a:cxn>
                <a:cxn ang="0">
                  <a:pos x="3046" y="920"/>
                </a:cxn>
                <a:cxn ang="0">
                  <a:pos x="3193" y="1038"/>
                </a:cxn>
                <a:cxn ang="0">
                  <a:pos x="3332" y="1168"/>
                </a:cxn>
                <a:cxn ang="0">
                  <a:pos x="3440" y="1280"/>
                </a:cxn>
                <a:cxn ang="0">
                  <a:pos x="3524" y="1380"/>
                </a:cxn>
                <a:cxn ang="0">
                  <a:pos x="3624" y="1491"/>
                </a:cxn>
                <a:cxn ang="0">
                  <a:pos x="3608" y="1491"/>
                </a:cxn>
                <a:cxn ang="0">
                  <a:pos x="0" y="1491"/>
                </a:cxn>
              </a:cxnLst>
              <a:rect l="0" t="0" r="r" b="b"/>
              <a:pathLst>
                <a:path w="3625" h="1492">
                  <a:moveTo>
                    <a:pt x="0" y="1491"/>
                  </a:moveTo>
                  <a:lnTo>
                    <a:pt x="0" y="0"/>
                  </a:lnTo>
                  <a:lnTo>
                    <a:pt x="171" y="3"/>
                  </a:lnTo>
                  <a:lnTo>
                    <a:pt x="355" y="9"/>
                  </a:lnTo>
                  <a:lnTo>
                    <a:pt x="499" y="21"/>
                  </a:lnTo>
                  <a:lnTo>
                    <a:pt x="650" y="36"/>
                  </a:lnTo>
                  <a:lnTo>
                    <a:pt x="809" y="54"/>
                  </a:lnTo>
                  <a:lnTo>
                    <a:pt x="957" y="78"/>
                  </a:lnTo>
                  <a:lnTo>
                    <a:pt x="1119" y="105"/>
                  </a:lnTo>
                  <a:lnTo>
                    <a:pt x="1261" y="133"/>
                  </a:lnTo>
                  <a:lnTo>
                    <a:pt x="1441" y="175"/>
                  </a:lnTo>
                  <a:lnTo>
                    <a:pt x="1598" y="217"/>
                  </a:lnTo>
                  <a:lnTo>
                    <a:pt x="1763" y="269"/>
                  </a:lnTo>
                  <a:lnTo>
                    <a:pt x="1887" y="308"/>
                  </a:lnTo>
                  <a:lnTo>
                    <a:pt x="2085" y="384"/>
                  </a:lnTo>
                  <a:lnTo>
                    <a:pt x="2230" y="444"/>
                  </a:lnTo>
                  <a:lnTo>
                    <a:pt x="2456" y="547"/>
                  </a:lnTo>
                  <a:lnTo>
                    <a:pt x="2666" y="662"/>
                  </a:lnTo>
                  <a:lnTo>
                    <a:pt x="2859" y="786"/>
                  </a:lnTo>
                  <a:lnTo>
                    <a:pt x="3046" y="920"/>
                  </a:lnTo>
                  <a:lnTo>
                    <a:pt x="3193" y="1038"/>
                  </a:lnTo>
                  <a:lnTo>
                    <a:pt x="3332" y="1168"/>
                  </a:lnTo>
                  <a:lnTo>
                    <a:pt x="3440" y="1280"/>
                  </a:lnTo>
                  <a:lnTo>
                    <a:pt x="3524" y="1380"/>
                  </a:lnTo>
                  <a:lnTo>
                    <a:pt x="3624" y="1491"/>
                  </a:lnTo>
                  <a:lnTo>
                    <a:pt x="3608" y="1491"/>
                  </a:lnTo>
                  <a:lnTo>
                    <a:pt x="0" y="1491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37" name="Freeform 5"/>
            <p:cNvSpPr>
              <a:spLocks/>
            </p:cNvSpPr>
            <p:nvPr/>
          </p:nvSpPr>
          <p:spPr bwMode="white">
            <a:xfrm>
              <a:off x="0" y="2405"/>
              <a:ext cx="5143" cy="1902"/>
            </a:xfrm>
            <a:custGeom>
              <a:avLst/>
              <a:gdLst/>
              <a:ahLst/>
              <a:cxnLst>
                <a:cxn ang="0">
                  <a:pos x="2718" y="405"/>
                </a:cxn>
                <a:cxn ang="0">
                  <a:pos x="2466" y="333"/>
                </a:cxn>
                <a:cxn ang="0">
                  <a:pos x="2202" y="261"/>
                </a:cxn>
                <a:cxn ang="0">
                  <a:pos x="1929" y="198"/>
                </a:cxn>
                <a:cxn ang="0">
                  <a:pos x="1695" y="153"/>
                </a:cxn>
                <a:cxn ang="0">
                  <a:pos x="1434" y="111"/>
                </a:cxn>
                <a:cxn ang="0">
                  <a:pos x="1188" y="75"/>
                </a:cxn>
                <a:cxn ang="0">
                  <a:pos x="957" y="48"/>
                </a:cxn>
                <a:cxn ang="0">
                  <a:pos x="747" y="30"/>
                </a:cxn>
                <a:cxn ang="0">
                  <a:pos x="501" y="15"/>
                </a:cxn>
                <a:cxn ang="0">
                  <a:pos x="246" y="3"/>
                </a:cxn>
                <a:cxn ang="0">
                  <a:pos x="0" y="0"/>
                </a:cxn>
                <a:cxn ang="0">
                  <a:pos x="0" y="275"/>
                </a:cxn>
                <a:cxn ang="0">
                  <a:pos x="0" y="345"/>
                </a:cxn>
                <a:cxn ang="0">
                  <a:pos x="0" y="275"/>
                </a:cxn>
                <a:cxn ang="0">
                  <a:pos x="0" y="342"/>
                </a:cxn>
                <a:cxn ang="0">
                  <a:pos x="339" y="351"/>
                </a:cxn>
                <a:cxn ang="0">
                  <a:pos x="606" y="372"/>
                </a:cxn>
                <a:cxn ang="0">
                  <a:pos x="852" y="399"/>
                </a:cxn>
                <a:cxn ang="0">
                  <a:pos x="1068" y="435"/>
                </a:cxn>
                <a:cxn ang="0">
                  <a:pos x="1275" y="474"/>
                </a:cxn>
                <a:cxn ang="0">
                  <a:pos x="1545" y="540"/>
                </a:cxn>
                <a:cxn ang="0">
                  <a:pos x="1761" y="603"/>
                </a:cxn>
                <a:cxn ang="0">
                  <a:pos x="1971" y="678"/>
                </a:cxn>
                <a:cxn ang="0">
                  <a:pos x="2166" y="747"/>
                </a:cxn>
                <a:cxn ang="0">
                  <a:pos x="2397" y="852"/>
                </a:cxn>
                <a:cxn ang="0">
                  <a:pos x="2613" y="960"/>
                </a:cxn>
                <a:cxn ang="0">
                  <a:pos x="2832" y="1095"/>
                </a:cxn>
                <a:cxn ang="0">
                  <a:pos x="3012" y="1212"/>
                </a:cxn>
                <a:cxn ang="0">
                  <a:pos x="3186" y="1347"/>
                </a:cxn>
                <a:cxn ang="0">
                  <a:pos x="3351" y="1497"/>
                </a:cxn>
                <a:cxn ang="0">
                  <a:pos x="3480" y="1629"/>
                </a:cxn>
                <a:cxn ang="0">
                  <a:pos x="3612" y="1785"/>
                </a:cxn>
                <a:cxn ang="0">
                  <a:pos x="3699" y="1901"/>
                </a:cxn>
                <a:cxn ang="0">
                  <a:pos x="5142" y="1901"/>
                </a:cxn>
                <a:cxn ang="0">
                  <a:pos x="5076" y="1827"/>
                </a:cxn>
                <a:cxn ang="0">
                  <a:pos x="4968" y="1707"/>
                </a:cxn>
                <a:cxn ang="0">
                  <a:pos x="4797" y="1539"/>
                </a:cxn>
                <a:cxn ang="0">
                  <a:pos x="4617" y="1383"/>
                </a:cxn>
                <a:cxn ang="0">
                  <a:pos x="4410" y="1221"/>
                </a:cxn>
                <a:cxn ang="0">
                  <a:pos x="4185" y="1071"/>
                </a:cxn>
                <a:cxn ang="0">
                  <a:pos x="3960" y="939"/>
                </a:cxn>
                <a:cxn ang="0">
                  <a:pos x="3708" y="801"/>
                </a:cxn>
                <a:cxn ang="0">
                  <a:pos x="3492" y="702"/>
                </a:cxn>
                <a:cxn ang="0">
                  <a:pos x="3231" y="588"/>
                </a:cxn>
                <a:cxn ang="0">
                  <a:pos x="2964" y="489"/>
                </a:cxn>
                <a:cxn ang="0">
                  <a:pos x="2718" y="405"/>
                </a:cxn>
              </a:cxnLst>
              <a:rect l="0" t="0" r="r" b="b"/>
              <a:pathLst>
                <a:path w="5143" h="1902">
                  <a:moveTo>
                    <a:pt x="2718" y="405"/>
                  </a:moveTo>
                  <a:lnTo>
                    <a:pt x="2466" y="333"/>
                  </a:lnTo>
                  <a:lnTo>
                    <a:pt x="2202" y="261"/>
                  </a:lnTo>
                  <a:lnTo>
                    <a:pt x="1929" y="198"/>
                  </a:lnTo>
                  <a:lnTo>
                    <a:pt x="1695" y="153"/>
                  </a:lnTo>
                  <a:lnTo>
                    <a:pt x="1434" y="111"/>
                  </a:lnTo>
                  <a:lnTo>
                    <a:pt x="1188" y="75"/>
                  </a:lnTo>
                  <a:lnTo>
                    <a:pt x="957" y="48"/>
                  </a:lnTo>
                  <a:lnTo>
                    <a:pt x="747" y="30"/>
                  </a:lnTo>
                  <a:lnTo>
                    <a:pt x="501" y="15"/>
                  </a:lnTo>
                  <a:lnTo>
                    <a:pt x="246" y="3"/>
                  </a:lnTo>
                  <a:lnTo>
                    <a:pt x="0" y="0"/>
                  </a:lnTo>
                  <a:lnTo>
                    <a:pt x="0" y="275"/>
                  </a:lnTo>
                  <a:lnTo>
                    <a:pt x="0" y="345"/>
                  </a:lnTo>
                  <a:lnTo>
                    <a:pt x="0" y="275"/>
                  </a:lnTo>
                  <a:lnTo>
                    <a:pt x="0" y="342"/>
                  </a:lnTo>
                  <a:lnTo>
                    <a:pt x="339" y="351"/>
                  </a:lnTo>
                  <a:lnTo>
                    <a:pt x="606" y="372"/>
                  </a:lnTo>
                  <a:lnTo>
                    <a:pt x="852" y="399"/>
                  </a:lnTo>
                  <a:lnTo>
                    <a:pt x="1068" y="435"/>
                  </a:lnTo>
                  <a:lnTo>
                    <a:pt x="1275" y="474"/>
                  </a:lnTo>
                  <a:lnTo>
                    <a:pt x="1545" y="540"/>
                  </a:lnTo>
                  <a:lnTo>
                    <a:pt x="1761" y="603"/>
                  </a:lnTo>
                  <a:lnTo>
                    <a:pt x="1971" y="678"/>
                  </a:lnTo>
                  <a:lnTo>
                    <a:pt x="2166" y="747"/>
                  </a:lnTo>
                  <a:lnTo>
                    <a:pt x="2397" y="852"/>
                  </a:lnTo>
                  <a:lnTo>
                    <a:pt x="2613" y="960"/>
                  </a:lnTo>
                  <a:lnTo>
                    <a:pt x="2832" y="1095"/>
                  </a:lnTo>
                  <a:lnTo>
                    <a:pt x="3012" y="1212"/>
                  </a:lnTo>
                  <a:lnTo>
                    <a:pt x="3186" y="1347"/>
                  </a:lnTo>
                  <a:lnTo>
                    <a:pt x="3351" y="1497"/>
                  </a:lnTo>
                  <a:lnTo>
                    <a:pt x="3480" y="1629"/>
                  </a:lnTo>
                  <a:lnTo>
                    <a:pt x="3612" y="1785"/>
                  </a:lnTo>
                  <a:lnTo>
                    <a:pt x="3699" y="1901"/>
                  </a:lnTo>
                  <a:lnTo>
                    <a:pt x="5142" y="1901"/>
                  </a:lnTo>
                  <a:lnTo>
                    <a:pt x="5076" y="1827"/>
                  </a:lnTo>
                  <a:lnTo>
                    <a:pt x="4968" y="1707"/>
                  </a:lnTo>
                  <a:lnTo>
                    <a:pt x="4797" y="1539"/>
                  </a:lnTo>
                  <a:lnTo>
                    <a:pt x="4617" y="1383"/>
                  </a:lnTo>
                  <a:lnTo>
                    <a:pt x="4410" y="1221"/>
                  </a:lnTo>
                  <a:lnTo>
                    <a:pt x="4185" y="1071"/>
                  </a:lnTo>
                  <a:lnTo>
                    <a:pt x="3960" y="939"/>
                  </a:lnTo>
                  <a:lnTo>
                    <a:pt x="3708" y="801"/>
                  </a:lnTo>
                  <a:lnTo>
                    <a:pt x="3492" y="702"/>
                  </a:lnTo>
                  <a:lnTo>
                    <a:pt x="3231" y="588"/>
                  </a:lnTo>
                  <a:lnTo>
                    <a:pt x="2964" y="489"/>
                  </a:lnTo>
                  <a:lnTo>
                    <a:pt x="2718" y="405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838" name="Freeform 6"/>
            <p:cNvSpPr>
              <a:spLocks/>
            </p:cNvSpPr>
            <p:nvPr/>
          </p:nvSpPr>
          <p:spPr bwMode="white">
            <a:xfrm>
              <a:off x="0" y="1982"/>
              <a:ext cx="5760" cy="23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9"/>
                </a:cxn>
                <a:cxn ang="0">
                  <a:pos x="558" y="357"/>
                </a:cxn>
                <a:cxn ang="0">
                  <a:pos x="807" y="375"/>
                </a:cxn>
                <a:cxn ang="0">
                  <a:pos x="1056" y="399"/>
                </a:cxn>
                <a:cxn ang="0">
                  <a:pos x="1272" y="426"/>
                </a:cxn>
                <a:cxn ang="0">
                  <a:pos x="1539" y="465"/>
                </a:cxn>
                <a:cxn ang="0">
                  <a:pos x="1791" y="510"/>
                </a:cxn>
                <a:cxn ang="0">
                  <a:pos x="2076" y="570"/>
                </a:cxn>
                <a:cxn ang="0">
                  <a:pos x="2334" y="630"/>
                </a:cxn>
                <a:cxn ang="0">
                  <a:pos x="2544" y="687"/>
                </a:cxn>
                <a:cxn ang="0">
                  <a:pos x="2775" y="759"/>
                </a:cxn>
                <a:cxn ang="0">
                  <a:pos x="3003" y="837"/>
                </a:cxn>
                <a:cxn ang="0">
                  <a:pos x="3231" y="924"/>
                </a:cxn>
                <a:cxn ang="0">
                  <a:pos x="3438" y="1005"/>
                </a:cxn>
                <a:cxn ang="0">
                  <a:pos x="3663" y="1110"/>
                </a:cxn>
                <a:cxn ang="0">
                  <a:pos x="3903" y="1233"/>
                </a:cxn>
                <a:cxn ang="0">
                  <a:pos x="4149" y="1374"/>
                </a:cxn>
                <a:cxn ang="0">
                  <a:pos x="4353" y="1506"/>
                </a:cxn>
                <a:cxn ang="0">
                  <a:pos x="4491" y="1602"/>
                </a:cxn>
                <a:cxn ang="0">
                  <a:pos x="4668" y="1740"/>
                </a:cxn>
                <a:cxn ang="0">
                  <a:pos x="4824" y="1875"/>
                </a:cxn>
                <a:cxn ang="0">
                  <a:pos x="4968" y="2016"/>
                </a:cxn>
                <a:cxn ang="0">
                  <a:pos x="5100" y="2154"/>
                </a:cxn>
                <a:cxn ang="0">
                  <a:pos x="5238" y="2324"/>
                </a:cxn>
                <a:cxn ang="0">
                  <a:pos x="5759" y="2324"/>
                </a:cxn>
                <a:cxn ang="0">
                  <a:pos x="5759" y="1245"/>
                </a:cxn>
                <a:cxn ang="0">
                  <a:pos x="5580" y="1119"/>
                </a:cxn>
                <a:cxn ang="0">
                  <a:pos x="5400" y="1020"/>
                </a:cxn>
                <a:cxn ang="0">
                  <a:pos x="5205" y="918"/>
                </a:cxn>
                <a:cxn ang="0">
                  <a:pos x="5031" y="837"/>
                </a:cxn>
                <a:cxn ang="0">
                  <a:pos x="4866" y="771"/>
                </a:cxn>
                <a:cxn ang="0">
                  <a:pos x="4710" y="711"/>
                </a:cxn>
                <a:cxn ang="0">
                  <a:pos x="4545" y="651"/>
                </a:cxn>
                <a:cxn ang="0">
                  <a:pos x="4386" y="600"/>
                </a:cxn>
                <a:cxn ang="0">
                  <a:pos x="4248" y="552"/>
                </a:cxn>
                <a:cxn ang="0">
                  <a:pos x="3993" y="483"/>
                </a:cxn>
                <a:cxn ang="0">
                  <a:pos x="3777" y="423"/>
                </a:cxn>
                <a:cxn ang="0">
                  <a:pos x="3564" y="375"/>
                </a:cxn>
                <a:cxn ang="0">
                  <a:pos x="3282" y="312"/>
                </a:cxn>
                <a:cxn ang="0">
                  <a:pos x="3003" y="261"/>
                </a:cxn>
                <a:cxn ang="0">
                  <a:pos x="2733" y="213"/>
                </a:cxn>
                <a:cxn ang="0">
                  <a:pos x="2451" y="171"/>
                </a:cxn>
                <a:cxn ang="0">
                  <a:pos x="2211" y="138"/>
                </a:cxn>
                <a:cxn ang="0">
                  <a:pos x="1974" y="108"/>
                </a:cxn>
                <a:cxn ang="0">
                  <a:pos x="1665" y="81"/>
                </a:cxn>
                <a:cxn ang="0">
                  <a:pos x="1437" y="60"/>
                </a:cxn>
                <a:cxn ang="0">
                  <a:pos x="1125" y="36"/>
                </a:cxn>
                <a:cxn ang="0">
                  <a:pos x="828" y="21"/>
                </a:cxn>
                <a:cxn ang="0">
                  <a:pos x="558" y="12"/>
                </a:cxn>
                <a:cxn ang="0">
                  <a:pos x="282" y="3"/>
                </a:cxn>
                <a:cxn ang="0">
                  <a:pos x="0" y="0"/>
                </a:cxn>
              </a:cxnLst>
              <a:rect l="0" t="0" r="r" b="b"/>
              <a:pathLst>
                <a:path w="5760" h="2325">
                  <a:moveTo>
                    <a:pt x="0" y="0"/>
                  </a:moveTo>
                  <a:lnTo>
                    <a:pt x="0" y="339"/>
                  </a:lnTo>
                  <a:lnTo>
                    <a:pt x="558" y="357"/>
                  </a:lnTo>
                  <a:lnTo>
                    <a:pt x="807" y="375"/>
                  </a:lnTo>
                  <a:lnTo>
                    <a:pt x="1056" y="399"/>
                  </a:lnTo>
                  <a:lnTo>
                    <a:pt x="1272" y="426"/>
                  </a:lnTo>
                  <a:lnTo>
                    <a:pt x="1539" y="465"/>
                  </a:lnTo>
                  <a:lnTo>
                    <a:pt x="1791" y="510"/>
                  </a:lnTo>
                  <a:lnTo>
                    <a:pt x="2076" y="570"/>
                  </a:lnTo>
                  <a:lnTo>
                    <a:pt x="2334" y="630"/>
                  </a:lnTo>
                  <a:lnTo>
                    <a:pt x="2544" y="687"/>
                  </a:lnTo>
                  <a:lnTo>
                    <a:pt x="2775" y="759"/>
                  </a:lnTo>
                  <a:lnTo>
                    <a:pt x="3003" y="837"/>
                  </a:lnTo>
                  <a:lnTo>
                    <a:pt x="3231" y="924"/>
                  </a:lnTo>
                  <a:lnTo>
                    <a:pt x="3438" y="1005"/>
                  </a:lnTo>
                  <a:lnTo>
                    <a:pt x="3663" y="1110"/>
                  </a:lnTo>
                  <a:lnTo>
                    <a:pt x="3903" y="1233"/>
                  </a:lnTo>
                  <a:lnTo>
                    <a:pt x="4149" y="1374"/>
                  </a:lnTo>
                  <a:lnTo>
                    <a:pt x="4353" y="1506"/>
                  </a:lnTo>
                  <a:lnTo>
                    <a:pt x="4491" y="1602"/>
                  </a:lnTo>
                  <a:lnTo>
                    <a:pt x="4668" y="1740"/>
                  </a:lnTo>
                  <a:lnTo>
                    <a:pt x="4824" y="1875"/>
                  </a:lnTo>
                  <a:lnTo>
                    <a:pt x="4968" y="2016"/>
                  </a:lnTo>
                  <a:lnTo>
                    <a:pt x="5100" y="2154"/>
                  </a:lnTo>
                  <a:lnTo>
                    <a:pt x="5238" y="2324"/>
                  </a:lnTo>
                  <a:lnTo>
                    <a:pt x="5759" y="2324"/>
                  </a:lnTo>
                  <a:lnTo>
                    <a:pt x="5759" y="1245"/>
                  </a:lnTo>
                  <a:lnTo>
                    <a:pt x="5580" y="1119"/>
                  </a:lnTo>
                  <a:lnTo>
                    <a:pt x="5400" y="1020"/>
                  </a:lnTo>
                  <a:lnTo>
                    <a:pt x="5205" y="918"/>
                  </a:lnTo>
                  <a:lnTo>
                    <a:pt x="5031" y="837"/>
                  </a:lnTo>
                  <a:lnTo>
                    <a:pt x="4866" y="771"/>
                  </a:lnTo>
                  <a:lnTo>
                    <a:pt x="4710" y="711"/>
                  </a:lnTo>
                  <a:lnTo>
                    <a:pt x="4545" y="651"/>
                  </a:lnTo>
                  <a:lnTo>
                    <a:pt x="4386" y="600"/>
                  </a:lnTo>
                  <a:lnTo>
                    <a:pt x="4248" y="552"/>
                  </a:lnTo>
                  <a:lnTo>
                    <a:pt x="3993" y="483"/>
                  </a:lnTo>
                  <a:lnTo>
                    <a:pt x="3777" y="423"/>
                  </a:lnTo>
                  <a:lnTo>
                    <a:pt x="3564" y="375"/>
                  </a:lnTo>
                  <a:lnTo>
                    <a:pt x="3282" y="312"/>
                  </a:lnTo>
                  <a:lnTo>
                    <a:pt x="3003" y="261"/>
                  </a:lnTo>
                  <a:lnTo>
                    <a:pt x="2733" y="213"/>
                  </a:lnTo>
                  <a:lnTo>
                    <a:pt x="2451" y="171"/>
                  </a:lnTo>
                  <a:lnTo>
                    <a:pt x="2211" y="138"/>
                  </a:lnTo>
                  <a:lnTo>
                    <a:pt x="1974" y="108"/>
                  </a:lnTo>
                  <a:lnTo>
                    <a:pt x="1665" y="81"/>
                  </a:lnTo>
                  <a:lnTo>
                    <a:pt x="1437" y="60"/>
                  </a:lnTo>
                  <a:lnTo>
                    <a:pt x="1125" y="36"/>
                  </a:lnTo>
                  <a:lnTo>
                    <a:pt x="828" y="21"/>
                  </a:lnTo>
                  <a:lnTo>
                    <a:pt x="558" y="12"/>
                  </a:lnTo>
                  <a:lnTo>
                    <a:pt x="282" y="3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839" name="Freeform 7"/>
            <p:cNvSpPr>
              <a:spLocks/>
            </p:cNvSpPr>
            <p:nvPr/>
          </p:nvSpPr>
          <p:spPr bwMode="white">
            <a:xfrm>
              <a:off x="0" y="1550"/>
              <a:ext cx="5760" cy="15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51"/>
                </a:cxn>
                <a:cxn ang="0">
                  <a:pos x="282" y="357"/>
                </a:cxn>
                <a:cxn ang="0">
                  <a:pos x="627" y="363"/>
                </a:cxn>
                <a:cxn ang="0">
                  <a:pos x="960" y="375"/>
                </a:cxn>
                <a:cxn ang="0">
                  <a:pos x="1218" y="393"/>
                </a:cxn>
                <a:cxn ang="0">
                  <a:pos x="1470" y="411"/>
                </a:cxn>
                <a:cxn ang="0">
                  <a:pos x="1746" y="435"/>
                </a:cxn>
                <a:cxn ang="0">
                  <a:pos x="2022" y="462"/>
                </a:cxn>
                <a:cxn ang="0">
                  <a:pos x="2340" y="504"/>
                </a:cxn>
                <a:cxn ang="0">
                  <a:pos x="2664" y="549"/>
                </a:cxn>
                <a:cxn ang="0">
                  <a:pos x="2952" y="597"/>
                </a:cxn>
                <a:cxn ang="0">
                  <a:pos x="3225" y="648"/>
                </a:cxn>
                <a:cxn ang="0">
                  <a:pos x="3513" y="708"/>
                </a:cxn>
                <a:cxn ang="0">
                  <a:pos x="3693" y="750"/>
                </a:cxn>
                <a:cxn ang="0">
                  <a:pos x="3936" y="810"/>
                </a:cxn>
                <a:cxn ang="0">
                  <a:pos x="4095" y="855"/>
                </a:cxn>
                <a:cxn ang="0">
                  <a:pos x="4281" y="909"/>
                </a:cxn>
                <a:cxn ang="0">
                  <a:pos x="4503" y="981"/>
                </a:cxn>
                <a:cxn ang="0">
                  <a:pos x="4704" y="1053"/>
                </a:cxn>
                <a:cxn ang="0">
                  <a:pos x="4911" y="1131"/>
                </a:cxn>
                <a:cxn ang="0">
                  <a:pos x="5073" y="1197"/>
                </a:cxn>
                <a:cxn ang="0">
                  <a:pos x="5256" y="1281"/>
                </a:cxn>
                <a:cxn ang="0">
                  <a:pos x="5475" y="1401"/>
                </a:cxn>
                <a:cxn ang="0">
                  <a:pos x="5628" y="1482"/>
                </a:cxn>
                <a:cxn ang="0">
                  <a:pos x="5759" y="1572"/>
                </a:cxn>
                <a:cxn ang="0">
                  <a:pos x="5759" y="633"/>
                </a:cxn>
                <a:cxn ang="0">
                  <a:pos x="5493" y="570"/>
                </a:cxn>
                <a:cxn ang="0">
                  <a:pos x="5214" y="501"/>
                </a:cxn>
                <a:cxn ang="0">
                  <a:pos x="4950" y="444"/>
                </a:cxn>
                <a:cxn ang="0">
                  <a:pos x="4701" y="396"/>
                </a:cxn>
                <a:cxn ang="0">
                  <a:pos x="4425" y="348"/>
                </a:cxn>
                <a:cxn ang="0">
                  <a:pos x="4110" y="294"/>
                </a:cxn>
                <a:cxn ang="0">
                  <a:pos x="3813" y="252"/>
                </a:cxn>
                <a:cxn ang="0">
                  <a:pos x="3549" y="213"/>
                </a:cxn>
                <a:cxn ang="0">
                  <a:pos x="3261" y="183"/>
                </a:cxn>
                <a:cxn ang="0">
                  <a:pos x="3015" y="153"/>
                </a:cxn>
                <a:cxn ang="0">
                  <a:pos x="2757" y="129"/>
                </a:cxn>
                <a:cxn ang="0">
                  <a:pos x="2520" y="105"/>
                </a:cxn>
                <a:cxn ang="0">
                  <a:pos x="2301" y="87"/>
                </a:cxn>
                <a:cxn ang="0">
                  <a:pos x="2013" y="66"/>
                </a:cxn>
                <a:cxn ang="0">
                  <a:pos x="1731" y="48"/>
                </a:cxn>
                <a:cxn ang="0">
                  <a:pos x="1524" y="39"/>
                </a:cxn>
                <a:cxn ang="0">
                  <a:pos x="1260" y="27"/>
                </a:cxn>
                <a:cxn ang="0">
                  <a:pos x="966" y="15"/>
                </a:cxn>
                <a:cxn ang="0">
                  <a:pos x="714" y="12"/>
                </a:cxn>
                <a:cxn ang="0">
                  <a:pos x="510" y="6"/>
                </a:cxn>
                <a:cxn ang="0">
                  <a:pos x="243" y="0"/>
                </a:cxn>
                <a:cxn ang="0">
                  <a:pos x="0" y="0"/>
                </a:cxn>
              </a:cxnLst>
              <a:rect l="0" t="0" r="r" b="b"/>
              <a:pathLst>
                <a:path w="5760" h="1573">
                  <a:moveTo>
                    <a:pt x="0" y="0"/>
                  </a:moveTo>
                  <a:lnTo>
                    <a:pt x="0" y="351"/>
                  </a:lnTo>
                  <a:lnTo>
                    <a:pt x="282" y="357"/>
                  </a:lnTo>
                  <a:lnTo>
                    <a:pt x="627" y="363"/>
                  </a:lnTo>
                  <a:lnTo>
                    <a:pt x="960" y="375"/>
                  </a:lnTo>
                  <a:lnTo>
                    <a:pt x="1218" y="393"/>
                  </a:lnTo>
                  <a:lnTo>
                    <a:pt x="1470" y="411"/>
                  </a:lnTo>
                  <a:lnTo>
                    <a:pt x="1746" y="435"/>
                  </a:lnTo>
                  <a:lnTo>
                    <a:pt x="2022" y="462"/>
                  </a:lnTo>
                  <a:lnTo>
                    <a:pt x="2340" y="504"/>
                  </a:lnTo>
                  <a:lnTo>
                    <a:pt x="2664" y="549"/>
                  </a:lnTo>
                  <a:lnTo>
                    <a:pt x="2952" y="597"/>
                  </a:lnTo>
                  <a:lnTo>
                    <a:pt x="3225" y="648"/>
                  </a:lnTo>
                  <a:lnTo>
                    <a:pt x="3513" y="708"/>
                  </a:lnTo>
                  <a:lnTo>
                    <a:pt x="3693" y="750"/>
                  </a:lnTo>
                  <a:lnTo>
                    <a:pt x="3936" y="810"/>
                  </a:lnTo>
                  <a:lnTo>
                    <a:pt x="4095" y="855"/>
                  </a:lnTo>
                  <a:lnTo>
                    <a:pt x="4281" y="909"/>
                  </a:lnTo>
                  <a:lnTo>
                    <a:pt x="4503" y="981"/>
                  </a:lnTo>
                  <a:lnTo>
                    <a:pt x="4704" y="1053"/>
                  </a:lnTo>
                  <a:lnTo>
                    <a:pt x="4911" y="1131"/>
                  </a:lnTo>
                  <a:lnTo>
                    <a:pt x="5073" y="1197"/>
                  </a:lnTo>
                  <a:lnTo>
                    <a:pt x="5256" y="1281"/>
                  </a:lnTo>
                  <a:lnTo>
                    <a:pt x="5475" y="1401"/>
                  </a:lnTo>
                  <a:lnTo>
                    <a:pt x="5628" y="1482"/>
                  </a:lnTo>
                  <a:lnTo>
                    <a:pt x="5759" y="1572"/>
                  </a:lnTo>
                  <a:lnTo>
                    <a:pt x="5759" y="633"/>
                  </a:lnTo>
                  <a:lnTo>
                    <a:pt x="5493" y="570"/>
                  </a:lnTo>
                  <a:lnTo>
                    <a:pt x="5214" y="501"/>
                  </a:lnTo>
                  <a:lnTo>
                    <a:pt x="4950" y="444"/>
                  </a:lnTo>
                  <a:lnTo>
                    <a:pt x="4701" y="396"/>
                  </a:lnTo>
                  <a:lnTo>
                    <a:pt x="4425" y="348"/>
                  </a:lnTo>
                  <a:lnTo>
                    <a:pt x="4110" y="294"/>
                  </a:lnTo>
                  <a:lnTo>
                    <a:pt x="3813" y="252"/>
                  </a:lnTo>
                  <a:lnTo>
                    <a:pt x="3549" y="213"/>
                  </a:lnTo>
                  <a:lnTo>
                    <a:pt x="3261" y="183"/>
                  </a:lnTo>
                  <a:lnTo>
                    <a:pt x="3015" y="153"/>
                  </a:lnTo>
                  <a:lnTo>
                    <a:pt x="2757" y="129"/>
                  </a:lnTo>
                  <a:lnTo>
                    <a:pt x="2520" y="105"/>
                  </a:lnTo>
                  <a:lnTo>
                    <a:pt x="2301" y="87"/>
                  </a:lnTo>
                  <a:lnTo>
                    <a:pt x="2013" y="66"/>
                  </a:lnTo>
                  <a:lnTo>
                    <a:pt x="1731" y="48"/>
                  </a:lnTo>
                  <a:lnTo>
                    <a:pt x="1524" y="39"/>
                  </a:lnTo>
                  <a:lnTo>
                    <a:pt x="1260" y="27"/>
                  </a:lnTo>
                  <a:lnTo>
                    <a:pt x="966" y="15"/>
                  </a:lnTo>
                  <a:lnTo>
                    <a:pt x="714" y="12"/>
                  </a:lnTo>
                  <a:lnTo>
                    <a:pt x="510" y="6"/>
                  </a:lnTo>
                  <a:lnTo>
                    <a:pt x="24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840" name="Freeform 8"/>
            <p:cNvSpPr>
              <a:spLocks/>
            </p:cNvSpPr>
            <p:nvPr/>
          </p:nvSpPr>
          <p:spPr bwMode="white">
            <a:xfrm>
              <a:off x="0" y="1130"/>
              <a:ext cx="5760" cy="9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9"/>
                </a:cxn>
                <a:cxn ang="0">
                  <a:pos x="318" y="342"/>
                </a:cxn>
                <a:cxn ang="0">
                  <a:pos x="591" y="348"/>
                </a:cxn>
                <a:cxn ang="0">
                  <a:pos x="846" y="354"/>
                </a:cxn>
                <a:cxn ang="0">
                  <a:pos x="1074" y="360"/>
                </a:cxn>
                <a:cxn ang="0">
                  <a:pos x="1314" y="366"/>
                </a:cxn>
                <a:cxn ang="0">
                  <a:pos x="1599" y="381"/>
                </a:cxn>
                <a:cxn ang="0">
                  <a:pos x="1911" y="399"/>
                </a:cxn>
                <a:cxn ang="0">
                  <a:pos x="2241" y="420"/>
                </a:cxn>
                <a:cxn ang="0">
                  <a:pos x="2619" y="453"/>
                </a:cxn>
                <a:cxn ang="0">
                  <a:pos x="2889" y="477"/>
                </a:cxn>
                <a:cxn ang="0">
                  <a:pos x="3177" y="507"/>
                </a:cxn>
                <a:cxn ang="0">
                  <a:pos x="3498" y="543"/>
                </a:cxn>
                <a:cxn ang="0">
                  <a:pos x="3813" y="585"/>
                </a:cxn>
                <a:cxn ang="0">
                  <a:pos x="4044" y="618"/>
                </a:cxn>
                <a:cxn ang="0">
                  <a:pos x="4365" y="669"/>
                </a:cxn>
                <a:cxn ang="0">
                  <a:pos x="4683" y="726"/>
                </a:cxn>
                <a:cxn ang="0">
                  <a:pos x="4980" y="786"/>
                </a:cxn>
                <a:cxn ang="0">
                  <a:pos x="5268" y="846"/>
                </a:cxn>
                <a:cxn ang="0">
                  <a:pos x="5646" y="942"/>
                </a:cxn>
                <a:cxn ang="0">
                  <a:pos x="5759" y="969"/>
                </a:cxn>
                <a:cxn ang="0">
                  <a:pos x="5759" y="0"/>
                </a:cxn>
                <a:cxn ang="0">
                  <a:pos x="0" y="0"/>
                </a:cxn>
              </a:cxnLst>
              <a:rect l="0" t="0" r="r" b="b"/>
              <a:pathLst>
                <a:path w="5760" h="970">
                  <a:moveTo>
                    <a:pt x="0" y="0"/>
                  </a:moveTo>
                  <a:lnTo>
                    <a:pt x="0" y="339"/>
                  </a:lnTo>
                  <a:lnTo>
                    <a:pt x="318" y="342"/>
                  </a:lnTo>
                  <a:lnTo>
                    <a:pt x="591" y="348"/>
                  </a:lnTo>
                  <a:lnTo>
                    <a:pt x="846" y="354"/>
                  </a:lnTo>
                  <a:lnTo>
                    <a:pt x="1074" y="360"/>
                  </a:lnTo>
                  <a:lnTo>
                    <a:pt x="1314" y="366"/>
                  </a:lnTo>
                  <a:lnTo>
                    <a:pt x="1599" y="381"/>
                  </a:lnTo>
                  <a:lnTo>
                    <a:pt x="1911" y="399"/>
                  </a:lnTo>
                  <a:lnTo>
                    <a:pt x="2241" y="420"/>
                  </a:lnTo>
                  <a:lnTo>
                    <a:pt x="2619" y="453"/>
                  </a:lnTo>
                  <a:lnTo>
                    <a:pt x="2889" y="477"/>
                  </a:lnTo>
                  <a:lnTo>
                    <a:pt x="3177" y="507"/>
                  </a:lnTo>
                  <a:lnTo>
                    <a:pt x="3498" y="543"/>
                  </a:lnTo>
                  <a:lnTo>
                    <a:pt x="3813" y="585"/>
                  </a:lnTo>
                  <a:lnTo>
                    <a:pt x="4044" y="618"/>
                  </a:lnTo>
                  <a:lnTo>
                    <a:pt x="4365" y="669"/>
                  </a:lnTo>
                  <a:lnTo>
                    <a:pt x="4683" y="726"/>
                  </a:lnTo>
                  <a:lnTo>
                    <a:pt x="4980" y="786"/>
                  </a:lnTo>
                  <a:lnTo>
                    <a:pt x="5268" y="846"/>
                  </a:lnTo>
                  <a:lnTo>
                    <a:pt x="5646" y="942"/>
                  </a:lnTo>
                  <a:lnTo>
                    <a:pt x="5759" y="969"/>
                  </a:lnTo>
                  <a:lnTo>
                    <a:pt x="5759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841" name="Freeform 9"/>
            <p:cNvSpPr>
              <a:spLocks/>
            </p:cNvSpPr>
            <p:nvPr/>
          </p:nvSpPr>
          <p:spPr bwMode="white">
            <a:xfrm>
              <a:off x="0" y="-13"/>
              <a:ext cx="5760" cy="1060"/>
            </a:xfrm>
            <a:custGeom>
              <a:avLst/>
              <a:gdLst/>
              <a:ahLst/>
              <a:cxnLst>
                <a:cxn ang="0">
                  <a:pos x="0" y="753"/>
                </a:cxn>
                <a:cxn ang="0">
                  <a:pos x="0" y="1059"/>
                </a:cxn>
                <a:cxn ang="0">
                  <a:pos x="5759" y="1059"/>
                </a:cxn>
                <a:cxn ang="0">
                  <a:pos x="5759" y="0"/>
                </a:cxn>
                <a:cxn ang="0">
                  <a:pos x="5430" y="0"/>
                </a:cxn>
                <a:cxn ang="0">
                  <a:pos x="5298" y="84"/>
                </a:cxn>
                <a:cxn ang="0">
                  <a:pos x="5136" y="159"/>
                </a:cxn>
                <a:cxn ang="0">
                  <a:pos x="4968" y="222"/>
                </a:cxn>
                <a:cxn ang="0">
                  <a:pos x="4812" y="267"/>
                </a:cxn>
                <a:cxn ang="0">
                  <a:pos x="4626" y="324"/>
                </a:cxn>
                <a:cxn ang="0">
                  <a:pos x="4440" y="366"/>
                </a:cxn>
                <a:cxn ang="0">
                  <a:pos x="4230" y="414"/>
                </a:cxn>
                <a:cxn ang="0">
                  <a:pos x="3939" y="468"/>
                </a:cxn>
                <a:cxn ang="0">
                  <a:pos x="3711" y="504"/>
                </a:cxn>
                <a:cxn ang="0">
                  <a:pos x="3441" y="543"/>
                </a:cxn>
                <a:cxn ang="0">
                  <a:pos x="3189" y="579"/>
                </a:cxn>
                <a:cxn ang="0">
                  <a:pos x="2925" y="606"/>
                </a:cxn>
                <a:cxn ang="0">
                  <a:pos x="2679" y="633"/>
                </a:cxn>
                <a:cxn ang="0">
                  <a:pos x="2418" y="654"/>
                </a:cxn>
                <a:cxn ang="0">
                  <a:pos x="2142" y="675"/>
                </a:cxn>
                <a:cxn ang="0">
                  <a:pos x="1896" y="693"/>
                </a:cxn>
                <a:cxn ang="0">
                  <a:pos x="1647" y="708"/>
                </a:cxn>
                <a:cxn ang="0">
                  <a:pos x="1404" y="720"/>
                </a:cxn>
                <a:cxn ang="0">
                  <a:pos x="1170" y="732"/>
                </a:cxn>
                <a:cxn ang="0">
                  <a:pos x="906" y="738"/>
                </a:cxn>
                <a:cxn ang="0">
                  <a:pos x="534" y="747"/>
                </a:cxn>
                <a:cxn ang="0">
                  <a:pos x="201" y="753"/>
                </a:cxn>
                <a:cxn ang="0">
                  <a:pos x="0" y="753"/>
                </a:cxn>
              </a:cxnLst>
              <a:rect l="0" t="0" r="r" b="b"/>
              <a:pathLst>
                <a:path w="5760" h="1060">
                  <a:moveTo>
                    <a:pt x="0" y="753"/>
                  </a:moveTo>
                  <a:lnTo>
                    <a:pt x="0" y="1059"/>
                  </a:lnTo>
                  <a:lnTo>
                    <a:pt x="5759" y="1059"/>
                  </a:lnTo>
                  <a:lnTo>
                    <a:pt x="5759" y="0"/>
                  </a:lnTo>
                  <a:lnTo>
                    <a:pt x="5430" y="0"/>
                  </a:lnTo>
                  <a:lnTo>
                    <a:pt x="5298" y="84"/>
                  </a:lnTo>
                  <a:lnTo>
                    <a:pt x="5136" y="159"/>
                  </a:lnTo>
                  <a:lnTo>
                    <a:pt x="4968" y="222"/>
                  </a:lnTo>
                  <a:lnTo>
                    <a:pt x="4812" y="267"/>
                  </a:lnTo>
                  <a:lnTo>
                    <a:pt x="4626" y="324"/>
                  </a:lnTo>
                  <a:lnTo>
                    <a:pt x="4440" y="366"/>
                  </a:lnTo>
                  <a:lnTo>
                    <a:pt x="4230" y="414"/>
                  </a:lnTo>
                  <a:lnTo>
                    <a:pt x="3939" y="468"/>
                  </a:lnTo>
                  <a:lnTo>
                    <a:pt x="3711" y="504"/>
                  </a:lnTo>
                  <a:lnTo>
                    <a:pt x="3441" y="543"/>
                  </a:lnTo>
                  <a:lnTo>
                    <a:pt x="3189" y="579"/>
                  </a:lnTo>
                  <a:lnTo>
                    <a:pt x="2925" y="606"/>
                  </a:lnTo>
                  <a:lnTo>
                    <a:pt x="2679" y="633"/>
                  </a:lnTo>
                  <a:lnTo>
                    <a:pt x="2418" y="654"/>
                  </a:lnTo>
                  <a:lnTo>
                    <a:pt x="2142" y="675"/>
                  </a:lnTo>
                  <a:lnTo>
                    <a:pt x="1896" y="693"/>
                  </a:lnTo>
                  <a:lnTo>
                    <a:pt x="1647" y="708"/>
                  </a:lnTo>
                  <a:lnTo>
                    <a:pt x="1404" y="720"/>
                  </a:lnTo>
                  <a:lnTo>
                    <a:pt x="1170" y="732"/>
                  </a:lnTo>
                  <a:lnTo>
                    <a:pt x="906" y="738"/>
                  </a:lnTo>
                  <a:lnTo>
                    <a:pt x="534" y="747"/>
                  </a:lnTo>
                  <a:lnTo>
                    <a:pt x="201" y="753"/>
                  </a:lnTo>
                  <a:lnTo>
                    <a:pt x="0" y="753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842" name="Freeform 10"/>
            <p:cNvSpPr>
              <a:spLocks/>
            </p:cNvSpPr>
            <p:nvPr/>
          </p:nvSpPr>
          <p:spPr bwMode="white">
            <a:xfrm>
              <a:off x="0" y="-13"/>
              <a:ext cx="5284" cy="673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0" y="672"/>
                </a:cxn>
                <a:cxn ang="0">
                  <a:pos x="303" y="672"/>
                </a:cxn>
                <a:cxn ang="0">
                  <a:pos x="723" y="663"/>
                </a:cxn>
                <a:cxn ang="0">
                  <a:pos x="1020" y="654"/>
                </a:cxn>
                <a:cxn ang="0">
                  <a:pos x="1302" y="642"/>
                </a:cxn>
                <a:cxn ang="0">
                  <a:pos x="1554" y="630"/>
                </a:cxn>
                <a:cxn ang="0">
                  <a:pos x="1779" y="615"/>
                </a:cxn>
                <a:cxn ang="0">
                  <a:pos x="1962" y="606"/>
                </a:cxn>
                <a:cxn ang="0">
                  <a:pos x="2193" y="588"/>
                </a:cxn>
                <a:cxn ang="0">
                  <a:pos x="2448" y="570"/>
                </a:cxn>
                <a:cxn ang="0">
                  <a:pos x="2700" y="546"/>
                </a:cxn>
                <a:cxn ang="0">
                  <a:pos x="2904" y="528"/>
                </a:cxn>
                <a:cxn ang="0">
                  <a:pos x="3138" y="498"/>
                </a:cxn>
                <a:cxn ang="0">
                  <a:pos x="3324" y="474"/>
                </a:cxn>
                <a:cxn ang="0">
                  <a:pos x="3534" y="447"/>
                </a:cxn>
                <a:cxn ang="0">
                  <a:pos x="3735" y="420"/>
                </a:cxn>
                <a:cxn ang="0">
                  <a:pos x="3933" y="384"/>
                </a:cxn>
                <a:cxn ang="0">
                  <a:pos x="4116" y="351"/>
                </a:cxn>
                <a:cxn ang="0">
                  <a:pos x="4266" y="318"/>
                </a:cxn>
                <a:cxn ang="0">
                  <a:pos x="4446" y="279"/>
                </a:cxn>
                <a:cxn ang="0">
                  <a:pos x="4620" y="237"/>
                </a:cxn>
                <a:cxn ang="0">
                  <a:pos x="4779" y="192"/>
                </a:cxn>
                <a:cxn ang="0">
                  <a:pos x="4920" y="147"/>
                </a:cxn>
                <a:cxn ang="0">
                  <a:pos x="5085" y="90"/>
                </a:cxn>
                <a:cxn ang="0">
                  <a:pos x="5193" y="42"/>
                </a:cxn>
                <a:cxn ang="0">
                  <a:pos x="5283" y="0"/>
                </a:cxn>
                <a:cxn ang="0">
                  <a:pos x="3201" y="0"/>
                </a:cxn>
                <a:cxn ang="0">
                  <a:pos x="2982" y="57"/>
                </a:cxn>
                <a:cxn ang="0">
                  <a:pos x="2775" y="108"/>
                </a:cxn>
                <a:cxn ang="0">
                  <a:pos x="2562" y="150"/>
                </a:cxn>
                <a:cxn ang="0">
                  <a:pos x="2397" y="183"/>
                </a:cxn>
                <a:cxn ang="0">
                  <a:pos x="2205" y="213"/>
                </a:cxn>
                <a:cxn ang="0">
                  <a:pos x="2001" y="243"/>
                </a:cxn>
                <a:cxn ang="0">
                  <a:pos x="1776" y="273"/>
                </a:cxn>
                <a:cxn ang="0">
                  <a:pos x="1536" y="297"/>
                </a:cxn>
                <a:cxn ang="0">
                  <a:pos x="1344" y="312"/>
                </a:cxn>
                <a:cxn ang="0">
                  <a:pos x="1134" y="330"/>
                </a:cxn>
                <a:cxn ang="0">
                  <a:pos x="921" y="342"/>
                </a:cxn>
                <a:cxn ang="0">
                  <a:pos x="696" y="354"/>
                </a:cxn>
                <a:cxn ang="0">
                  <a:pos x="501" y="360"/>
                </a:cxn>
                <a:cxn ang="0">
                  <a:pos x="279" y="366"/>
                </a:cxn>
                <a:cxn ang="0">
                  <a:pos x="99" y="369"/>
                </a:cxn>
                <a:cxn ang="0">
                  <a:pos x="0" y="366"/>
                </a:cxn>
              </a:cxnLst>
              <a:rect l="0" t="0" r="r" b="b"/>
              <a:pathLst>
                <a:path w="5284" h="673">
                  <a:moveTo>
                    <a:pt x="0" y="366"/>
                  </a:moveTo>
                  <a:lnTo>
                    <a:pt x="0" y="672"/>
                  </a:lnTo>
                  <a:lnTo>
                    <a:pt x="303" y="672"/>
                  </a:lnTo>
                  <a:lnTo>
                    <a:pt x="723" y="663"/>
                  </a:lnTo>
                  <a:lnTo>
                    <a:pt x="1020" y="654"/>
                  </a:lnTo>
                  <a:lnTo>
                    <a:pt x="1302" y="642"/>
                  </a:lnTo>
                  <a:lnTo>
                    <a:pt x="1554" y="630"/>
                  </a:lnTo>
                  <a:lnTo>
                    <a:pt x="1779" y="615"/>
                  </a:lnTo>
                  <a:lnTo>
                    <a:pt x="1962" y="606"/>
                  </a:lnTo>
                  <a:lnTo>
                    <a:pt x="2193" y="588"/>
                  </a:lnTo>
                  <a:lnTo>
                    <a:pt x="2448" y="570"/>
                  </a:lnTo>
                  <a:lnTo>
                    <a:pt x="2700" y="546"/>
                  </a:lnTo>
                  <a:lnTo>
                    <a:pt x="2904" y="528"/>
                  </a:lnTo>
                  <a:lnTo>
                    <a:pt x="3138" y="498"/>
                  </a:lnTo>
                  <a:lnTo>
                    <a:pt x="3324" y="474"/>
                  </a:lnTo>
                  <a:lnTo>
                    <a:pt x="3534" y="447"/>
                  </a:lnTo>
                  <a:lnTo>
                    <a:pt x="3735" y="420"/>
                  </a:lnTo>
                  <a:lnTo>
                    <a:pt x="3933" y="384"/>
                  </a:lnTo>
                  <a:lnTo>
                    <a:pt x="4116" y="351"/>
                  </a:lnTo>
                  <a:lnTo>
                    <a:pt x="4266" y="318"/>
                  </a:lnTo>
                  <a:lnTo>
                    <a:pt x="4446" y="279"/>
                  </a:lnTo>
                  <a:lnTo>
                    <a:pt x="4620" y="237"/>
                  </a:lnTo>
                  <a:lnTo>
                    <a:pt x="4779" y="192"/>
                  </a:lnTo>
                  <a:lnTo>
                    <a:pt x="4920" y="147"/>
                  </a:lnTo>
                  <a:lnTo>
                    <a:pt x="5085" y="90"/>
                  </a:lnTo>
                  <a:lnTo>
                    <a:pt x="5193" y="42"/>
                  </a:lnTo>
                  <a:lnTo>
                    <a:pt x="5283" y="0"/>
                  </a:lnTo>
                  <a:lnTo>
                    <a:pt x="3201" y="0"/>
                  </a:lnTo>
                  <a:lnTo>
                    <a:pt x="2982" y="57"/>
                  </a:lnTo>
                  <a:lnTo>
                    <a:pt x="2775" y="108"/>
                  </a:lnTo>
                  <a:lnTo>
                    <a:pt x="2562" y="150"/>
                  </a:lnTo>
                  <a:lnTo>
                    <a:pt x="2397" y="183"/>
                  </a:lnTo>
                  <a:lnTo>
                    <a:pt x="2205" y="213"/>
                  </a:lnTo>
                  <a:lnTo>
                    <a:pt x="2001" y="243"/>
                  </a:lnTo>
                  <a:lnTo>
                    <a:pt x="1776" y="273"/>
                  </a:lnTo>
                  <a:lnTo>
                    <a:pt x="1536" y="297"/>
                  </a:lnTo>
                  <a:lnTo>
                    <a:pt x="1344" y="312"/>
                  </a:lnTo>
                  <a:lnTo>
                    <a:pt x="1134" y="330"/>
                  </a:lnTo>
                  <a:lnTo>
                    <a:pt x="921" y="342"/>
                  </a:lnTo>
                  <a:lnTo>
                    <a:pt x="696" y="354"/>
                  </a:lnTo>
                  <a:lnTo>
                    <a:pt x="501" y="360"/>
                  </a:lnTo>
                  <a:lnTo>
                    <a:pt x="279" y="366"/>
                  </a:lnTo>
                  <a:lnTo>
                    <a:pt x="99" y="369"/>
                  </a:lnTo>
                  <a:lnTo>
                    <a:pt x="0" y="366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0843" name="Freeform 11"/>
            <p:cNvSpPr>
              <a:spLocks/>
            </p:cNvSpPr>
            <p:nvPr/>
          </p:nvSpPr>
          <p:spPr bwMode="white">
            <a:xfrm>
              <a:off x="0" y="-13"/>
              <a:ext cx="2884" cy="2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5"/>
                </a:cxn>
                <a:cxn ang="0">
                  <a:pos x="192" y="285"/>
                </a:cxn>
                <a:cxn ang="0">
                  <a:pos x="384" y="282"/>
                </a:cxn>
                <a:cxn ang="0">
                  <a:pos x="579" y="276"/>
                </a:cxn>
                <a:cxn ang="0">
                  <a:pos x="789" y="267"/>
                </a:cxn>
                <a:cxn ang="0">
                  <a:pos x="999" y="258"/>
                </a:cxn>
                <a:cxn ang="0">
                  <a:pos x="1161" y="246"/>
                </a:cxn>
                <a:cxn ang="0">
                  <a:pos x="1302" y="234"/>
                </a:cxn>
                <a:cxn ang="0">
                  <a:pos x="1458" y="222"/>
                </a:cxn>
                <a:cxn ang="0">
                  <a:pos x="1665" y="201"/>
                </a:cxn>
                <a:cxn ang="0">
                  <a:pos x="1992" y="159"/>
                </a:cxn>
                <a:cxn ang="0">
                  <a:pos x="2301" y="117"/>
                </a:cxn>
                <a:cxn ang="0">
                  <a:pos x="2604" y="60"/>
                </a:cxn>
                <a:cxn ang="0">
                  <a:pos x="2883" y="0"/>
                </a:cxn>
                <a:cxn ang="0">
                  <a:pos x="0" y="0"/>
                </a:cxn>
              </a:cxnLst>
              <a:rect l="0" t="0" r="r" b="b"/>
              <a:pathLst>
                <a:path w="2884" h="286">
                  <a:moveTo>
                    <a:pt x="0" y="0"/>
                  </a:moveTo>
                  <a:lnTo>
                    <a:pt x="0" y="285"/>
                  </a:lnTo>
                  <a:lnTo>
                    <a:pt x="192" y="285"/>
                  </a:lnTo>
                  <a:lnTo>
                    <a:pt x="384" y="282"/>
                  </a:lnTo>
                  <a:lnTo>
                    <a:pt x="579" y="276"/>
                  </a:lnTo>
                  <a:lnTo>
                    <a:pt x="789" y="267"/>
                  </a:lnTo>
                  <a:lnTo>
                    <a:pt x="999" y="258"/>
                  </a:lnTo>
                  <a:lnTo>
                    <a:pt x="1161" y="246"/>
                  </a:lnTo>
                  <a:lnTo>
                    <a:pt x="1302" y="234"/>
                  </a:lnTo>
                  <a:lnTo>
                    <a:pt x="1458" y="222"/>
                  </a:lnTo>
                  <a:lnTo>
                    <a:pt x="1665" y="201"/>
                  </a:lnTo>
                  <a:lnTo>
                    <a:pt x="1992" y="159"/>
                  </a:lnTo>
                  <a:lnTo>
                    <a:pt x="2301" y="117"/>
                  </a:lnTo>
                  <a:lnTo>
                    <a:pt x="2604" y="60"/>
                  </a:lnTo>
                  <a:lnTo>
                    <a:pt x="288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0844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0845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0846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0847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0848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065C226-5D0A-4C60-9243-0983C5B0B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75653-B4DC-45EC-9F91-8ED1D668E3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ACFF6-2928-4CFF-9CEF-4786D32994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8F0E1B4-0B56-4FCC-A20D-745E3C1864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3618B-9B95-4100-9746-3089E5A9B3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DC64B-4A06-414F-8F17-DE86409390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EFF24-FC08-4A37-8CCC-7104157E51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520F6-4D97-4396-9B77-DA93554459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68649-F8D1-44A9-8DCD-31A12F304E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9C7C0-A644-4EC1-8078-28593AA128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B5015-FC22-4C5B-BCB2-8FA757E765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4AA7C-DAEF-466C-B360-12D8D22874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http://idrbtlib/images/banner.jpg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9525" y="-20638"/>
            <a:ext cx="9153525" cy="6878638"/>
            <a:chOff x="-6" y="-13"/>
            <a:chExt cx="5766" cy="4333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invGray">
            <a:xfrm>
              <a:off x="5549" y="0"/>
              <a:ext cx="211" cy="43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white">
            <a:xfrm>
              <a:off x="-6" y="2828"/>
              <a:ext cx="3625" cy="1492"/>
            </a:xfrm>
            <a:custGeom>
              <a:avLst/>
              <a:gdLst/>
              <a:ahLst/>
              <a:cxnLst>
                <a:cxn ang="0">
                  <a:pos x="0" y="1491"/>
                </a:cxn>
                <a:cxn ang="0">
                  <a:pos x="0" y="0"/>
                </a:cxn>
                <a:cxn ang="0">
                  <a:pos x="171" y="3"/>
                </a:cxn>
                <a:cxn ang="0">
                  <a:pos x="355" y="9"/>
                </a:cxn>
                <a:cxn ang="0">
                  <a:pos x="499" y="21"/>
                </a:cxn>
                <a:cxn ang="0">
                  <a:pos x="650" y="36"/>
                </a:cxn>
                <a:cxn ang="0">
                  <a:pos x="809" y="54"/>
                </a:cxn>
                <a:cxn ang="0">
                  <a:pos x="957" y="78"/>
                </a:cxn>
                <a:cxn ang="0">
                  <a:pos x="1119" y="105"/>
                </a:cxn>
                <a:cxn ang="0">
                  <a:pos x="1261" y="133"/>
                </a:cxn>
                <a:cxn ang="0">
                  <a:pos x="1441" y="175"/>
                </a:cxn>
                <a:cxn ang="0">
                  <a:pos x="1598" y="217"/>
                </a:cxn>
                <a:cxn ang="0">
                  <a:pos x="1763" y="269"/>
                </a:cxn>
                <a:cxn ang="0">
                  <a:pos x="1887" y="308"/>
                </a:cxn>
                <a:cxn ang="0">
                  <a:pos x="2085" y="384"/>
                </a:cxn>
                <a:cxn ang="0">
                  <a:pos x="2230" y="444"/>
                </a:cxn>
                <a:cxn ang="0">
                  <a:pos x="2456" y="547"/>
                </a:cxn>
                <a:cxn ang="0">
                  <a:pos x="2666" y="662"/>
                </a:cxn>
                <a:cxn ang="0">
                  <a:pos x="2859" y="786"/>
                </a:cxn>
                <a:cxn ang="0">
                  <a:pos x="3046" y="920"/>
                </a:cxn>
                <a:cxn ang="0">
                  <a:pos x="3193" y="1038"/>
                </a:cxn>
                <a:cxn ang="0">
                  <a:pos x="3332" y="1168"/>
                </a:cxn>
                <a:cxn ang="0">
                  <a:pos x="3440" y="1280"/>
                </a:cxn>
                <a:cxn ang="0">
                  <a:pos x="3524" y="1380"/>
                </a:cxn>
                <a:cxn ang="0">
                  <a:pos x="3624" y="1491"/>
                </a:cxn>
                <a:cxn ang="0">
                  <a:pos x="3608" y="1491"/>
                </a:cxn>
                <a:cxn ang="0">
                  <a:pos x="0" y="1491"/>
                </a:cxn>
              </a:cxnLst>
              <a:rect l="0" t="0" r="r" b="b"/>
              <a:pathLst>
                <a:path w="3625" h="1492">
                  <a:moveTo>
                    <a:pt x="0" y="1491"/>
                  </a:moveTo>
                  <a:lnTo>
                    <a:pt x="0" y="0"/>
                  </a:lnTo>
                  <a:lnTo>
                    <a:pt x="171" y="3"/>
                  </a:lnTo>
                  <a:lnTo>
                    <a:pt x="355" y="9"/>
                  </a:lnTo>
                  <a:lnTo>
                    <a:pt x="499" y="21"/>
                  </a:lnTo>
                  <a:lnTo>
                    <a:pt x="650" y="36"/>
                  </a:lnTo>
                  <a:lnTo>
                    <a:pt x="809" y="54"/>
                  </a:lnTo>
                  <a:lnTo>
                    <a:pt x="957" y="78"/>
                  </a:lnTo>
                  <a:lnTo>
                    <a:pt x="1119" y="105"/>
                  </a:lnTo>
                  <a:lnTo>
                    <a:pt x="1261" y="133"/>
                  </a:lnTo>
                  <a:lnTo>
                    <a:pt x="1441" y="175"/>
                  </a:lnTo>
                  <a:lnTo>
                    <a:pt x="1598" y="217"/>
                  </a:lnTo>
                  <a:lnTo>
                    <a:pt x="1763" y="269"/>
                  </a:lnTo>
                  <a:lnTo>
                    <a:pt x="1887" y="308"/>
                  </a:lnTo>
                  <a:lnTo>
                    <a:pt x="2085" y="384"/>
                  </a:lnTo>
                  <a:lnTo>
                    <a:pt x="2230" y="444"/>
                  </a:lnTo>
                  <a:lnTo>
                    <a:pt x="2456" y="547"/>
                  </a:lnTo>
                  <a:lnTo>
                    <a:pt x="2666" y="662"/>
                  </a:lnTo>
                  <a:lnTo>
                    <a:pt x="2859" y="786"/>
                  </a:lnTo>
                  <a:lnTo>
                    <a:pt x="3046" y="920"/>
                  </a:lnTo>
                  <a:lnTo>
                    <a:pt x="3193" y="1038"/>
                  </a:lnTo>
                  <a:lnTo>
                    <a:pt x="3332" y="1168"/>
                  </a:lnTo>
                  <a:lnTo>
                    <a:pt x="3440" y="1280"/>
                  </a:lnTo>
                  <a:lnTo>
                    <a:pt x="3524" y="1380"/>
                  </a:lnTo>
                  <a:lnTo>
                    <a:pt x="3624" y="1491"/>
                  </a:lnTo>
                  <a:lnTo>
                    <a:pt x="3608" y="1491"/>
                  </a:lnTo>
                  <a:lnTo>
                    <a:pt x="0" y="1491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white">
            <a:xfrm>
              <a:off x="0" y="2405"/>
              <a:ext cx="5143" cy="1902"/>
            </a:xfrm>
            <a:custGeom>
              <a:avLst/>
              <a:gdLst/>
              <a:ahLst/>
              <a:cxnLst>
                <a:cxn ang="0">
                  <a:pos x="2718" y="405"/>
                </a:cxn>
                <a:cxn ang="0">
                  <a:pos x="2466" y="333"/>
                </a:cxn>
                <a:cxn ang="0">
                  <a:pos x="2202" y="261"/>
                </a:cxn>
                <a:cxn ang="0">
                  <a:pos x="1929" y="198"/>
                </a:cxn>
                <a:cxn ang="0">
                  <a:pos x="1695" y="153"/>
                </a:cxn>
                <a:cxn ang="0">
                  <a:pos x="1434" y="111"/>
                </a:cxn>
                <a:cxn ang="0">
                  <a:pos x="1188" y="75"/>
                </a:cxn>
                <a:cxn ang="0">
                  <a:pos x="957" y="48"/>
                </a:cxn>
                <a:cxn ang="0">
                  <a:pos x="747" y="30"/>
                </a:cxn>
                <a:cxn ang="0">
                  <a:pos x="501" y="15"/>
                </a:cxn>
                <a:cxn ang="0">
                  <a:pos x="246" y="3"/>
                </a:cxn>
                <a:cxn ang="0">
                  <a:pos x="0" y="0"/>
                </a:cxn>
                <a:cxn ang="0">
                  <a:pos x="0" y="275"/>
                </a:cxn>
                <a:cxn ang="0">
                  <a:pos x="0" y="345"/>
                </a:cxn>
                <a:cxn ang="0">
                  <a:pos x="0" y="275"/>
                </a:cxn>
                <a:cxn ang="0">
                  <a:pos x="0" y="342"/>
                </a:cxn>
                <a:cxn ang="0">
                  <a:pos x="339" y="351"/>
                </a:cxn>
                <a:cxn ang="0">
                  <a:pos x="606" y="372"/>
                </a:cxn>
                <a:cxn ang="0">
                  <a:pos x="852" y="399"/>
                </a:cxn>
                <a:cxn ang="0">
                  <a:pos x="1068" y="435"/>
                </a:cxn>
                <a:cxn ang="0">
                  <a:pos x="1275" y="474"/>
                </a:cxn>
                <a:cxn ang="0">
                  <a:pos x="1545" y="540"/>
                </a:cxn>
                <a:cxn ang="0">
                  <a:pos x="1761" y="603"/>
                </a:cxn>
                <a:cxn ang="0">
                  <a:pos x="1971" y="678"/>
                </a:cxn>
                <a:cxn ang="0">
                  <a:pos x="2166" y="747"/>
                </a:cxn>
                <a:cxn ang="0">
                  <a:pos x="2397" y="852"/>
                </a:cxn>
                <a:cxn ang="0">
                  <a:pos x="2613" y="960"/>
                </a:cxn>
                <a:cxn ang="0">
                  <a:pos x="2832" y="1095"/>
                </a:cxn>
                <a:cxn ang="0">
                  <a:pos x="3012" y="1212"/>
                </a:cxn>
                <a:cxn ang="0">
                  <a:pos x="3186" y="1347"/>
                </a:cxn>
                <a:cxn ang="0">
                  <a:pos x="3351" y="1497"/>
                </a:cxn>
                <a:cxn ang="0">
                  <a:pos x="3480" y="1629"/>
                </a:cxn>
                <a:cxn ang="0">
                  <a:pos x="3612" y="1785"/>
                </a:cxn>
                <a:cxn ang="0">
                  <a:pos x="3699" y="1901"/>
                </a:cxn>
                <a:cxn ang="0">
                  <a:pos x="5142" y="1901"/>
                </a:cxn>
                <a:cxn ang="0">
                  <a:pos x="5076" y="1827"/>
                </a:cxn>
                <a:cxn ang="0">
                  <a:pos x="4968" y="1707"/>
                </a:cxn>
                <a:cxn ang="0">
                  <a:pos x="4797" y="1539"/>
                </a:cxn>
                <a:cxn ang="0">
                  <a:pos x="4617" y="1383"/>
                </a:cxn>
                <a:cxn ang="0">
                  <a:pos x="4410" y="1221"/>
                </a:cxn>
                <a:cxn ang="0">
                  <a:pos x="4185" y="1071"/>
                </a:cxn>
                <a:cxn ang="0">
                  <a:pos x="3960" y="939"/>
                </a:cxn>
                <a:cxn ang="0">
                  <a:pos x="3708" y="801"/>
                </a:cxn>
                <a:cxn ang="0">
                  <a:pos x="3492" y="702"/>
                </a:cxn>
                <a:cxn ang="0">
                  <a:pos x="3231" y="588"/>
                </a:cxn>
                <a:cxn ang="0">
                  <a:pos x="2964" y="489"/>
                </a:cxn>
                <a:cxn ang="0">
                  <a:pos x="2718" y="405"/>
                </a:cxn>
              </a:cxnLst>
              <a:rect l="0" t="0" r="r" b="b"/>
              <a:pathLst>
                <a:path w="5143" h="1902">
                  <a:moveTo>
                    <a:pt x="2718" y="405"/>
                  </a:moveTo>
                  <a:lnTo>
                    <a:pt x="2466" y="333"/>
                  </a:lnTo>
                  <a:lnTo>
                    <a:pt x="2202" y="261"/>
                  </a:lnTo>
                  <a:lnTo>
                    <a:pt x="1929" y="198"/>
                  </a:lnTo>
                  <a:lnTo>
                    <a:pt x="1695" y="153"/>
                  </a:lnTo>
                  <a:lnTo>
                    <a:pt x="1434" y="111"/>
                  </a:lnTo>
                  <a:lnTo>
                    <a:pt x="1188" y="75"/>
                  </a:lnTo>
                  <a:lnTo>
                    <a:pt x="957" y="48"/>
                  </a:lnTo>
                  <a:lnTo>
                    <a:pt x="747" y="30"/>
                  </a:lnTo>
                  <a:lnTo>
                    <a:pt x="501" y="15"/>
                  </a:lnTo>
                  <a:lnTo>
                    <a:pt x="246" y="3"/>
                  </a:lnTo>
                  <a:lnTo>
                    <a:pt x="0" y="0"/>
                  </a:lnTo>
                  <a:lnTo>
                    <a:pt x="0" y="275"/>
                  </a:lnTo>
                  <a:lnTo>
                    <a:pt x="0" y="345"/>
                  </a:lnTo>
                  <a:lnTo>
                    <a:pt x="0" y="275"/>
                  </a:lnTo>
                  <a:lnTo>
                    <a:pt x="0" y="342"/>
                  </a:lnTo>
                  <a:lnTo>
                    <a:pt x="339" y="351"/>
                  </a:lnTo>
                  <a:lnTo>
                    <a:pt x="606" y="372"/>
                  </a:lnTo>
                  <a:lnTo>
                    <a:pt x="852" y="399"/>
                  </a:lnTo>
                  <a:lnTo>
                    <a:pt x="1068" y="435"/>
                  </a:lnTo>
                  <a:lnTo>
                    <a:pt x="1275" y="474"/>
                  </a:lnTo>
                  <a:lnTo>
                    <a:pt x="1545" y="540"/>
                  </a:lnTo>
                  <a:lnTo>
                    <a:pt x="1761" y="603"/>
                  </a:lnTo>
                  <a:lnTo>
                    <a:pt x="1971" y="678"/>
                  </a:lnTo>
                  <a:lnTo>
                    <a:pt x="2166" y="747"/>
                  </a:lnTo>
                  <a:lnTo>
                    <a:pt x="2397" y="852"/>
                  </a:lnTo>
                  <a:lnTo>
                    <a:pt x="2613" y="960"/>
                  </a:lnTo>
                  <a:lnTo>
                    <a:pt x="2832" y="1095"/>
                  </a:lnTo>
                  <a:lnTo>
                    <a:pt x="3012" y="1212"/>
                  </a:lnTo>
                  <a:lnTo>
                    <a:pt x="3186" y="1347"/>
                  </a:lnTo>
                  <a:lnTo>
                    <a:pt x="3351" y="1497"/>
                  </a:lnTo>
                  <a:lnTo>
                    <a:pt x="3480" y="1629"/>
                  </a:lnTo>
                  <a:lnTo>
                    <a:pt x="3612" y="1785"/>
                  </a:lnTo>
                  <a:lnTo>
                    <a:pt x="3699" y="1901"/>
                  </a:lnTo>
                  <a:lnTo>
                    <a:pt x="5142" y="1901"/>
                  </a:lnTo>
                  <a:lnTo>
                    <a:pt x="5076" y="1827"/>
                  </a:lnTo>
                  <a:lnTo>
                    <a:pt x="4968" y="1707"/>
                  </a:lnTo>
                  <a:lnTo>
                    <a:pt x="4797" y="1539"/>
                  </a:lnTo>
                  <a:lnTo>
                    <a:pt x="4617" y="1383"/>
                  </a:lnTo>
                  <a:lnTo>
                    <a:pt x="4410" y="1221"/>
                  </a:lnTo>
                  <a:lnTo>
                    <a:pt x="4185" y="1071"/>
                  </a:lnTo>
                  <a:lnTo>
                    <a:pt x="3960" y="939"/>
                  </a:lnTo>
                  <a:lnTo>
                    <a:pt x="3708" y="801"/>
                  </a:lnTo>
                  <a:lnTo>
                    <a:pt x="3492" y="702"/>
                  </a:lnTo>
                  <a:lnTo>
                    <a:pt x="3231" y="588"/>
                  </a:lnTo>
                  <a:lnTo>
                    <a:pt x="2964" y="489"/>
                  </a:lnTo>
                  <a:lnTo>
                    <a:pt x="2718" y="405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white">
            <a:xfrm>
              <a:off x="0" y="1982"/>
              <a:ext cx="5760" cy="23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9"/>
                </a:cxn>
                <a:cxn ang="0">
                  <a:pos x="558" y="357"/>
                </a:cxn>
                <a:cxn ang="0">
                  <a:pos x="807" y="375"/>
                </a:cxn>
                <a:cxn ang="0">
                  <a:pos x="1056" y="399"/>
                </a:cxn>
                <a:cxn ang="0">
                  <a:pos x="1272" y="426"/>
                </a:cxn>
                <a:cxn ang="0">
                  <a:pos x="1539" y="465"/>
                </a:cxn>
                <a:cxn ang="0">
                  <a:pos x="1791" y="510"/>
                </a:cxn>
                <a:cxn ang="0">
                  <a:pos x="2076" y="570"/>
                </a:cxn>
                <a:cxn ang="0">
                  <a:pos x="2334" y="630"/>
                </a:cxn>
                <a:cxn ang="0">
                  <a:pos x="2544" y="687"/>
                </a:cxn>
                <a:cxn ang="0">
                  <a:pos x="2775" y="759"/>
                </a:cxn>
                <a:cxn ang="0">
                  <a:pos x="3003" y="837"/>
                </a:cxn>
                <a:cxn ang="0">
                  <a:pos x="3231" y="924"/>
                </a:cxn>
                <a:cxn ang="0">
                  <a:pos x="3438" y="1005"/>
                </a:cxn>
                <a:cxn ang="0">
                  <a:pos x="3663" y="1110"/>
                </a:cxn>
                <a:cxn ang="0">
                  <a:pos x="3903" y="1233"/>
                </a:cxn>
                <a:cxn ang="0">
                  <a:pos x="4149" y="1374"/>
                </a:cxn>
                <a:cxn ang="0">
                  <a:pos x="4353" y="1506"/>
                </a:cxn>
                <a:cxn ang="0">
                  <a:pos x="4491" y="1602"/>
                </a:cxn>
                <a:cxn ang="0">
                  <a:pos x="4668" y="1740"/>
                </a:cxn>
                <a:cxn ang="0">
                  <a:pos x="4824" y="1875"/>
                </a:cxn>
                <a:cxn ang="0">
                  <a:pos x="4968" y="2016"/>
                </a:cxn>
                <a:cxn ang="0">
                  <a:pos x="5100" y="2154"/>
                </a:cxn>
                <a:cxn ang="0">
                  <a:pos x="5238" y="2324"/>
                </a:cxn>
                <a:cxn ang="0">
                  <a:pos x="5759" y="2324"/>
                </a:cxn>
                <a:cxn ang="0">
                  <a:pos x="5759" y="1245"/>
                </a:cxn>
                <a:cxn ang="0">
                  <a:pos x="5580" y="1119"/>
                </a:cxn>
                <a:cxn ang="0">
                  <a:pos x="5400" y="1020"/>
                </a:cxn>
                <a:cxn ang="0">
                  <a:pos x="5205" y="918"/>
                </a:cxn>
                <a:cxn ang="0">
                  <a:pos x="5031" y="837"/>
                </a:cxn>
                <a:cxn ang="0">
                  <a:pos x="4866" y="771"/>
                </a:cxn>
                <a:cxn ang="0">
                  <a:pos x="4710" y="711"/>
                </a:cxn>
                <a:cxn ang="0">
                  <a:pos x="4545" y="651"/>
                </a:cxn>
                <a:cxn ang="0">
                  <a:pos x="4386" y="600"/>
                </a:cxn>
                <a:cxn ang="0">
                  <a:pos x="4248" y="552"/>
                </a:cxn>
                <a:cxn ang="0">
                  <a:pos x="3993" y="483"/>
                </a:cxn>
                <a:cxn ang="0">
                  <a:pos x="3777" y="423"/>
                </a:cxn>
                <a:cxn ang="0">
                  <a:pos x="3564" y="375"/>
                </a:cxn>
                <a:cxn ang="0">
                  <a:pos x="3282" y="312"/>
                </a:cxn>
                <a:cxn ang="0">
                  <a:pos x="3003" y="261"/>
                </a:cxn>
                <a:cxn ang="0">
                  <a:pos x="2733" y="213"/>
                </a:cxn>
                <a:cxn ang="0">
                  <a:pos x="2451" y="171"/>
                </a:cxn>
                <a:cxn ang="0">
                  <a:pos x="2211" y="138"/>
                </a:cxn>
                <a:cxn ang="0">
                  <a:pos x="1974" y="108"/>
                </a:cxn>
                <a:cxn ang="0">
                  <a:pos x="1665" y="81"/>
                </a:cxn>
                <a:cxn ang="0">
                  <a:pos x="1437" y="60"/>
                </a:cxn>
                <a:cxn ang="0">
                  <a:pos x="1125" y="36"/>
                </a:cxn>
                <a:cxn ang="0">
                  <a:pos x="828" y="21"/>
                </a:cxn>
                <a:cxn ang="0">
                  <a:pos x="558" y="12"/>
                </a:cxn>
                <a:cxn ang="0">
                  <a:pos x="282" y="3"/>
                </a:cxn>
                <a:cxn ang="0">
                  <a:pos x="0" y="0"/>
                </a:cxn>
              </a:cxnLst>
              <a:rect l="0" t="0" r="r" b="b"/>
              <a:pathLst>
                <a:path w="5760" h="2325">
                  <a:moveTo>
                    <a:pt x="0" y="0"/>
                  </a:moveTo>
                  <a:lnTo>
                    <a:pt x="0" y="339"/>
                  </a:lnTo>
                  <a:lnTo>
                    <a:pt x="558" y="357"/>
                  </a:lnTo>
                  <a:lnTo>
                    <a:pt x="807" y="375"/>
                  </a:lnTo>
                  <a:lnTo>
                    <a:pt x="1056" y="399"/>
                  </a:lnTo>
                  <a:lnTo>
                    <a:pt x="1272" y="426"/>
                  </a:lnTo>
                  <a:lnTo>
                    <a:pt x="1539" y="465"/>
                  </a:lnTo>
                  <a:lnTo>
                    <a:pt x="1791" y="510"/>
                  </a:lnTo>
                  <a:lnTo>
                    <a:pt x="2076" y="570"/>
                  </a:lnTo>
                  <a:lnTo>
                    <a:pt x="2334" y="630"/>
                  </a:lnTo>
                  <a:lnTo>
                    <a:pt x="2544" y="687"/>
                  </a:lnTo>
                  <a:lnTo>
                    <a:pt x="2775" y="759"/>
                  </a:lnTo>
                  <a:lnTo>
                    <a:pt x="3003" y="837"/>
                  </a:lnTo>
                  <a:lnTo>
                    <a:pt x="3231" y="924"/>
                  </a:lnTo>
                  <a:lnTo>
                    <a:pt x="3438" y="1005"/>
                  </a:lnTo>
                  <a:lnTo>
                    <a:pt x="3663" y="1110"/>
                  </a:lnTo>
                  <a:lnTo>
                    <a:pt x="3903" y="1233"/>
                  </a:lnTo>
                  <a:lnTo>
                    <a:pt x="4149" y="1374"/>
                  </a:lnTo>
                  <a:lnTo>
                    <a:pt x="4353" y="1506"/>
                  </a:lnTo>
                  <a:lnTo>
                    <a:pt x="4491" y="1602"/>
                  </a:lnTo>
                  <a:lnTo>
                    <a:pt x="4668" y="1740"/>
                  </a:lnTo>
                  <a:lnTo>
                    <a:pt x="4824" y="1875"/>
                  </a:lnTo>
                  <a:lnTo>
                    <a:pt x="4968" y="2016"/>
                  </a:lnTo>
                  <a:lnTo>
                    <a:pt x="5100" y="2154"/>
                  </a:lnTo>
                  <a:lnTo>
                    <a:pt x="5238" y="2324"/>
                  </a:lnTo>
                  <a:lnTo>
                    <a:pt x="5759" y="2324"/>
                  </a:lnTo>
                  <a:lnTo>
                    <a:pt x="5759" y="1245"/>
                  </a:lnTo>
                  <a:lnTo>
                    <a:pt x="5580" y="1119"/>
                  </a:lnTo>
                  <a:lnTo>
                    <a:pt x="5400" y="1020"/>
                  </a:lnTo>
                  <a:lnTo>
                    <a:pt x="5205" y="918"/>
                  </a:lnTo>
                  <a:lnTo>
                    <a:pt x="5031" y="837"/>
                  </a:lnTo>
                  <a:lnTo>
                    <a:pt x="4866" y="771"/>
                  </a:lnTo>
                  <a:lnTo>
                    <a:pt x="4710" y="711"/>
                  </a:lnTo>
                  <a:lnTo>
                    <a:pt x="4545" y="651"/>
                  </a:lnTo>
                  <a:lnTo>
                    <a:pt x="4386" y="600"/>
                  </a:lnTo>
                  <a:lnTo>
                    <a:pt x="4248" y="552"/>
                  </a:lnTo>
                  <a:lnTo>
                    <a:pt x="3993" y="483"/>
                  </a:lnTo>
                  <a:lnTo>
                    <a:pt x="3777" y="423"/>
                  </a:lnTo>
                  <a:lnTo>
                    <a:pt x="3564" y="375"/>
                  </a:lnTo>
                  <a:lnTo>
                    <a:pt x="3282" y="312"/>
                  </a:lnTo>
                  <a:lnTo>
                    <a:pt x="3003" y="261"/>
                  </a:lnTo>
                  <a:lnTo>
                    <a:pt x="2733" y="213"/>
                  </a:lnTo>
                  <a:lnTo>
                    <a:pt x="2451" y="171"/>
                  </a:lnTo>
                  <a:lnTo>
                    <a:pt x="2211" y="138"/>
                  </a:lnTo>
                  <a:lnTo>
                    <a:pt x="1974" y="108"/>
                  </a:lnTo>
                  <a:lnTo>
                    <a:pt x="1665" y="81"/>
                  </a:lnTo>
                  <a:lnTo>
                    <a:pt x="1437" y="60"/>
                  </a:lnTo>
                  <a:lnTo>
                    <a:pt x="1125" y="36"/>
                  </a:lnTo>
                  <a:lnTo>
                    <a:pt x="828" y="21"/>
                  </a:lnTo>
                  <a:lnTo>
                    <a:pt x="558" y="12"/>
                  </a:lnTo>
                  <a:lnTo>
                    <a:pt x="282" y="3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white">
            <a:xfrm>
              <a:off x="0" y="1550"/>
              <a:ext cx="5760" cy="15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51"/>
                </a:cxn>
                <a:cxn ang="0">
                  <a:pos x="282" y="357"/>
                </a:cxn>
                <a:cxn ang="0">
                  <a:pos x="627" y="363"/>
                </a:cxn>
                <a:cxn ang="0">
                  <a:pos x="960" y="375"/>
                </a:cxn>
                <a:cxn ang="0">
                  <a:pos x="1218" y="393"/>
                </a:cxn>
                <a:cxn ang="0">
                  <a:pos x="1470" y="411"/>
                </a:cxn>
                <a:cxn ang="0">
                  <a:pos x="1746" y="435"/>
                </a:cxn>
                <a:cxn ang="0">
                  <a:pos x="2022" y="462"/>
                </a:cxn>
                <a:cxn ang="0">
                  <a:pos x="2340" y="504"/>
                </a:cxn>
                <a:cxn ang="0">
                  <a:pos x="2664" y="549"/>
                </a:cxn>
                <a:cxn ang="0">
                  <a:pos x="2952" y="597"/>
                </a:cxn>
                <a:cxn ang="0">
                  <a:pos x="3225" y="648"/>
                </a:cxn>
                <a:cxn ang="0">
                  <a:pos x="3513" y="708"/>
                </a:cxn>
                <a:cxn ang="0">
                  <a:pos x="3693" y="750"/>
                </a:cxn>
                <a:cxn ang="0">
                  <a:pos x="3936" y="810"/>
                </a:cxn>
                <a:cxn ang="0">
                  <a:pos x="4095" y="855"/>
                </a:cxn>
                <a:cxn ang="0">
                  <a:pos x="4281" y="909"/>
                </a:cxn>
                <a:cxn ang="0">
                  <a:pos x="4503" y="981"/>
                </a:cxn>
                <a:cxn ang="0">
                  <a:pos x="4704" y="1053"/>
                </a:cxn>
                <a:cxn ang="0">
                  <a:pos x="4911" y="1131"/>
                </a:cxn>
                <a:cxn ang="0">
                  <a:pos x="5073" y="1197"/>
                </a:cxn>
                <a:cxn ang="0">
                  <a:pos x="5256" y="1281"/>
                </a:cxn>
                <a:cxn ang="0">
                  <a:pos x="5475" y="1401"/>
                </a:cxn>
                <a:cxn ang="0">
                  <a:pos x="5628" y="1482"/>
                </a:cxn>
                <a:cxn ang="0">
                  <a:pos x="5759" y="1572"/>
                </a:cxn>
                <a:cxn ang="0">
                  <a:pos x="5759" y="633"/>
                </a:cxn>
                <a:cxn ang="0">
                  <a:pos x="5493" y="570"/>
                </a:cxn>
                <a:cxn ang="0">
                  <a:pos x="5214" y="501"/>
                </a:cxn>
                <a:cxn ang="0">
                  <a:pos x="4950" y="444"/>
                </a:cxn>
                <a:cxn ang="0">
                  <a:pos x="4701" y="396"/>
                </a:cxn>
                <a:cxn ang="0">
                  <a:pos x="4425" y="348"/>
                </a:cxn>
                <a:cxn ang="0">
                  <a:pos x="4110" y="294"/>
                </a:cxn>
                <a:cxn ang="0">
                  <a:pos x="3813" y="252"/>
                </a:cxn>
                <a:cxn ang="0">
                  <a:pos x="3549" y="213"/>
                </a:cxn>
                <a:cxn ang="0">
                  <a:pos x="3261" y="183"/>
                </a:cxn>
                <a:cxn ang="0">
                  <a:pos x="3015" y="153"/>
                </a:cxn>
                <a:cxn ang="0">
                  <a:pos x="2757" y="129"/>
                </a:cxn>
                <a:cxn ang="0">
                  <a:pos x="2520" y="105"/>
                </a:cxn>
                <a:cxn ang="0">
                  <a:pos x="2301" y="87"/>
                </a:cxn>
                <a:cxn ang="0">
                  <a:pos x="2013" y="66"/>
                </a:cxn>
                <a:cxn ang="0">
                  <a:pos x="1731" y="48"/>
                </a:cxn>
                <a:cxn ang="0">
                  <a:pos x="1524" y="39"/>
                </a:cxn>
                <a:cxn ang="0">
                  <a:pos x="1260" y="27"/>
                </a:cxn>
                <a:cxn ang="0">
                  <a:pos x="966" y="15"/>
                </a:cxn>
                <a:cxn ang="0">
                  <a:pos x="714" y="12"/>
                </a:cxn>
                <a:cxn ang="0">
                  <a:pos x="510" y="6"/>
                </a:cxn>
                <a:cxn ang="0">
                  <a:pos x="243" y="0"/>
                </a:cxn>
                <a:cxn ang="0">
                  <a:pos x="0" y="0"/>
                </a:cxn>
              </a:cxnLst>
              <a:rect l="0" t="0" r="r" b="b"/>
              <a:pathLst>
                <a:path w="5760" h="1573">
                  <a:moveTo>
                    <a:pt x="0" y="0"/>
                  </a:moveTo>
                  <a:lnTo>
                    <a:pt x="0" y="351"/>
                  </a:lnTo>
                  <a:lnTo>
                    <a:pt x="282" y="357"/>
                  </a:lnTo>
                  <a:lnTo>
                    <a:pt x="627" y="363"/>
                  </a:lnTo>
                  <a:lnTo>
                    <a:pt x="960" y="375"/>
                  </a:lnTo>
                  <a:lnTo>
                    <a:pt x="1218" y="393"/>
                  </a:lnTo>
                  <a:lnTo>
                    <a:pt x="1470" y="411"/>
                  </a:lnTo>
                  <a:lnTo>
                    <a:pt x="1746" y="435"/>
                  </a:lnTo>
                  <a:lnTo>
                    <a:pt x="2022" y="462"/>
                  </a:lnTo>
                  <a:lnTo>
                    <a:pt x="2340" y="504"/>
                  </a:lnTo>
                  <a:lnTo>
                    <a:pt x="2664" y="549"/>
                  </a:lnTo>
                  <a:lnTo>
                    <a:pt x="2952" y="597"/>
                  </a:lnTo>
                  <a:lnTo>
                    <a:pt x="3225" y="648"/>
                  </a:lnTo>
                  <a:lnTo>
                    <a:pt x="3513" y="708"/>
                  </a:lnTo>
                  <a:lnTo>
                    <a:pt x="3693" y="750"/>
                  </a:lnTo>
                  <a:lnTo>
                    <a:pt x="3936" y="810"/>
                  </a:lnTo>
                  <a:lnTo>
                    <a:pt x="4095" y="855"/>
                  </a:lnTo>
                  <a:lnTo>
                    <a:pt x="4281" y="909"/>
                  </a:lnTo>
                  <a:lnTo>
                    <a:pt x="4503" y="981"/>
                  </a:lnTo>
                  <a:lnTo>
                    <a:pt x="4704" y="1053"/>
                  </a:lnTo>
                  <a:lnTo>
                    <a:pt x="4911" y="1131"/>
                  </a:lnTo>
                  <a:lnTo>
                    <a:pt x="5073" y="1197"/>
                  </a:lnTo>
                  <a:lnTo>
                    <a:pt x="5256" y="1281"/>
                  </a:lnTo>
                  <a:lnTo>
                    <a:pt x="5475" y="1401"/>
                  </a:lnTo>
                  <a:lnTo>
                    <a:pt x="5628" y="1482"/>
                  </a:lnTo>
                  <a:lnTo>
                    <a:pt x="5759" y="1572"/>
                  </a:lnTo>
                  <a:lnTo>
                    <a:pt x="5759" y="633"/>
                  </a:lnTo>
                  <a:lnTo>
                    <a:pt x="5493" y="570"/>
                  </a:lnTo>
                  <a:lnTo>
                    <a:pt x="5214" y="501"/>
                  </a:lnTo>
                  <a:lnTo>
                    <a:pt x="4950" y="444"/>
                  </a:lnTo>
                  <a:lnTo>
                    <a:pt x="4701" y="396"/>
                  </a:lnTo>
                  <a:lnTo>
                    <a:pt x="4425" y="348"/>
                  </a:lnTo>
                  <a:lnTo>
                    <a:pt x="4110" y="294"/>
                  </a:lnTo>
                  <a:lnTo>
                    <a:pt x="3813" y="252"/>
                  </a:lnTo>
                  <a:lnTo>
                    <a:pt x="3549" y="213"/>
                  </a:lnTo>
                  <a:lnTo>
                    <a:pt x="3261" y="183"/>
                  </a:lnTo>
                  <a:lnTo>
                    <a:pt x="3015" y="153"/>
                  </a:lnTo>
                  <a:lnTo>
                    <a:pt x="2757" y="129"/>
                  </a:lnTo>
                  <a:lnTo>
                    <a:pt x="2520" y="105"/>
                  </a:lnTo>
                  <a:lnTo>
                    <a:pt x="2301" y="87"/>
                  </a:lnTo>
                  <a:lnTo>
                    <a:pt x="2013" y="66"/>
                  </a:lnTo>
                  <a:lnTo>
                    <a:pt x="1731" y="48"/>
                  </a:lnTo>
                  <a:lnTo>
                    <a:pt x="1524" y="39"/>
                  </a:lnTo>
                  <a:lnTo>
                    <a:pt x="1260" y="27"/>
                  </a:lnTo>
                  <a:lnTo>
                    <a:pt x="966" y="15"/>
                  </a:lnTo>
                  <a:lnTo>
                    <a:pt x="714" y="12"/>
                  </a:lnTo>
                  <a:lnTo>
                    <a:pt x="510" y="6"/>
                  </a:lnTo>
                  <a:lnTo>
                    <a:pt x="24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white">
            <a:xfrm>
              <a:off x="0" y="1130"/>
              <a:ext cx="5760" cy="9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9"/>
                </a:cxn>
                <a:cxn ang="0">
                  <a:pos x="318" y="342"/>
                </a:cxn>
                <a:cxn ang="0">
                  <a:pos x="591" y="348"/>
                </a:cxn>
                <a:cxn ang="0">
                  <a:pos x="846" y="354"/>
                </a:cxn>
                <a:cxn ang="0">
                  <a:pos x="1074" y="360"/>
                </a:cxn>
                <a:cxn ang="0">
                  <a:pos x="1314" y="366"/>
                </a:cxn>
                <a:cxn ang="0">
                  <a:pos x="1599" y="381"/>
                </a:cxn>
                <a:cxn ang="0">
                  <a:pos x="1911" y="399"/>
                </a:cxn>
                <a:cxn ang="0">
                  <a:pos x="2241" y="420"/>
                </a:cxn>
                <a:cxn ang="0">
                  <a:pos x="2619" y="453"/>
                </a:cxn>
                <a:cxn ang="0">
                  <a:pos x="2889" y="477"/>
                </a:cxn>
                <a:cxn ang="0">
                  <a:pos x="3177" y="507"/>
                </a:cxn>
                <a:cxn ang="0">
                  <a:pos x="3498" y="543"/>
                </a:cxn>
                <a:cxn ang="0">
                  <a:pos x="3813" y="585"/>
                </a:cxn>
                <a:cxn ang="0">
                  <a:pos x="4044" y="618"/>
                </a:cxn>
                <a:cxn ang="0">
                  <a:pos x="4365" y="669"/>
                </a:cxn>
                <a:cxn ang="0">
                  <a:pos x="4683" y="726"/>
                </a:cxn>
                <a:cxn ang="0">
                  <a:pos x="4980" y="786"/>
                </a:cxn>
                <a:cxn ang="0">
                  <a:pos x="5268" y="846"/>
                </a:cxn>
                <a:cxn ang="0">
                  <a:pos x="5646" y="942"/>
                </a:cxn>
                <a:cxn ang="0">
                  <a:pos x="5759" y="969"/>
                </a:cxn>
                <a:cxn ang="0">
                  <a:pos x="5759" y="0"/>
                </a:cxn>
                <a:cxn ang="0">
                  <a:pos x="0" y="0"/>
                </a:cxn>
              </a:cxnLst>
              <a:rect l="0" t="0" r="r" b="b"/>
              <a:pathLst>
                <a:path w="5760" h="970">
                  <a:moveTo>
                    <a:pt x="0" y="0"/>
                  </a:moveTo>
                  <a:lnTo>
                    <a:pt x="0" y="339"/>
                  </a:lnTo>
                  <a:lnTo>
                    <a:pt x="318" y="342"/>
                  </a:lnTo>
                  <a:lnTo>
                    <a:pt x="591" y="348"/>
                  </a:lnTo>
                  <a:lnTo>
                    <a:pt x="846" y="354"/>
                  </a:lnTo>
                  <a:lnTo>
                    <a:pt x="1074" y="360"/>
                  </a:lnTo>
                  <a:lnTo>
                    <a:pt x="1314" y="366"/>
                  </a:lnTo>
                  <a:lnTo>
                    <a:pt x="1599" y="381"/>
                  </a:lnTo>
                  <a:lnTo>
                    <a:pt x="1911" y="399"/>
                  </a:lnTo>
                  <a:lnTo>
                    <a:pt x="2241" y="420"/>
                  </a:lnTo>
                  <a:lnTo>
                    <a:pt x="2619" y="453"/>
                  </a:lnTo>
                  <a:lnTo>
                    <a:pt x="2889" y="477"/>
                  </a:lnTo>
                  <a:lnTo>
                    <a:pt x="3177" y="507"/>
                  </a:lnTo>
                  <a:lnTo>
                    <a:pt x="3498" y="543"/>
                  </a:lnTo>
                  <a:lnTo>
                    <a:pt x="3813" y="585"/>
                  </a:lnTo>
                  <a:lnTo>
                    <a:pt x="4044" y="618"/>
                  </a:lnTo>
                  <a:lnTo>
                    <a:pt x="4365" y="669"/>
                  </a:lnTo>
                  <a:lnTo>
                    <a:pt x="4683" y="726"/>
                  </a:lnTo>
                  <a:lnTo>
                    <a:pt x="4980" y="786"/>
                  </a:lnTo>
                  <a:lnTo>
                    <a:pt x="5268" y="846"/>
                  </a:lnTo>
                  <a:lnTo>
                    <a:pt x="5646" y="942"/>
                  </a:lnTo>
                  <a:lnTo>
                    <a:pt x="5759" y="969"/>
                  </a:lnTo>
                  <a:lnTo>
                    <a:pt x="5759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white">
            <a:xfrm>
              <a:off x="0" y="-13"/>
              <a:ext cx="5760" cy="1060"/>
            </a:xfrm>
            <a:custGeom>
              <a:avLst/>
              <a:gdLst/>
              <a:ahLst/>
              <a:cxnLst>
                <a:cxn ang="0">
                  <a:pos x="0" y="753"/>
                </a:cxn>
                <a:cxn ang="0">
                  <a:pos x="0" y="1059"/>
                </a:cxn>
                <a:cxn ang="0">
                  <a:pos x="5759" y="1059"/>
                </a:cxn>
                <a:cxn ang="0">
                  <a:pos x="5759" y="0"/>
                </a:cxn>
                <a:cxn ang="0">
                  <a:pos x="5430" y="0"/>
                </a:cxn>
                <a:cxn ang="0">
                  <a:pos x="5298" y="84"/>
                </a:cxn>
                <a:cxn ang="0">
                  <a:pos x="5136" y="159"/>
                </a:cxn>
                <a:cxn ang="0">
                  <a:pos x="4968" y="222"/>
                </a:cxn>
                <a:cxn ang="0">
                  <a:pos x="4812" y="267"/>
                </a:cxn>
                <a:cxn ang="0">
                  <a:pos x="4626" y="324"/>
                </a:cxn>
                <a:cxn ang="0">
                  <a:pos x="4440" y="366"/>
                </a:cxn>
                <a:cxn ang="0">
                  <a:pos x="4230" y="414"/>
                </a:cxn>
                <a:cxn ang="0">
                  <a:pos x="3939" y="468"/>
                </a:cxn>
                <a:cxn ang="0">
                  <a:pos x="3711" y="504"/>
                </a:cxn>
                <a:cxn ang="0">
                  <a:pos x="3441" y="543"/>
                </a:cxn>
                <a:cxn ang="0">
                  <a:pos x="3189" y="579"/>
                </a:cxn>
                <a:cxn ang="0">
                  <a:pos x="2925" y="606"/>
                </a:cxn>
                <a:cxn ang="0">
                  <a:pos x="2679" y="633"/>
                </a:cxn>
                <a:cxn ang="0">
                  <a:pos x="2418" y="654"/>
                </a:cxn>
                <a:cxn ang="0">
                  <a:pos x="2142" y="675"/>
                </a:cxn>
                <a:cxn ang="0">
                  <a:pos x="1896" y="693"/>
                </a:cxn>
                <a:cxn ang="0">
                  <a:pos x="1647" y="708"/>
                </a:cxn>
                <a:cxn ang="0">
                  <a:pos x="1404" y="720"/>
                </a:cxn>
                <a:cxn ang="0">
                  <a:pos x="1170" y="732"/>
                </a:cxn>
                <a:cxn ang="0">
                  <a:pos x="906" y="738"/>
                </a:cxn>
                <a:cxn ang="0">
                  <a:pos x="534" y="747"/>
                </a:cxn>
                <a:cxn ang="0">
                  <a:pos x="201" y="753"/>
                </a:cxn>
                <a:cxn ang="0">
                  <a:pos x="0" y="753"/>
                </a:cxn>
              </a:cxnLst>
              <a:rect l="0" t="0" r="r" b="b"/>
              <a:pathLst>
                <a:path w="5760" h="1060">
                  <a:moveTo>
                    <a:pt x="0" y="753"/>
                  </a:moveTo>
                  <a:lnTo>
                    <a:pt x="0" y="1059"/>
                  </a:lnTo>
                  <a:lnTo>
                    <a:pt x="5759" y="1059"/>
                  </a:lnTo>
                  <a:lnTo>
                    <a:pt x="5759" y="0"/>
                  </a:lnTo>
                  <a:lnTo>
                    <a:pt x="5430" y="0"/>
                  </a:lnTo>
                  <a:lnTo>
                    <a:pt x="5298" y="84"/>
                  </a:lnTo>
                  <a:lnTo>
                    <a:pt x="5136" y="159"/>
                  </a:lnTo>
                  <a:lnTo>
                    <a:pt x="4968" y="222"/>
                  </a:lnTo>
                  <a:lnTo>
                    <a:pt x="4812" y="267"/>
                  </a:lnTo>
                  <a:lnTo>
                    <a:pt x="4626" y="324"/>
                  </a:lnTo>
                  <a:lnTo>
                    <a:pt x="4440" y="366"/>
                  </a:lnTo>
                  <a:lnTo>
                    <a:pt x="4230" y="414"/>
                  </a:lnTo>
                  <a:lnTo>
                    <a:pt x="3939" y="468"/>
                  </a:lnTo>
                  <a:lnTo>
                    <a:pt x="3711" y="504"/>
                  </a:lnTo>
                  <a:lnTo>
                    <a:pt x="3441" y="543"/>
                  </a:lnTo>
                  <a:lnTo>
                    <a:pt x="3189" y="579"/>
                  </a:lnTo>
                  <a:lnTo>
                    <a:pt x="2925" y="606"/>
                  </a:lnTo>
                  <a:lnTo>
                    <a:pt x="2679" y="633"/>
                  </a:lnTo>
                  <a:lnTo>
                    <a:pt x="2418" y="654"/>
                  </a:lnTo>
                  <a:lnTo>
                    <a:pt x="2142" y="675"/>
                  </a:lnTo>
                  <a:lnTo>
                    <a:pt x="1896" y="693"/>
                  </a:lnTo>
                  <a:lnTo>
                    <a:pt x="1647" y="708"/>
                  </a:lnTo>
                  <a:lnTo>
                    <a:pt x="1404" y="720"/>
                  </a:lnTo>
                  <a:lnTo>
                    <a:pt x="1170" y="732"/>
                  </a:lnTo>
                  <a:lnTo>
                    <a:pt x="906" y="738"/>
                  </a:lnTo>
                  <a:lnTo>
                    <a:pt x="534" y="747"/>
                  </a:lnTo>
                  <a:lnTo>
                    <a:pt x="201" y="753"/>
                  </a:lnTo>
                  <a:lnTo>
                    <a:pt x="0" y="753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white">
            <a:xfrm>
              <a:off x="0" y="-13"/>
              <a:ext cx="5284" cy="673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0" y="672"/>
                </a:cxn>
                <a:cxn ang="0">
                  <a:pos x="303" y="672"/>
                </a:cxn>
                <a:cxn ang="0">
                  <a:pos x="723" y="663"/>
                </a:cxn>
                <a:cxn ang="0">
                  <a:pos x="1020" y="654"/>
                </a:cxn>
                <a:cxn ang="0">
                  <a:pos x="1302" y="642"/>
                </a:cxn>
                <a:cxn ang="0">
                  <a:pos x="1554" y="630"/>
                </a:cxn>
                <a:cxn ang="0">
                  <a:pos x="1779" y="615"/>
                </a:cxn>
                <a:cxn ang="0">
                  <a:pos x="1962" y="606"/>
                </a:cxn>
                <a:cxn ang="0">
                  <a:pos x="2193" y="588"/>
                </a:cxn>
                <a:cxn ang="0">
                  <a:pos x="2448" y="570"/>
                </a:cxn>
                <a:cxn ang="0">
                  <a:pos x="2700" y="546"/>
                </a:cxn>
                <a:cxn ang="0">
                  <a:pos x="2904" y="528"/>
                </a:cxn>
                <a:cxn ang="0">
                  <a:pos x="3138" y="498"/>
                </a:cxn>
                <a:cxn ang="0">
                  <a:pos x="3324" y="474"/>
                </a:cxn>
                <a:cxn ang="0">
                  <a:pos x="3534" y="447"/>
                </a:cxn>
                <a:cxn ang="0">
                  <a:pos x="3735" y="420"/>
                </a:cxn>
                <a:cxn ang="0">
                  <a:pos x="3933" y="384"/>
                </a:cxn>
                <a:cxn ang="0">
                  <a:pos x="4116" y="351"/>
                </a:cxn>
                <a:cxn ang="0">
                  <a:pos x="4266" y="318"/>
                </a:cxn>
                <a:cxn ang="0">
                  <a:pos x="4446" y="279"/>
                </a:cxn>
                <a:cxn ang="0">
                  <a:pos x="4620" y="237"/>
                </a:cxn>
                <a:cxn ang="0">
                  <a:pos x="4779" y="192"/>
                </a:cxn>
                <a:cxn ang="0">
                  <a:pos x="4920" y="147"/>
                </a:cxn>
                <a:cxn ang="0">
                  <a:pos x="5085" y="90"/>
                </a:cxn>
                <a:cxn ang="0">
                  <a:pos x="5193" y="42"/>
                </a:cxn>
                <a:cxn ang="0">
                  <a:pos x="5283" y="0"/>
                </a:cxn>
                <a:cxn ang="0">
                  <a:pos x="3201" y="0"/>
                </a:cxn>
                <a:cxn ang="0">
                  <a:pos x="2982" y="57"/>
                </a:cxn>
                <a:cxn ang="0">
                  <a:pos x="2775" y="108"/>
                </a:cxn>
                <a:cxn ang="0">
                  <a:pos x="2562" y="150"/>
                </a:cxn>
                <a:cxn ang="0">
                  <a:pos x="2397" y="183"/>
                </a:cxn>
                <a:cxn ang="0">
                  <a:pos x="2205" y="213"/>
                </a:cxn>
                <a:cxn ang="0">
                  <a:pos x="2001" y="243"/>
                </a:cxn>
                <a:cxn ang="0">
                  <a:pos x="1776" y="273"/>
                </a:cxn>
                <a:cxn ang="0">
                  <a:pos x="1536" y="297"/>
                </a:cxn>
                <a:cxn ang="0">
                  <a:pos x="1344" y="312"/>
                </a:cxn>
                <a:cxn ang="0">
                  <a:pos x="1134" y="330"/>
                </a:cxn>
                <a:cxn ang="0">
                  <a:pos x="921" y="342"/>
                </a:cxn>
                <a:cxn ang="0">
                  <a:pos x="696" y="354"/>
                </a:cxn>
                <a:cxn ang="0">
                  <a:pos x="501" y="360"/>
                </a:cxn>
                <a:cxn ang="0">
                  <a:pos x="279" y="366"/>
                </a:cxn>
                <a:cxn ang="0">
                  <a:pos x="99" y="369"/>
                </a:cxn>
                <a:cxn ang="0">
                  <a:pos x="0" y="366"/>
                </a:cxn>
              </a:cxnLst>
              <a:rect l="0" t="0" r="r" b="b"/>
              <a:pathLst>
                <a:path w="5284" h="673">
                  <a:moveTo>
                    <a:pt x="0" y="366"/>
                  </a:moveTo>
                  <a:lnTo>
                    <a:pt x="0" y="672"/>
                  </a:lnTo>
                  <a:lnTo>
                    <a:pt x="303" y="672"/>
                  </a:lnTo>
                  <a:lnTo>
                    <a:pt x="723" y="663"/>
                  </a:lnTo>
                  <a:lnTo>
                    <a:pt x="1020" y="654"/>
                  </a:lnTo>
                  <a:lnTo>
                    <a:pt x="1302" y="642"/>
                  </a:lnTo>
                  <a:lnTo>
                    <a:pt x="1554" y="630"/>
                  </a:lnTo>
                  <a:lnTo>
                    <a:pt x="1779" y="615"/>
                  </a:lnTo>
                  <a:lnTo>
                    <a:pt x="1962" y="606"/>
                  </a:lnTo>
                  <a:lnTo>
                    <a:pt x="2193" y="588"/>
                  </a:lnTo>
                  <a:lnTo>
                    <a:pt x="2448" y="570"/>
                  </a:lnTo>
                  <a:lnTo>
                    <a:pt x="2700" y="546"/>
                  </a:lnTo>
                  <a:lnTo>
                    <a:pt x="2904" y="528"/>
                  </a:lnTo>
                  <a:lnTo>
                    <a:pt x="3138" y="498"/>
                  </a:lnTo>
                  <a:lnTo>
                    <a:pt x="3324" y="474"/>
                  </a:lnTo>
                  <a:lnTo>
                    <a:pt x="3534" y="447"/>
                  </a:lnTo>
                  <a:lnTo>
                    <a:pt x="3735" y="420"/>
                  </a:lnTo>
                  <a:lnTo>
                    <a:pt x="3933" y="384"/>
                  </a:lnTo>
                  <a:lnTo>
                    <a:pt x="4116" y="351"/>
                  </a:lnTo>
                  <a:lnTo>
                    <a:pt x="4266" y="318"/>
                  </a:lnTo>
                  <a:lnTo>
                    <a:pt x="4446" y="279"/>
                  </a:lnTo>
                  <a:lnTo>
                    <a:pt x="4620" y="237"/>
                  </a:lnTo>
                  <a:lnTo>
                    <a:pt x="4779" y="192"/>
                  </a:lnTo>
                  <a:lnTo>
                    <a:pt x="4920" y="147"/>
                  </a:lnTo>
                  <a:lnTo>
                    <a:pt x="5085" y="90"/>
                  </a:lnTo>
                  <a:lnTo>
                    <a:pt x="5193" y="42"/>
                  </a:lnTo>
                  <a:lnTo>
                    <a:pt x="5283" y="0"/>
                  </a:lnTo>
                  <a:lnTo>
                    <a:pt x="3201" y="0"/>
                  </a:lnTo>
                  <a:lnTo>
                    <a:pt x="2982" y="57"/>
                  </a:lnTo>
                  <a:lnTo>
                    <a:pt x="2775" y="108"/>
                  </a:lnTo>
                  <a:lnTo>
                    <a:pt x="2562" y="150"/>
                  </a:lnTo>
                  <a:lnTo>
                    <a:pt x="2397" y="183"/>
                  </a:lnTo>
                  <a:lnTo>
                    <a:pt x="2205" y="213"/>
                  </a:lnTo>
                  <a:lnTo>
                    <a:pt x="2001" y="243"/>
                  </a:lnTo>
                  <a:lnTo>
                    <a:pt x="1776" y="273"/>
                  </a:lnTo>
                  <a:lnTo>
                    <a:pt x="1536" y="297"/>
                  </a:lnTo>
                  <a:lnTo>
                    <a:pt x="1344" y="312"/>
                  </a:lnTo>
                  <a:lnTo>
                    <a:pt x="1134" y="330"/>
                  </a:lnTo>
                  <a:lnTo>
                    <a:pt x="921" y="342"/>
                  </a:lnTo>
                  <a:lnTo>
                    <a:pt x="696" y="354"/>
                  </a:lnTo>
                  <a:lnTo>
                    <a:pt x="501" y="360"/>
                  </a:lnTo>
                  <a:lnTo>
                    <a:pt x="279" y="366"/>
                  </a:lnTo>
                  <a:lnTo>
                    <a:pt x="99" y="369"/>
                  </a:lnTo>
                  <a:lnTo>
                    <a:pt x="0" y="366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white">
            <a:xfrm>
              <a:off x="0" y="-13"/>
              <a:ext cx="2884" cy="2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5"/>
                </a:cxn>
                <a:cxn ang="0">
                  <a:pos x="192" y="285"/>
                </a:cxn>
                <a:cxn ang="0">
                  <a:pos x="384" y="282"/>
                </a:cxn>
                <a:cxn ang="0">
                  <a:pos x="579" y="276"/>
                </a:cxn>
                <a:cxn ang="0">
                  <a:pos x="789" y="267"/>
                </a:cxn>
                <a:cxn ang="0">
                  <a:pos x="999" y="258"/>
                </a:cxn>
                <a:cxn ang="0">
                  <a:pos x="1161" y="246"/>
                </a:cxn>
                <a:cxn ang="0">
                  <a:pos x="1302" y="234"/>
                </a:cxn>
                <a:cxn ang="0">
                  <a:pos x="1458" y="222"/>
                </a:cxn>
                <a:cxn ang="0">
                  <a:pos x="1665" y="201"/>
                </a:cxn>
                <a:cxn ang="0">
                  <a:pos x="1992" y="159"/>
                </a:cxn>
                <a:cxn ang="0">
                  <a:pos x="2301" y="117"/>
                </a:cxn>
                <a:cxn ang="0">
                  <a:pos x="2604" y="60"/>
                </a:cxn>
                <a:cxn ang="0">
                  <a:pos x="2883" y="0"/>
                </a:cxn>
                <a:cxn ang="0">
                  <a:pos x="0" y="0"/>
                </a:cxn>
              </a:cxnLst>
              <a:rect l="0" t="0" r="r" b="b"/>
              <a:pathLst>
                <a:path w="2884" h="286">
                  <a:moveTo>
                    <a:pt x="0" y="0"/>
                  </a:moveTo>
                  <a:lnTo>
                    <a:pt x="0" y="285"/>
                  </a:lnTo>
                  <a:lnTo>
                    <a:pt x="192" y="285"/>
                  </a:lnTo>
                  <a:lnTo>
                    <a:pt x="384" y="282"/>
                  </a:lnTo>
                  <a:lnTo>
                    <a:pt x="579" y="276"/>
                  </a:lnTo>
                  <a:lnTo>
                    <a:pt x="789" y="267"/>
                  </a:lnTo>
                  <a:lnTo>
                    <a:pt x="999" y="258"/>
                  </a:lnTo>
                  <a:lnTo>
                    <a:pt x="1161" y="246"/>
                  </a:lnTo>
                  <a:lnTo>
                    <a:pt x="1302" y="234"/>
                  </a:lnTo>
                  <a:lnTo>
                    <a:pt x="1458" y="222"/>
                  </a:lnTo>
                  <a:lnTo>
                    <a:pt x="1665" y="201"/>
                  </a:lnTo>
                  <a:lnTo>
                    <a:pt x="1992" y="159"/>
                  </a:lnTo>
                  <a:lnTo>
                    <a:pt x="2301" y="117"/>
                  </a:lnTo>
                  <a:lnTo>
                    <a:pt x="2604" y="60"/>
                  </a:lnTo>
                  <a:lnTo>
                    <a:pt x="2883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EAEB08-FA14-44F3-87CF-622ADD2AC33E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41" name="Picture 17" descr="Banner logo"/>
          <p:cNvPicPr>
            <a:picLocks noChangeAspect="1" noChangeArrowheads="1"/>
          </p:cNvPicPr>
          <p:nvPr userDrawn="1"/>
        </p:nvPicPr>
        <p:blipFill>
          <a:blip r:embed="rId14" r:link="rId15"/>
          <a:srcRect/>
          <a:stretch>
            <a:fillRect/>
          </a:stretch>
        </p:blipFill>
        <p:spPr bwMode="auto">
          <a:xfrm>
            <a:off x="8315325" y="0"/>
            <a:ext cx="828675" cy="352425"/>
          </a:xfrm>
          <a:prstGeom prst="rect">
            <a:avLst/>
          </a:prstGeom>
          <a:noFill/>
        </p:spPr>
      </p:pic>
      <p:sp>
        <p:nvSpPr>
          <p:cNvPr id="1042" name="Text Box 18"/>
          <p:cNvSpPr txBox="1">
            <a:spLocks noChangeArrowheads="1"/>
          </p:cNvSpPr>
          <p:nvPr userDrawn="1"/>
        </p:nvSpPr>
        <p:spPr bwMode="auto">
          <a:xfrm>
            <a:off x="0" y="6324600"/>
            <a:ext cx="299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>
                <a:solidFill>
                  <a:srgbClr val="FFFF99"/>
                </a:solidFill>
              </a:rPr>
              <a:t>INSTITUTE FOR DEVELOPMENT AND</a:t>
            </a:r>
          </a:p>
          <a:p>
            <a:pPr algn="ctr"/>
            <a:r>
              <a:rPr lang="en-US" sz="1200">
                <a:solidFill>
                  <a:srgbClr val="FFFF99"/>
                </a:solidFill>
              </a:rPr>
              <a:t>RESEARCH IN BANKING TECHNOLOGY</a:t>
            </a:r>
          </a:p>
        </p:txBody>
      </p:sp>
      <p:sp>
        <p:nvSpPr>
          <p:cNvPr id="1043" name="Text Box 19"/>
          <p:cNvSpPr txBox="1">
            <a:spLocks noChangeArrowheads="1"/>
          </p:cNvSpPr>
          <p:nvPr userDrawn="1"/>
        </p:nvSpPr>
        <p:spPr bwMode="auto">
          <a:xfrm>
            <a:off x="3371850" y="6438900"/>
            <a:ext cx="213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>
                <a:solidFill>
                  <a:srgbClr val="FFFF99"/>
                </a:solidFill>
              </a:rPr>
              <a:t>October 30,  2004</a:t>
            </a:r>
          </a:p>
        </p:txBody>
      </p:sp>
      <p:sp>
        <p:nvSpPr>
          <p:cNvPr id="1044" name="Text Box 20"/>
          <p:cNvSpPr txBox="1">
            <a:spLocks noChangeArrowheads="1"/>
          </p:cNvSpPr>
          <p:nvPr userDrawn="1"/>
        </p:nvSpPr>
        <p:spPr bwMode="auto">
          <a:xfrm>
            <a:off x="6096000" y="6400800"/>
            <a:ext cx="3048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FF99"/>
                </a:solidFill>
              </a:rPr>
              <a:t>Vepa Kamesam, Chairman IDRBT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1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3.jpeg"/><Relationship Id="rId7" Type="http://schemas.openxmlformats.org/officeDocument/2006/relationships/image" Target="../media/image26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.bin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5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3657600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en-US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Monotype Corsiva" pitchFamily="66" charset="0"/>
              </a:rPr>
              <a:t>MR. </a:t>
            </a:r>
            <a:r>
              <a:rPr lang="en-US" sz="3600" dirty="0" err="1" smtClean="0">
                <a:solidFill>
                  <a:schemeClr val="tx1"/>
                </a:solidFill>
                <a:latin typeface="Monotype Corsiva" pitchFamily="66" charset="0"/>
              </a:rPr>
              <a:t>Chaudhar</a:t>
            </a:r>
            <a:r>
              <a:rPr lang="en-US" sz="3600" dirty="0" smtClean="0">
                <a:solidFill>
                  <a:schemeClr val="tx1"/>
                </a:solidFill>
                <a:latin typeface="Monotype Corsiva" pitchFamily="66" charset="0"/>
              </a:rPr>
              <a:t> V.M.</a:t>
            </a:r>
            <a:r>
              <a:rPr lang="en-US" sz="3600" dirty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en-US" sz="3600" dirty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Monotype Corsiva" pitchFamily="66" charset="0"/>
              </a:rPr>
              <a:t>Workshop </a:t>
            </a:r>
            <a:r>
              <a:rPr lang="en-US" sz="3600" dirty="0">
                <a:solidFill>
                  <a:schemeClr val="tx1"/>
                </a:solidFill>
                <a:latin typeface="Monotype Corsiva" pitchFamily="66" charset="0"/>
              </a:rPr>
              <a:t>on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5000" b="1" dirty="0">
                <a:solidFill>
                  <a:srgbClr val="FFFF99"/>
                </a:solidFill>
                <a:latin typeface="Tahoma" pitchFamily="34" charset="0"/>
              </a:rPr>
              <a:t>The Future of Banking</a:t>
            </a:r>
            <a:r>
              <a:rPr lang="en-US" sz="5400" b="1" dirty="0"/>
              <a:t> </a:t>
            </a:r>
            <a:br>
              <a:rPr lang="en-US" sz="5400" b="1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2800" dirty="0">
                <a:solidFill>
                  <a:schemeClr val="tx1"/>
                </a:solidFill>
                <a:latin typeface="Monotype Corsiva" pitchFamily="66" charset="0"/>
              </a:rPr>
              <a:t>organized by</a:t>
            </a:r>
            <a:r>
              <a:rPr lang="en-US" sz="40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br>
              <a:rPr lang="en-US" sz="4000" dirty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en-US" sz="4000" dirty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en-US" sz="4000" dirty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en-US" sz="4000" i="1" dirty="0">
                <a:solidFill>
                  <a:srgbClr val="FFFF99"/>
                </a:solidFill>
              </a:rPr>
              <a:t>HMA &amp; ISB</a:t>
            </a:r>
            <a:br>
              <a:rPr lang="en-US" sz="4000" i="1" dirty="0">
                <a:solidFill>
                  <a:srgbClr val="FFFF99"/>
                </a:solidFill>
              </a:rPr>
            </a:br>
            <a:r>
              <a:rPr lang="en-US" sz="4000" i="1" dirty="0">
                <a:solidFill>
                  <a:srgbClr val="FFFF99"/>
                </a:solidFill>
              </a:rPr>
              <a:t/>
            </a:r>
            <a:br>
              <a:rPr lang="en-US" sz="4000" i="1" dirty="0">
                <a:solidFill>
                  <a:srgbClr val="FFFF99"/>
                </a:solidFill>
              </a:rPr>
            </a:br>
            <a:r>
              <a:rPr lang="en-US" sz="2400" i="1" dirty="0">
                <a:solidFill>
                  <a:srgbClr val="FFFF99"/>
                </a:solidFill>
              </a:rPr>
              <a:t>(October 30, 2004)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00600"/>
            <a:ext cx="6781800" cy="1752600"/>
          </a:xfrm>
        </p:spPr>
        <p:txBody>
          <a:bodyPr/>
          <a:lstStyle/>
          <a:p>
            <a:r>
              <a:rPr lang="en-US" dirty="0" err="1">
                <a:latin typeface="Monotype Corsiva" pitchFamily="66" charset="0"/>
              </a:rPr>
              <a:t>Vepa</a:t>
            </a:r>
            <a:r>
              <a:rPr lang="en-US" dirty="0">
                <a:latin typeface="Monotype Corsiva" pitchFamily="66" charset="0"/>
              </a:rPr>
              <a:t> </a:t>
            </a:r>
            <a:r>
              <a:rPr lang="en-US" dirty="0" err="1">
                <a:latin typeface="Monotype Corsiva" pitchFamily="66" charset="0"/>
              </a:rPr>
              <a:t>Kamesam</a:t>
            </a:r>
            <a:endParaRPr lang="en-US" dirty="0">
              <a:latin typeface="Monotype Corsiva" pitchFamily="66" charset="0"/>
            </a:endParaRPr>
          </a:p>
          <a:p>
            <a:r>
              <a:rPr lang="en-US">
                <a:latin typeface="Monotype Corsiva" pitchFamily="66" charset="0"/>
              </a:rPr>
              <a:t>Former Deputy Governor, RBI</a:t>
            </a:r>
          </a:p>
          <a:p>
            <a:r>
              <a:rPr lang="en-US" dirty="0">
                <a:latin typeface="Monotype Corsiva" pitchFamily="66" charset="0"/>
              </a:rPr>
              <a:t>Currently Chairman, IDRBT/BRBNML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autoUpdateAnimBg="0"/>
      <p:bldP spid="97283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712913" y="1371600"/>
            <a:ext cx="5497512" cy="12827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800" b="1">
                <a:solidFill>
                  <a:schemeClr val="accent2"/>
                </a:solidFill>
              </a:rPr>
              <a:t>Elements of Technology as a Differentiator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3940175"/>
            <a:ext cx="1628775" cy="1728788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400">
                <a:solidFill>
                  <a:schemeClr val="accent2"/>
                </a:solidFill>
              </a:rPr>
              <a:t>Scalability &amp;</a:t>
            </a:r>
          </a:p>
          <a:p>
            <a:pPr algn="ctr" eaLnBrk="0" hangingPunct="0"/>
            <a:r>
              <a:rPr lang="en-US" sz="2400">
                <a:solidFill>
                  <a:schemeClr val="accent2"/>
                </a:solidFill>
              </a:rPr>
              <a:t>Flexibility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1951038" y="3940175"/>
            <a:ext cx="1831975" cy="1698625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400">
                <a:solidFill>
                  <a:schemeClr val="accent2"/>
                </a:solidFill>
              </a:rPr>
              <a:t>Efficient utilisation, mgmt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4087813" y="3940175"/>
            <a:ext cx="1628775" cy="1728788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400">
                <a:solidFill>
                  <a:schemeClr val="accent2"/>
                </a:solidFill>
              </a:rPr>
              <a:t>Process enabling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6089650" y="3957638"/>
            <a:ext cx="1425575" cy="1711325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400">
                <a:solidFill>
                  <a:schemeClr val="accent2"/>
                </a:solidFill>
              </a:rPr>
              <a:t>Utility to customer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7923213" y="3957638"/>
            <a:ext cx="1220787" cy="172720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400">
                <a:solidFill>
                  <a:schemeClr val="accent2"/>
                </a:solidFill>
              </a:rPr>
              <a:t>Support</a:t>
            </a:r>
          </a:p>
          <a:p>
            <a:pPr algn="ctr" eaLnBrk="0" hangingPunct="0"/>
            <a:r>
              <a:rPr lang="en-US" sz="2400">
                <a:solidFill>
                  <a:schemeClr val="accent2"/>
                </a:solidFill>
              </a:rPr>
              <a:t>Skills</a:t>
            </a:r>
          </a:p>
        </p:txBody>
      </p:sp>
      <p:sp>
        <p:nvSpPr>
          <p:cNvPr id="38921" name="AutoShape 9"/>
          <p:cNvSpPr>
            <a:spLocks noChangeArrowheads="1"/>
          </p:cNvSpPr>
          <p:nvPr/>
        </p:nvSpPr>
        <p:spPr bwMode="auto">
          <a:xfrm rot="10800000">
            <a:off x="831850" y="2833688"/>
            <a:ext cx="7735888" cy="855662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190500" y="342900"/>
            <a:ext cx="883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>
                <a:solidFill>
                  <a:srgbClr val="FFFF99"/>
                </a:solidFill>
                <a:latin typeface="Arial Black" pitchFamily="34" charset="0"/>
              </a:rPr>
              <a:t>For Long-Term Differentiation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000">
                <a:solidFill>
                  <a:srgbClr val="FFFF99"/>
                </a:solidFill>
                <a:latin typeface="Arial Black" pitchFamily="34" charset="0"/>
              </a:rPr>
              <a:t>Issues with Customers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5486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Not only employees, there are problems for customers too when a new technology arrives…</a:t>
            </a:r>
          </a:p>
          <a:p>
            <a:r>
              <a:rPr lang="en-US" sz="2400"/>
              <a:t>The major challenges –</a:t>
            </a:r>
          </a:p>
          <a:p>
            <a:pPr lvl="1"/>
            <a:r>
              <a:rPr lang="en-US" sz="2000">
                <a:solidFill>
                  <a:srgbClr val="FFFF99"/>
                </a:solidFill>
              </a:rPr>
              <a:t>Comfort levels</a:t>
            </a:r>
          </a:p>
          <a:p>
            <a:pPr lvl="1"/>
            <a:r>
              <a:rPr lang="en-US" sz="2000">
                <a:solidFill>
                  <a:srgbClr val="FFFF99"/>
                </a:solidFill>
              </a:rPr>
              <a:t>Security and trust issues</a:t>
            </a:r>
          </a:p>
          <a:p>
            <a:pPr lvl="1"/>
            <a:r>
              <a:rPr lang="en-US" sz="2000">
                <a:solidFill>
                  <a:srgbClr val="FFFF99"/>
                </a:solidFill>
              </a:rPr>
              <a:t>Convenience factor</a:t>
            </a:r>
          </a:p>
          <a:p>
            <a:pPr lvl="1"/>
            <a:r>
              <a:rPr lang="en-US" sz="2000">
                <a:solidFill>
                  <a:srgbClr val="FFFF99"/>
                </a:solidFill>
              </a:rPr>
              <a:t>Getting rid of myths</a:t>
            </a:r>
          </a:p>
          <a:p>
            <a:pPr lvl="1"/>
            <a:r>
              <a:rPr lang="en-US" sz="2000">
                <a:solidFill>
                  <a:srgbClr val="FFFF99"/>
                </a:solidFill>
              </a:rPr>
              <a:t>Migration from existing to new systems</a:t>
            </a:r>
          </a:p>
          <a:p>
            <a:pPr lvl="1"/>
            <a:r>
              <a:rPr lang="en-US" sz="2000">
                <a:solidFill>
                  <a:srgbClr val="FFFF99"/>
                </a:solidFill>
              </a:rPr>
              <a:t>Changing the habits</a:t>
            </a:r>
          </a:p>
          <a:p>
            <a:endParaRPr lang="en-US" sz="2400"/>
          </a:p>
        </p:txBody>
      </p:sp>
      <p:pic>
        <p:nvPicPr>
          <p:cNvPr id="99332" name="Picture 4" descr="j030295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534150" y="1600200"/>
            <a:ext cx="2609850" cy="36576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373" name="Group 21"/>
          <p:cNvGrpSpPr>
            <a:grpSpLocks/>
          </p:cNvGrpSpPr>
          <p:nvPr/>
        </p:nvGrpSpPr>
        <p:grpSpPr bwMode="auto">
          <a:xfrm>
            <a:off x="57150" y="0"/>
            <a:ext cx="8782050" cy="6569075"/>
            <a:chOff x="36" y="0"/>
            <a:chExt cx="5532" cy="4138"/>
          </a:xfrm>
        </p:grpSpPr>
        <p:pic>
          <p:nvPicPr>
            <p:cNvPr id="100355" name="Picture 3" descr="C:\Documents and Settings\rsangeetha\Desktop\ecil\swiping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04" y="1354"/>
              <a:ext cx="864" cy="855"/>
            </a:xfrm>
            <a:prstGeom prst="rect">
              <a:avLst/>
            </a:prstGeom>
            <a:noFill/>
          </p:spPr>
        </p:pic>
        <p:sp>
          <p:nvSpPr>
            <p:cNvPr id="100356" name="Text Box 4"/>
            <p:cNvSpPr txBox="1">
              <a:spLocks noChangeArrowheads="1"/>
            </p:cNvSpPr>
            <p:nvPr/>
          </p:nvSpPr>
          <p:spPr bwMode="auto">
            <a:xfrm>
              <a:off x="192" y="0"/>
              <a:ext cx="537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3200">
                  <a:solidFill>
                    <a:srgbClr val="FFFF99"/>
                  </a:solidFill>
                  <a:latin typeface="Arial Black" pitchFamily="34" charset="0"/>
                </a:rPr>
                <a:t>POS Terminal and Cash Dispenser</a:t>
              </a:r>
            </a:p>
          </p:txBody>
        </p:sp>
        <p:pic>
          <p:nvPicPr>
            <p:cNvPr id="100357" name="Picture 5" descr="C:\Documents and Settings\rsangeetha\Desktop\ecil\hands.jpg"/>
            <p:cNvPicPr>
              <a:picLocks noChangeAspect="1" noChangeArrowheads="1"/>
            </p:cNvPicPr>
            <p:nvPr/>
          </p:nvPicPr>
          <p:blipFill>
            <a:blip r:embed="rId3"/>
            <a:srcRect r="11539"/>
            <a:stretch>
              <a:fillRect/>
            </a:stretch>
          </p:blipFill>
          <p:spPr bwMode="auto">
            <a:xfrm>
              <a:off x="4464" y="2458"/>
              <a:ext cx="1104" cy="829"/>
            </a:xfrm>
            <a:prstGeom prst="rect">
              <a:avLst/>
            </a:prstGeom>
            <a:noFill/>
          </p:spPr>
        </p:pic>
        <p:pic>
          <p:nvPicPr>
            <p:cNvPr id="100358" name="Picture 6" descr="C:\Documents and Settings\rsangeetha\Desktop\ecil\shopping.gi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48" y="1930"/>
              <a:ext cx="1663" cy="1824"/>
            </a:xfrm>
            <a:prstGeom prst="rect">
              <a:avLst/>
            </a:prstGeom>
            <a:noFill/>
          </p:spPr>
        </p:pic>
        <p:pic>
          <p:nvPicPr>
            <p:cNvPr id="100359" name="Picture 7" descr="C:\Documents and Settings\rsangeetha\Desktop\ecil\short-ter.gi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400" y="612"/>
              <a:ext cx="1680" cy="10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0360" name="Picture 8" descr="C:\Documents and Settings\rsangeetha\Desktop\ecil\sup1.jpg"/>
            <p:cNvPicPr>
              <a:picLocks noChangeAspect="1" noChangeArrowheads="1"/>
            </p:cNvPicPr>
            <p:nvPr/>
          </p:nvPicPr>
          <p:blipFill>
            <a:blip r:embed="rId6"/>
            <a:srcRect l="24445" b="11777"/>
            <a:stretch>
              <a:fillRect/>
            </a:stretch>
          </p:blipFill>
          <p:spPr bwMode="auto">
            <a:xfrm>
              <a:off x="36" y="490"/>
              <a:ext cx="1392" cy="1212"/>
            </a:xfrm>
            <a:prstGeom prst="rect">
              <a:avLst/>
            </a:prstGeom>
            <a:noFill/>
          </p:spPr>
        </p:pic>
        <p:pic>
          <p:nvPicPr>
            <p:cNvPr id="100361" name="Picture 9" descr="C:\Documents and Settings\rsangeetha\Desktop\ecil\pos-ter.jp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248" y="3130"/>
              <a:ext cx="863" cy="960"/>
            </a:xfrm>
            <a:prstGeom prst="rect">
              <a:avLst/>
            </a:prstGeom>
            <a:noFill/>
          </p:spPr>
        </p:pic>
        <p:sp>
          <p:nvSpPr>
            <p:cNvPr id="100362" name="AutoShape 10"/>
            <p:cNvSpPr>
              <a:spLocks noChangeArrowheads="1"/>
            </p:cNvSpPr>
            <p:nvPr/>
          </p:nvSpPr>
          <p:spPr bwMode="auto">
            <a:xfrm>
              <a:off x="1152" y="3034"/>
              <a:ext cx="1056" cy="1104"/>
            </a:xfrm>
            <a:prstGeom prst="wedgeRoundRectCallout">
              <a:avLst>
                <a:gd name="adj1" fmla="val 134944"/>
                <a:gd name="adj2" fmla="val -104259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2400"/>
            </a:p>
          </p:txBody>
        </p:sp>
        <p:sp>
          <p:nvSpPr>
            <p:cNvPr id="100363" name="Line 11"/>
            <p:cNvSpPr>
              <a:spLocks noChangeShapeType="1"/>
            </p:cNvSpPr>
            <p:nvPr/>
          </p:nvSpPr>
          <p:spPr bwMode="auto">
            <a:xfrm flipV="1">
              <a:off x="2064" y="1018"/>
              <a:ext cx="528" cy="20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364" name="Line 12"/>
            <p:cNvSpPr>
              <a:spLocks noChangeShapeType="1"/>
            </p:cNvSpPr>
            <p:nvPr/>
          </p:nvSpPr>
          <p:spPr bwMode="auto">
            <a:xfrm flipV="1">
              <a:off x="2160" y="970"/>
              <a:ext cx="432" cy="2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365" name="Rectangle 13"/>
            <p:cNvSpPr>
              <a:spLocks noChangeArrowheads="1"/>
            </p:cNvSpPr>
            <p:nvPr/>
          </p:nvSpPr>
          <p:spPr bwMode="auto">
            <a:xfrm>
              <a:off x="2064" y="3046"/>
              <a:ext cx="96" cy="74"/>
            </a:xfrm>
            <a:prstGeom prst="rect">
              <a:avLst/>
            </a:prstGeom>
            <a:solidFill>
              <a:srgbClr val="00009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66" name="AutoShape 14"/>
            <p:cNvSpPr>
              <a:spLocks noChangeArrowheads="1"/>
            </p:cNvSpPr>
            <p:nvPr/>
          </p:nvSpPr>
          <p:spPr bwMode="auto">
            <a:xfrm rot="-2181322">
              <a:off x="2052" y="1882"/>
              <a:ext cx="576" cy="144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67" name="AutoShape 15"/>
            <p:cNvSpPr>
              <a:spLocks noChangeArrowheads="1"/>
            </p:cNvSpPr>
            <p:nvPr/>
          </p:nvSpPr>
          <p:spPr bwMode="auto">
            <a:xfrm rot="1641046">
              <a:off x="2064" y="2266"/>
              <a:ext cx="576" cy="144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68" name="AutoShape 16"/>
            <p:cNvSpPr>
              <a:spLocks noChangeArrowheads="1"/>
            </p:cNvSpPr>
            <p:nvPr/>
          </p:nvSpPr>
          <p:spPr bwMode="auto">
            <a:xfrm rot="-2293112">
              <a:off x="4116" y="2038"/>
              <a:ext cx="528" cy="144"/>
            </a:xfrm>
            <a:prstGeom prst="leftArrow">
              <a:avLst>
                <a:gd name="adj1" fmla="val 50000"/>
                <a:gd name="adj2" fmla="val 91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69" name="AutoShape 17"/>
            <p:cNvSpPr>
              <a:spLocks noChangeArrowheads="1"/>
            </p:cNvSpPr>
            <p:nvPr/>
          </p:nvSpPr>
          <p:spPr bwMode="auto">
            <a:xfrm rot="1725105">
              <a:off x="4128" y="2410"/>
              <a:ext cx="528" cy="144"/>
            </a:xfrm>
            <a:prstGeom prst="leftArrow">
              <a:avLst>
                <a:gd name="adj1" fmla="val 50000"/>
                <a:gd name="adj2" fmla="val 91667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0" name="Text Box 18"/>
            <p:cNvSpPr txBox="1">
              <a:spLocks noChangeArrowheads="1"/>
            </p:cNvSpPr>
            <p:nvPr/>
          </p:nvSpPr>
          <p:spPr bwMode="auto">
            <a:xfrm>
              <a:off x="156" y="3216"/>
              <a:ext cx="1056" cy="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1420" tIns="45710" rIns="91420" bIns="45710"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1900"/>
                <a:t>POS Terminal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1900"/>
                <a:t>Connected to Cash dispenser </a:t>
              </a:r>
            </a:p>
          </p:txBody>
        </p:sp>
        <p:pic>
          <p:nvPicPr>
            <p:cNvPr id="100371" name="Picture 19" descr="C:\Documents and Settings\rsangeetha\Desktop\ecil\lady-tro.jpg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152" y="1786"/>
              <a:ext cx="767" cy="1198"/>
            </a:xfrm>
            <a:prstGeom prst="rect">
              <a:avLst/>
            </a:prstGeom>
            <a:noFill/>
          </p:spPr>
        </p:pic>
        <p:sp>
          <p:nvSpPr>
            <p:cNvPr id="100372" name="AutoShape 20"/>
            <p:cNvSpPr>
              <a:spLocks noChangeArrowheads="1"/>
            </p:cNvSpPr>
            <p:nvPr/>
          </p:nvSpPr>
          <p:spPr bwMode="auto">
            <a:xfrm>
              <a:off x="528" y="1834"/>
              <a:ext cx="288" cy="672"/>
            </a:xfrm>
            <a:prstGeom prst="curvedRightArrow">
              <a:avLst>
                <a:gd name="adj1" fmla="val 23128"/>
                <a:gd name="adj2" fmla="val 69795"/>
                <a:gd name="adj3" fmla="val 33333"/>
              </a:avLst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152400" y="2819400"/>
            <a:ext cx="3482975" cy="3124200"/>
            <a:chOff x="1406" y="768"/>
            <a:chExt cx="2530" cy="2160"/>
          </a:xfrm>
        </p:grpSpPr>
        <p:pic>
          <p:nvPicPr>
            <p:cNvPr id="101379" name="Picture 3"/>
            <p:cNvPicPr>
              <a:picLocks noChangeAspect="1" noChangeArrowheads="1"/>
            </p:cNvPicPr>
            <p:nvPr/>
          </p:nvPicPr>
          <p:blipFill>
            <a:blip r:embed="rId2">
              <a:lum bright="-6000" contrast="24000"/>
            </a:blip>
            <a:srcRect t="2777" b="86105"/>
            <a:stretch>
              <a:fillRect/>
            </a:stretch>
          </p:blipFill>
          <p:spPr bwMode="auto">
            <a:xfrm>
              <a:off x="1406" y="768"/>
              <a:ext cx="2529" cy="293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</p:pic>
        <p:pic>
          <p:nvPicPr>
            <p:cNvPr id="101380" name="Picture 4"/>
            <p:cNvPicPr>
              <a:picLocks noChangeAspect="1" noChangeArrowheads="1"/>
            </p:cNvPicPr>
            <p:nvPr/>
          </p:nvPicPr>
          <p:blipFill>
            <a:blip r:embed="rId3">
              <a:lum bright="-6000" contrast="24000"/>
            </a:blip>
            <a:srcRect t="25781" b="69440"/>
            <a:stretch>
              <a:fillRect/>
            </a:stretch>
          </p:blipFill>
          <p:spPr bwMode="auto">
            <a:xfrm>
              <a:off x="1407" y="1037"/>
              <a:ext cx="2529" cy="175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</p:pic>
        <p:pic>
          <p:nvPicPr>
            <p:cNvPr id="101381" name="Picture 5"/>
            <p:cNvPicPr>
              <a:picLocks noChangeAspect="1" noChangeArrowheads="1"/>
            </p:cNvPicPr>
            <p:nvPr/>
          </p:nvPicPr>
          <p:blipFill>
            <a:blip r:embed="rId2">
              <a:lum bright="-6000" contrast="24000"/>
            </a:blip>
            <a:srcRect t="33333" b="5388"/>
            <a:stretch>
              <a:fillRect/>
            </a:stretch>
          </p:blipFill>
          <p:spPr bwMode="auto">
            <a:xfrm>
              <a:off x="1408" y="1201"/>
              <a:ext cx="2522" cy="1727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</p:spPr>
        </p:pic>
      </p:grpSp>
      <p:pic>
        <p:nvPicPr>
          <p:cNvPr id="101382" name="Picture 6" descr="C:\Documents and Settings\rsangeetha\Desktop\ecil\electr-bk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9050"/>
            <a:ext cx="2743200" cy="2249488"/>
          </a:xfrm>
          <a:prstGeom prst="rect">
            <a:avLst/>
          </a:prstGeom>
          <a:noFill/>
        </p:spPr>
      </p:pic>
      <p:sp>
        <p:nvSpPr>
          <p:cNvPr id="101383" name="AutoShape 7"/>
          <p:cNvSpPr>
            <a:spLocks noChangeArrowheads="1"/>
          </p:cNvSpPr>
          <p:nvPr/>
        </p:nvSpPr>
        <p:spPr bwMode="auto">
          <a:xfrm>
            <a:off x="0" y="2514600"/>
            <a:ext cx="3810000" cy="3657600"/>
          </a:xfrm>
          <a:prstGeom prst="wedgeRoundRectCallout">
            <a:avLst>
              <a:gd name="adj1" fmla="val -26333"/>
              <a:gd name="adj2" fmla="val -84981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sz="2400"/>
          </a:p>
        </p:txBody>
      </p:sp>
      <p:pic>
        <p:nvPicPr>
          <p:cNvPr id="101384" name="Picture 8" descr="C:\Documents and Settings\rsangeetha\Desktop\ecil\atm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9600" y="0"/>
            <a:ext cx="2057400" cy="3589338"/>
          </a:xfrm>
          <a:prstGeom prst="rect">
            <a:avLst/>
          </a:prstGeom>
          <a:noFill/>
        </p:spPr>
      </p:pic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2362200" y="1600200"/>
            <a:ext cx="16764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Electronic Banking</a:t>
            </a:r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6705600" y="1219200"/>
            <a:ext cx="1143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ATM</a:t>
            </a:r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4572000" y="3810000"/>
            <a:ext cx="4572000" cy="29718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1388" name="Picture 12" descr="C:\Documents and Settings\rsangeetha\Desktop\ecil\headoffice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67463" y="4854575"/>
            <a:ext cx="1300162" cy="1012825"/>
          </a:xfrm>
          <a:prstGeom prst="rect">
            <a:avLst/>
          </a:prstGeom>
          <a:noFill/>
        </p:spPr>
      </p:pic>
      <p:pic>
        <p:nvPicPr>
          <p:cNvPr id="101389" name="Picture 13" descr="C:\Documents and Settings\rsangeetha\Desktop\ecil\branchoffice.gif"/>
          <p:cNvPicPr>
            <a:picLocks noChangeAspect="1" noChangeArrowheads="1"/>
          </p:cNvPicPr>
          <p:nvPr/>
        </p:nvPicPr>
        <p:blipFill>
          <a:blip r:embed="rId7">
            <a:lum bright="-3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5981700" y="3810000"/>
            <a:ext cx="1138238" cy="565150"/>
          </a:xfrm>
          <a:prstGeom prst="rect">
            <a:avLst/>
          </a:prstGeom>
          <a:noFill/>
        </p:spPr>
      </p:pic>
      <p:pic>
        <p:nvPicPr>
          <p:cNvPr id="101390" name="Picture 14" descr="C:\Documents and Settings\rsangeetha\Desktop\ecil\branchoffice.gif"/>
          <p:cNvPicPr>
            <a:picLocks noChangeAspect="1" noChangeArrowheads="1"/>
          </p:cNvPicPr>
          <p:nvPr/>
        </p:nvPicPr>
        <p:blipFill>
          <a:blip r:embed="rId7">
            <a:lum bright="-3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4876800" y="5988050"/>
            <a:ext cx="1138238" cy="565150"/>
          </a:xfrm>
          <a:prstGeom prst="rect">
            <a:avLst/>
          </a:prstGeom>
          <a:noFill/>
        </p:spPr>
      </p:pic>
      <p:pic>
        <p:nvPicPr>
          <p:cNvPr id="101391" name="Picture 15" descr="C:\Documents and Settings\rsangeetha\Desktop\ecil\branchoffice.gif"/>
          <p:cNvPicPr>
            <a:picLocks noChangeAspect="1" noChangeArrowheads="1"/>
          </p:cNvPicPr>
          <p:nvPr/>
        </p:nvPicPr>
        <p:blipFill>
          <a:blip r:embed="rId7">
            <a:lum bright="-3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8005763" y="5029200"/>
            <a:ext cx="1138237" cy="565150"/>
          </a:xfrm>
          <a:prstGeom prst="rect">
            <a:avLst/>
          </a:prstGeom>
          <a:noFill/>
        </p:spPr>
      </p:pic>
      <p:pic>
        <p:nvPicPr>
          <p:cNvPr id="101392" name="Picture 16" descr="C:\Documents and Settings\rsangeetha\Desktop\ecil\branchoffice.gif"/>
          <p:cNvPicPr>
            <a:picLocks noChangeAspect="1" noChangeArrowheads="1"/>
          </p:cNvPicPr>
          <p:nvPr/>
        </p:nvPicPr>
        <p:blipFill>
          <a:blip r:embed="rId7">
            <a:lum bright="-3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6711950" y="6216650"/>
            <a:ext cx="1138238" cy="565150"/>
          </a:xfrm>
          <a:prstGeom prst="rect">
            <a:avLst/>
          </a:prstGeom>
          <a:noFill/>
        </p:spPr>
      </p:pic>
      <p:pic>
        <p:nvPicPr>
          <p:cNvPr id="101393" name="Picture 17" descr="C:\Documents and Settings\rsangeetha\Desktop\ecil\br-off.gif"/>
          <p:cNvPicPr>
            <a:picLocks noChangeAspect="1" noChangeArrowheads="1"/>
          </p:cNvPicPr>
          <p:nvPr/>
        </p:nvPicPr>
        <p:blipFill>
          <a:blip r:embed="rId8">
            <a:grayscl/>
            <a:biLevel thresh="50000"/>
          </a:blip>
          <a:srcRect/>
          <a:stretch>
            <a:fillRect/>
          </a:stretch>
        </p:blipFill>
        <p:spPr bwMode="auto">
          <a:xfrm>
            <a:off x="4800600" y="4657725"/>
            <a:ext cx="1138238" cy="828675"/>
          </a:xfrm>
          <a:prstGeom prst="rect">
            <a:avLst/>
          </a:prstGeom>
          <a:noFill/>
        </p:spPr>
      </p:pic>
      <p:pic>
        <p:nvPicPr>
          <p:cNvPr id="101394" name="Picture 18" descr="C:\Documents and Settings\rsangeetha\Desktop\ecil\br-off.gif"/>
          <p:cNvPicPr>
            <a:picLocks noChangeAspect="1" noChangeArrowheads="1"/>
          </p:cNvPicPr>
          <p:nvPr/>
        </p:nvPicPr>
        <p:blipFill>
          <a:blip r:embed="rId8">
            <a:grayscl/>
            <a:biLevel thresh="50000"/>
          </a:blip>
          <a:srcRect/>
          <a:stretch>
            <a:fillRect/>
          </a:stretch>
        </p:blipFill>
        <p:spPr bwMode="auto">
          <a:xfrm>
            <a:off x="7851775" y="3886200"/>
            <a:ext cx="1139825" cy="828675"/>
          </a:xfrm>
          <a:prstGeom prst="rect">
            <a:avLst/>
          </a:prstGeom>
          <a:noFill/>
        </p:spPr>
      </p:pic>
      <p:sp>
        <p:nvSpPr>
          <p:cNvPr id="101395" name="Line 19"/>
          <p:cNvSpPr>
            <a:spLocks noChangeShapeType="1"/>
          </p:cNvSpPr>
          <p:nvPr/>
        </p:nvSpPr>
        <p:spPr bwMode="auto">
          <a:xfrm>
            <a:off x="5943600" y="5181600"/>
            <a:ext cx="304800" cy="80963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triangl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1396" name="Line 20"/>
          <p:cNvSpPr>
            <a:spLocks noChangeShapeType="1"/>
          </p:cNvSpPr>
          <p:nvPr/>
        </p:nvSpPr>
        <p:spPr bwMode="auto">
          <a:xfrm>
            <a:off x="7315200" y="5886450"/>
            <a:ext cx="76200" cy="3048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triangl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1397" name="Line 21"/>
          <p:cNvSpPr>
            <a:spLocks noChangeShapeType="1"/>
          </p:cNvSpPr>
          <p:nvPr/>
        </p:nvSpPr>
        <p:spPr bwMode="auto">
          <a:xfrm flipV="1">
            <a:off x="5791200" y="5678488"/>
            <a:ext cx="457200" cy="265112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triangl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1398" name="Line 22"/>
          <p:cNvSpPr>
            <a:spLocks noChangeShapeType="1"/>
          </p:cNvSpPr>
          <p:nvPr/>
        </p:nvSpPr>
        <p:spPr bwMode="auto">
          <a:xfrm flipV="1">
            <a:off x="7315200" y="4343400"/>
            <a:ext cx="381000" cy="3810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triangl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1399" name="Line 23"/>
          <p:cNvSpPr>
            <a:spLocks noChangeShapeType="1"/>
          </p:cNvSpPr>
          <p:nvPr/>
        </p:nvSpPr>
        <p:spPr bwMode="auto">
          <a:xfrm flipH="1" flipV="1">
            <a:off x="6578600" y="4343400"/>
            <a:ext cx="127000" cy="3810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triangl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1400" name="Line 24"/>
          <p:cNvSpPr>
            <a:spLocks noChangeShapeType="1"/>
          </p:cNvSpPr>
          <p:nvPr/>
        </p:nvSpPr>
        <p:spPr bwMode="auto">
          <a:xfrm>
            <a:off x="7620000" y="5181600"/>
            <a:ext cx="685800" cy="762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triangl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1401" name="Text Box 25"/>
          <p:cNvSpPr txBox="1">
            <a:spLocks noChangeArrowheads="1"/>
          </p:cNvSpPr>
          <p:nvPr/>
        </p:nvSpPr>
        <p:spPr bwMode="auto">
          <a:xfrm>
            <a:off x="6553200" y="4678363"/>
            <a:ext cx="1066800" cy="2746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bg2"/>
                </a:solidFill>
              </a:rPr>
              <a:t>Head Office</a:t>
            </a:r>
          </a:p>
        </p:txBody>
      </p:sp>
      <p:sp>
        <p:nvSpPr>
          <p:cNvPr id="101402" name="Text Box 26"/>
          <p:cNvSpPr txBox="1">
            <a:spLocks noChangeArrowheads="1"/>
          </p:cNvSpPr>
          <p:nvPr/>
        </p:nvSpPr>
        <p:spPr bwMode="auto">
          <a:xfrm>
            <a:off x="7239000" y="2911475"/>
            <a:ext cx="13716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Branch Banking</a:t>
            </a:r>
          </a:p>
        </p:txBody>
      </p:sp>
      <p:pic>
        <p:nvPicPr>
          <p:cNvPr id="101403" name="Picture 27" descr="C:\Documents and Settings\rsangeetha\Desktop\ecil\br-off.gif"/>
          <p:cNvPicPr>
            <a:picLocks noChangeAspect="1" noChangeArrowheads="1"/>
          </p:cNvPicPr>
          <p:nvPr/>
        </p:nvPicPr>
        <p:blipFill>
          <a:blip r:embed="rId8">
            <a:grayscl/>
            <a:biLevel thresh="50000"/>
          </a:blip>
          <a:srcRect/>
          <a:stretch>
            <a:fillRect/>
          </a:stretch>
        </p:blipFill>
        <p:spPr bwMode="auto">
          <a:xfrm>
            <a:off x="7924800" y="5876925"/>
            <a:ext cx="1139825" cy="828675"/>
          </a:xfrm>
          <a:prstGeom prst="rect">
            <a:avLst/>
          </a:prstGeom>
          <a:noFill/>
        </p:spPr>
      </p:pic>
      <p:sp>
        <p:nvSpPr>
          <p:cNvPr id="101404" name="Line 28"/>
          <p:cNvSpPr>
            <a:spLocks noChangeShapeType="1"/>
          </p:cNvSpPr>
          <p:nvPr/>
        </p:nvSpPr>
        <p:spPr bwMode="auto">
          <a:xfrm>
            <a:off x="7543800" y="5562600"/>
            <a:ext cx="609600" cy="3810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triangle" w="sm" len="sm"/>
            <a:tailEnd type="triangl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1405" name="Text Box 29"/>
          <p:cNvSpPr txBox="1">
            <a:spLocks noChangeArrowheads="1"/>
          </p:cNvSpPr>
          <p:nvPr/>
        </p:nvSpPr>
        <p:spPr bwMode="auto">
          <a:xfrm>
            <a:off x="4800600" y="4525963"/>
            <a:ext cx="1066800" cy="2746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bg2"/>
                </a:solidFill>
              </a:rPr>
              <a:t>Branch 1</a:t>
            </a:r>
          </a:p>
        </p:txBody>
      </p:sp>
      <p:sp>
        <p:nvSpPr>
          <p:cNvPr id="101406" name="Text Box 30"/>
          <p:cNvSpPr txBox="1">
            <a:spLocks noChangeArrowheads="1"/>
          </p:cNvSpPr>
          <p:nvPr/>
        </p:nvSpPr>
        <p:spPr bwMode="auto">
          <a:xfrm>
            <a:off x="5334000" y="3840163"/>
            <a:ext cx="1066800" cy="2746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bg2"/>
                </a:solidFill>
              </a:rPr>
              <a:t>Branch 2</a:t>
            </a:r>
          </a:p>
        </p:txBody>
      </p:sp>
      <p:sp>
        <p:nvSpPr>
          <p:cNvPr id="101407" name="Text Box 31"/>
          <p:cNvSpPr txBox="1">
            <a:spLocks noChangeArrowheads="1"/>
          </p:cNvSpPr>
          <p:nvPr/>
        </p:nvSpPr>
        <p:spPr bwMode="auto">
          <a:xfrm>
            <a:off x="7848600" y="3763963"/>
            <a:ext cx="1066800" cy="2746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bg2"/>
                </a:solidFill>
              </a:rPr>
              <a:t>Branch 3</a:t>
            </a:r>
          </a:p>
        </p:txBody>
      </p:sp>
      <p:sp>
        <p:nvSpPr>
          <p:cNvPr id="101408" name="Text Box 32"/>
          <p:cNvSpPr txBox="1">
            <a:spLocks noChangeArrowheads="1"/>
          </p:cNvSpPr>
          <p:nvPr/>
        </p:nvSpPr>
        <p:spPr bwMode="auto">
          <a:xfrm>
            <a:off x="8077200" y="4800600"/>
            <a:ext cx="10668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bg2"/>
                </a:solidFill>
              </a:rPr>
              <a:t>Branch 4</a:t>
            </a:r>
          </a:p>
        </p:txBody>
      </p:sp>
      <p:sp>
        <p:nvSpPr>
          <p:cNvPr id="101409" name="Text Box 33"/>
          <p:cNvSpPr txBox="1">
            <a:spLocks noChangeArrowheads="1"/>
          </p:cNvSpPr>
          <p:nvPr/>
        </p:nvSpPr>
        <p:spPr bwMode="auto">
          <a:xfrm>
            <a:off x="8077200" y="5715000"/>
            <a:ext cx="10668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bg2"/>
                </a:solidFill>
              </a:rPr>
              <a:t>Branch 5</a:t>
            </a:r>
          </a:p>
        </p:txBody>
      </p:sp>
      <p:sp>
        <p:nvSpPr>
          <p:cNvPr id="101410" name="Text Box 34"/>
          <p:cNvSpPr txBox="1">
            <a:spLocks noChangeArrowheads="1"/>
          </p:cNvSpPr>
          <p:nvPr/>
        </p:nvSpPr>
        <p:spPr bwMode="auto">
          <a:xfrm>
            <a:off x="6324600" y="6019800"/>
            <a:ext cx="10668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bg2"/>
                </a:solidFill>
              </a:rPr>
              <a:t>Branch 6</a:t>
            </a:r>
          </a:p>
        </p:txBody>
      </p:sp>
      <p:sp>
        <p:nvSpPr>
          <p:cNvPr id="101411" name="Text Box 35"/>
          <p:cNvSpPr txBox="1">
            <a:spLocks noChangeArrowheads="1"/>
          </p:cNvSpPr>
          <p:nvPr/>
        </p:nvSpPr>
        <p:spPr bwMode="auto">
          <a:xfrm>
            <a:off x="4724400" y="5715000"/>
            <a:ext cx="10668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bg2"/>
                </a:solidFill>
              </a:rPr>
              <a:t>Branch 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762000"/>
          </a:xfrm>
          <a:noFill/>
          <a:ln/>
        </p:spPr>
        <p:txBody>
          <a:bodyPr/>
          <a:lstStyle/>
          <a:p>
            <a:r>
              <a:rPr lang="en-US" sz="4000">
                <a:solidFill>
                  <a:srgbClr val="FFFF99"/>
                </a:solidFill>
                <a:latin typeface="Arial Black" pitchFamily="34" charset="0"/>
              </a:rPr>
              <a:t>Technology Acquisition</a:t>
            </a:r>
          </a:p>
        </p:txBody>
      </p:sp>
      <p:sp>
        <p:nvSpPr>
          <p:cNvPr id="440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181600"/>
          </a:xfrm>
        </p:spPr>
        <p:txBody>
          <a:bodyPr/>
          <a:lstStyle/>
          <a:p>
            <a:r>
              <a:rPr lang="en-US" sz="2800"/>
              <a:t>Inappropriate technology purchases can be the root of all problems…</a:t>
            </a:r>
          </a:p>
          <a:p>
            <a:r>
              <a:rPr lang="en-US" sz="2800"/>
              <a:t>The Bank management has to:</a:t>
            </a:r>
          </a:p>
          <a:p>
            <a:pPr lvl="1"/>
            <a:r>
              <a:rPr lang="en-US" sz="2400"/>
              <a:t>Give thought to the utilization rate</a:t>
            </a:r>
          </a:p>
          <a:p>
            <a:pPr lvl="1"/>
            <a:r>
              <a:rPr lang="en-US" sz="2400"/>
              <a:t>Avoid “knee-jerk” reactions (“they have done it…I should also do it”)</a:t>
            </a:r>
          </a:p>
          <a:p>
            <a:pPr lvl="1"/>
            <a:r>
              <a:rPr lang="en-US" sz="2400"/>
              <a:t>Be impartial in technology decisions (“I like that technology…I want it”)</a:t>
            </a:r>
          </a:p>
          <a:p>
            <a:pPr lvl="1"/>
            <a:r>
              <a:rPr lang="en-US" sz="2400"/>
              <a:t>Understand where the solution will fit AND where it won’t!</a:t>
            </a:r>
          </a:p>
          <a:p>
            <a:pPr lvl="1"/>
            <a:r>
              <a:rPr lang="en-US" sz="2400"/>
              <a:t>Assess the strengths &amp; weakness of solution</a:t>
            </a:r>
          </a:p>
          <a:p>
            <a:pPr lvl="1"/>
            <a:r>
              <a:rPr lang="en-US" sz="2400"/>
              <a:t>And seek answer to “are we ready for it?”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7" name="Group 3"/>
          <p:cNvGrpSpPr>
            <a:grpSpLocks/>
          </p:cNvGrpSpPr>
          <p:nvPr/>
        </p:nvGrpSpPr>
        <p:grpSpPr bwMode="auto">
          <a:xfrm>
            <a:off x="381000" y="1905000"/>
            <a:ext cx="8153400" cy="4114800"/>
            <a:chOff x="2340" y="5738"/>
            <a:chExt cx="7740" cy="3240"/>
          </a:xfrm>
        </p:grpSpPr>
        <p:sp>
          <p:nvSpPr>
            <p:cNvPr id="52228" name="Text Box 4"/>
            <p:cNvSpPr txBox="1">
              <a:spLocks noChangeArrowheads="1"/>
            </p:cNvSpPr>
            <p:nvPr/>
          </p:nvSpPr>
          <p:spPr bwMode="auto">
            <a:xfrm>
              <a:off x="5055" y="6278"/>
              <a:ext cx="1980" cy="126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CC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sz="2000">
                <a:solidFill>
                  <a:schemeClr val="bg2"/>
                </a:solidFill>
              </a:endParaRPr>
            </a:p>
            <a:p>
              <a:pPr algn="ctr" eaLnBrk="0" hangingPunct="0"/>
              <a:r>
                <a:rPr lang="en-US" sz="2000" b="1">
                  <a:solidFill>
                    <a:schemeClr val="bg2"/>
                  </a:solidFill>
                  <a:latin typeface="Monotype Corsiva" pitchFamily="66" charset="0"/>
                </a:rPr>
                <a:t>Technology</a:t>
              </a:r>
            </a:p>
            <a:p>
              <a:pPr algn="ctr" eaLnBrk="0" hangingPunct="0"/>
              <a:r>
                <a:rPr lang="en-US" sz="2000" b="1">
                  <a:solidFill>
                    <a:schemeClr val="bg2"/>
                  </a:solidFill>
                  <a:latin typeface="Monotype Corsiva" pitchFamily="66" charset="0"/>
                </a:rPr>
                <a:t>For Sustained Differentiation</a:t>
              </a:r>
              <a:endParaRPr lang="en-US" sz="2000">
                <a:solidFill>
                  <a:schemeClr val="bg2"/>
                </a:solidFill>
                <a:latin typeface="Monotype Corsiva" pitchFamily="66" charset="0"/>
              </a:endParaRPr>
            </a:p>
          </p:txBody>
        </p:sp>
        <p:sp>
          <p:nvSpPr>
            <p:cNvPr id="52229" name="Rectangle 5"/>
            <p:cNvSpPr>
              <a:spLocks noChangeArrowheads="1"/>
            </p:cNvSpPr>
            <p:nvPr/>
          </p:nvSpPr>
          <p:spPr bwMode="auto">
            <a:xfrm>
              <a:off x="2340" y="5738"/>
              <a:ext cx="2160" cy="324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CC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buFont typeface="Symbol" pitchFamily="18" charset="2"/>
                <a:buChar char="·"/>
              </a:pPr>
              <a:r>
                <a:rPr lang="en-US" sz="2000">
                  <a:solidFill>
                    <a:schemeClr val="bg2"/>
                  </a:solidFill>
                </a:rPr>
                <a:t>Goal definition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2000">
                  <a:solidFill>
                    <a:schemeClr val="bg2"/>
                  </a:solidFill>
                </a:rPr>
                <a:t>Integrating business &amp; technology goals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2000">
                  <a:solidFill>
                    <a:schemeClr val="bg2"/>
                  </a:solidFill>
                </a:rPr>
                <a:t>Solution features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2000">
                  <a:solidFill>
                    <a:schemeClr val="bg2"/>
                  </a:solidFill>
                </a:rPr>
                <a:t>Vendor selection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2000">
                  <a:solidFill>
                    <a:schemeClr val="bg2"/>
                  </a:solidFill>
                </a:rPr>
                <a:t>Business process re-engineering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2000">
                  <a:solidFill>
                    <a:schemeClr val="bg2"/>
                  </a:solidFill>
                </a:rPr>
                <a:t>Change management</a:t>
              </a:r>
            </a:p>
            <a:p>
              <a:pPr eaLnBrk="0" hangingPunct="0"/>
              <a:endParaRPr lang="en-US" sz="2000">
                <a:solidFill>
                  <a:schemeClr val="bg2"/>
                </a:solidFill>
              </a:endParaRPr>
            </a:p>
          </p:txBody>
        </p:sp>
        <p:sp>
          <p:nvSpPr>
            <p:cNvPr id="52230" name="Text Box 6"/>
            <p:cNvSpPr txBox="1">
              <a:spLocks noChangeArrowheads="1"/>
            </p:cNvSpPr>
            <p:nvPr/>
          </p:nvSpPr>
          <p:spPr bwMode="auto">
            <a:xfrm>
              <a:off x="7740" y="5753"/>
              <a:ext cx="2340" cy="3225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CC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buFont typeface="Symbol" pitchFamily="18" charset="2"/>
                <a:buChar char="·"/>
              </a:pPr>
              <a:r>
                <a:rPr lang="en-US" sz="2000">
                  <a:solidFill>
                    <a:schemeClr val="bg2"/>
                  </a:solidFill>
                </a:rPr>
                <a:t>Efficient utilisation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2000">
                  <a:solidFill>
                    <a:schemeClr val="bg2"/>
                  </a:solidFill>
                </a:rPr>
                <a:t>Customer utility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2000">
                  <a:solidFill>
                    <a:schemeClr val="bg2"/>
                  </a:solidFill>
                </a:rPr>
                <a:t>Technology Management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2000">
                  <a:solidFill>
                    <a:schemeClr val="bg2"/>
                  </a:solidFill>
                </a:rPr>
                <a:t>Support functions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2000">
                  <a:solidFill>
                    <a:schemeClr val="bg2"/>
                  </a:solidFill>
                </a:rPr>
                <a:t>Maintenance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2000">
                  <a:solidFill>
                    <a:schemeClr val="bg2"/>
                  </a:solidFill>
                </a:rPr>
                <a:t>Back-ups and Disaster Recovery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2000">
                  <a:solidFill>
                    <a:schemeClr val="bg2"/>
                  </a:solidFill>
                </a:rPr>
                <a:t>Scalability &amp; flexibility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2000">
                  <a:solidFill>
                    <a:schemeClr val="bg2"/>
                  </a:solidFill>
                </a:rPr>
                <a:t>Learning &amp; evolution</a:t>
              </a:r>
            </a:p>
          </p:txBody>
        </p:sp>
        <p:sp>
          <p:nvSpPr>
            <p:cNvPr id="52231" name="Line 7"/>
            <p:cNvSpPr>
              <a:spLocks noChangeShapeType="1"/>
            </p:cNvSpPr>
            <p:nvPr/>
          </p:nvSpPr>
          <p:spPr bwMode="auto">
            <a:xfrm>
              <a:off x="4500" y="5738"/>
              <a:ext cx="540" cy="540"/>
            </a:xfrm>
            <a:prstGeom prst="line">
              <a:avLst/>
            </a:prstGeom>
            <a:noFill/>
            <a:ln w="9525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2" name="Line 8"/>
            <p:cNvSpPr>
              <a:spLocks noChangeShapeType="1"/>
            </p:cNvSpPr>
            <p:nvPr/>
          </p:nvSpPr>
          <p:spPr bwMode="auto">
            <a:xfrm>
              <a:off x="7020" y="7538"/>
              <a:ext cx="720" cy="1440"/>
            </a:xfrm>
            <a:prstGeom prst="line">
              <a:avLst/>
            </a:prstGeom>
            <a:noFill/>
            <a:ln w="9525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3" name="Line 9"/>
            <p:cNvSpPr>
              <a:spLocks noChangeShapeType="1"/>
            </p:cNvSpPr>
            <p:nvPr/>
          </p:nvSpPr>
          <p:spPr bwMode="auto">
            <a:xfrm flipH="1">
              <a:off x="4515" y="7538"/>
              <a:ext cx="540" cy="1440"/>
            </a:xfrm>
            <a:prstGeom prst="line">
              <a:avLst/>
            </a:prstGeom>
            <a:noFill/>
            <a:ln w="9525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34" name="Line 10"/>
            <p:cNvSpPr>
              <a:spLocks noChangeShapeType="1"/>
            </p:cNvSpPr>
            <p:nvPr/>
          </p:nvSpPr>
          <p:spPr bwMode="auto">
            <a:xfrm flipH="1">
              <a:off x="7020" y="5768"/>
              <a:ext cx="720" cy="540"/>
            </a:xfrm>
            <a:prstGeom prst="line">
              <a:avLst/>
            </a:prstGeom>
            <a:noFill/>
            <a:ln w="9525">
              <a:solidFill>
                <a:srgbClr val="CC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457200" y="304800"/>
            <a:ext cx="784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Monotype Corsiva" pitchFamily="66" charset="0"/>
              </a:rPr>
              <a:t>Differentiation is attained not </a:t>
            </a:r>
            <a:r>
              <a:rPr lang="en-GB" sz="2800" b="1">
                <a:solidFill>
                  <a:schemeClr val="tx2"/>
                </a:solidFill>
                <a:latin typeface="Monotype Corsiva" pitchFamily="66" charset="0"/>
              </a:rPr>
              <a:t>achieved just through technology, it is gained in the way the technology is selected, implemented and utilised</a:t>
            </a:r>
            <a:r>
              <a:rPr lang="en-US" sz="2800" b="1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28600" y="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>
                <a:solidFill>
                  <a:srgbClr val="FFFF99"/>
                </a:solidFill>
                <a:latin typeface="Arial Black" pitchFamily="34" charset="0"/>
              </a:rPr>
              <a:t>Regulation and Supervision – </a:t>
            </a:r>
            <a:br>
              <a:rPr lang="en-US" sz="3200">
                <a:solidFill>
                  <a:srgbClr val="FFFF99"/>
                </a:solidFill>
                <a:latin typeface="Arial Black" pitchFamily="34" charset="0"/>
              </a:rPr>
            </a:br>
            <a:r>
              <a:rPr lang="en-US" sz="3200">
                <a:solidFill>
                  <a:srgbClr val="FFFF99"/>
                </a:solidFill>
                <a:latin typeface="Arial Black" pitchFamily="34" charset="0"/>
              </a:rPr>
              <a:t>The Challenge</a:t>
            </a:r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685800" y="1066800"/>
            <a:ext cx="8458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2800">
                <a:latin typeface="Arial" charset="0"/>
              </a:rPr>
              <a:t> Challenge of Technology:</a:t>
            </a:r>
          </a:p>
          <a:p>
            <a:pPr marL="742950" lvl="1" indent="-285750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2400">
                <a:latin typeface="Arial" charset="0"/>
              </a:rPr>
              <a:t>New markets, products, services, 	delivery channels </a:t>
            </a:r>
          </a:p>
          <a:p>
            <a:pPr marL="742950" lvl="1" indent="-285750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2400">
                <a:latin typeface="Arial" charset="0"/>
              </a:rPr>
              <a:t>Opened up a market for “risks” – derivatives</a:t>
            </a:r>
          </a:p>
          <a:p>
            <a:pPr marL="742950" lvl="1" indent="-285750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2400">
                <a:latin typeface="Arial" charset="0"/>
              </a:rPr>
              <a:t>Challenge of financing tech 	firms &amp; IT innovation</a:t>
            </a:r>
          </a:p>
          <a:p>
            <a:pPr marL="742950" lvl="1" indent="-285750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2400">
                <a:solidFill>
                  <a:srgbClr val="FFFF99"/>
                </a:solidFill>
                <a:latin typeface="Arial" charset="0"/>
              </a:rPr>
              <a:t>all have implications for the stability of banks and of the economy</a:t>
            </a:r>
          </a:p>
          <a:p>
            <a:pPr marL="342900" indent="-342900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2800">
                <a:latin typeface="Arial" charset="0"/>
              </a:rPr>
              <a:t>The Opportunity</a:t>
            </a:r>
          </a:p>
          <a:p>
            <a:pPr marL="742950" lvl="1" indent="-285750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2400">
                <a:latin typeface="Arial" charset="0"/>
              </a:rPr>
              <a:t>Regulators have new tools</a:t>
            </a:r>
          </a:p>
          <a:p>
            <a:pPr marL="742950" lvl="1" indent="-285750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2400">
                <a:latin typeface="Arial" charset="0"/>
              </a:rPr>
              <a:t>Focus of all recent financial sector reforms</a:t>
            </a:r>
          </a:p>
          <a:p>
            <a:pPr marL="742950" lvl="1" indent="-285750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2400">
                <a:latin typeface="Arial" charset="0"/>
              </a:rPr>
              <a:t>Emergence of non-intrusive, focused supervision</a:t>
            </a:r>
          </a:p>
          <a:p>
            <a:pPr marL="742950" lvl="1" indent="-285750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2400">
                <a:solidFill>
                  <a:srgbClr val="FFFF99"/>
                </a:solidFill>
                <a:latin typeface="Arial" charset="0"/>
              </a:rPr>
              <a:t>…with a view to prevent frauds and disturbances to financial stability</a:t>
            </a:r>
            <a:endParaRPr lang="en-US" sz="2400">
              <a:latin typeface="Arial" charset="0"/>
            </a:endParaRPr>
          </a:p>
          <a:p>
            <a:pPr marL="342900" indent="-342900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endParaRPr lang="en-US" sz="2400">
              <a:latin typeface="Arial" charset="0"/>
            </a:endParaRPr>
          </a:p>
          <a:p>
            <a:pPr marL="1143000" lvl="2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9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9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9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9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 autoUpdateAnimBg="0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228600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>
                <a:solidFill>
                  <a:srgbClr val="FFFF99"/>
                </a:solidFill>
                <a:latin typeface="Arial Black" pitchFamily="34" charset="0"/>
              </a:rPr>
              <a:t>Technology and Banking Supervision</a:t>
            </a:r>
          </a:p>
        </p:txBody>
      </p:sp>
      <p:sp>
        <p:nvSpPr>
          <p:cNvPr id="53251" name="AutoShape 3" descr="Stationery"/>
          <p:cNvSpPr>
            <a:spLocks noChangeArrowheads="1"/>
          </p:cNvSpPr>
          <p:nvPr/>
        </p:nvSpPr>
        <p:spPr bwMode="auto">
          <a:xfrm>
            <a:off x="762000" y="1143000"/>
            <a:ext cx="4419600" cy="914400"/>
          </a:xfrm>
          <a:prstGeom prst="homePlate">
            <a:avLst>
              <a:gd name="adj" fmla="val 206133"/>
            </a:avLst>
          </a:prstGeom>
          <a:blipFill dpi="0" rotWithShape="1">
            <a:blip r:embed="rId2">
              <a:alphaModFix amt="60000"/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90000"/>
              </a:lnSpc>
            </a:pPr>
            <a:r>
              <a:rPr lang="en-GB" sz="2400" b="1">
                <a:solidFill>
                  <a:schemeClr val="bg2"/>
                </a:solidFill>
                <a:latin typeface="Century Schoolbook" pitchFamily="18" charset="0"/>
              </a:rPr>
              <a:t>THE RBI RESPONSE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685800" y="2209800"/>
            <a:ext cx="7924800" cy="3997325"/>
          </a:xfrm>
          <a:prstGeom prst="rect">
            <a:avLst/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-177800" eaLnBrk="0" hangingPunct="0"/>
            <a:r>
              <a:rPr lang="en-GB" sz="2400">
                <a:solidFill>
                  <a:schemeClr val="bg2"/>
                </a:solidFill>
                <a:latin typeface="Century Schoolbook" pitchFamily="18" charset="0"/>
              </a:rPr>
              <a:t>Offsite Supervision &amp; Monitoring</a:t>
            </a:r>
          </a:p>
          <a:p>
            <a:pPr marL="177800" indent="-177800" eaLnBrk="0" hangingPunct="0"/>
            <a:r>
              <a:rPr lang="en-GB" sz="2400">
                <a:solidFill>
                  <a:schemeClr val="bg2"/>
                </a:solidFill>
                <a:latin typeface="Century Schoolbook" pitchFamily="18" charset="0"/>
              </a:rPr>
              <a:t>	OSMOS</a:t>
            </a:r>
          </a:p>
          <a:p>
            <a:pPr marL="177800" indent="-177800" eaLnBrk="0" hangingPunct="0"/>
            <a:r>
              <a:rPr lang="en-GB" sz="2400">
                <a:solidFill>
                  <a:schemeClr val="bg2"/>
                </a:solidFill>
                <a:latin typeface="Century Schoolbook" pitchFamily="18" charset="0"/>
              </a:rPr>
              <a:t>	COSMOS (Non banking Financial Companies / Development Financial Institutions)</a:t>
            </a:r>
          </a:p>
          <a:p>
            <a:pPr marL="177800" indent="-177800" eaLnBrk="0" hangingPunct="0"/>
            <a:r>
              <a:rPr lang="en-GB" sz="2400">
                <a:solidFill>
                  <a:schemeClr val="bg2"/>
                </a:solidFill>
                <a:latin typeface="Century Schoolbook" pitchFamily="18" charset="0"/>
              </a:rPr>
              <a:t> UBD Soft</a:t>
            </a:r>
          </a:p>
          <a:p>
            <a:pPr marL="177800" indent="-177800" eaLnBrk="0" hangingPunct="0"/>
            <a:r>
              <a:rPr lang="en-GB" sz="2400">
                <a:solidFill>
                  <a:schemeClr val="bg2"/>
                </a:solidFill>
                <a:latin typeface="Century Schoolbook" pitchFamily="18" charset="0"/>
              </a:rPr>
              <a:t>Credit Information Bureau (A joint venture between </a:t>
            </a:r>
            <a:r>
              <a:rPr lang="en-US" sz="2400">
                <a:solidFill>
                  <a:schemeClr val="bg2"/>
                </a:solidFill>
                <a:latin typeface="Century Schoolbook" pitchFamily="18" charset="0"/>
              </a:rPr>
              <a:t>Housing Development Finance Corporation Ltd., State Bank of India, Trans Union International Inc.</a:t>
            </a:r>
            <a:r>
              <a:rPr lang="en-US" sz="2400">
                <a:solidFill>
                  <a:schemeClr val="bg2"/>
                </a:solidFill>
                <a:latin typeface="Arial" charset="0"/>
              </a:rPr>
              <a:t> &amp; </a:t>
            </a:r>
            <a:r>
              <a:rPr lang="en-US" sz="2400">
                <a:solidFill>
                  <a:schemeClr val="bg2"/>
                </a:solidFill>
                <a:latin typeface="Century Schoolbook" pitchFamily="18" charset="0"/>
              </a:rPr>
              <a:t>Dun &amp; Bradstreet Information Services India Pvt. Ltd.)</a:t>
            </a:r>
          </a:p>
          <a:p>
            <a:pPr marL="177800" indent="-177800" eaLnBrk="0" hangingPunct="0"/>
            <a:endParaRPr lang="en-US" sz="2400">
              <a:solidFill>
                <a:schemeClr val="bg2"/>
              </a:solidFill>
              <a:latin typeface="Century Schoolbook" pitchFamily="18" charset="0"/>
            </a:endParaRPr>
          </a:p>
          <a:p>
            <a:pPr marL="177800" indent="-177800" eaLnBrk="0" hangingPunct="0"/>
            <a:r>
              <a:rPr lang="en-US" sz="1600" i="1">
                <a:solidFill>
                  <a:schemeClr val="bg2"/>
                </a:solidFill>
                <a:latin typeface="Century Schoolbook" pitchFamily="18" charset="0"/>
              </a:rPr>
              <a:t>Will be covered in detail by Speaker Dr. T.V. Gopalakrishnan</a:t>
            </a:r>
            <a:endParaRPr lang="en-GB" sz="1600" i="1">
              <a:solidFill>
                <a:schemeClr val="bg2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 autoUpdateAnimBg="0"/>
      <p:bldP spid="53252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914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>
                <a:solidFill>
                  <a:srgbClr val="FFFF99"/>
                </a:solidFill>
                <a:latin typeface="Arial Black" pitchFamily="34" charset="0"/>
              </a:rPr>
              <a:t>Currency Management and Technology – Opportunities Galore </a:t>
            </a:r>
            <a:br>
              <a:rPr lang="en-US">
                <a:solidFill>
                  <a:srgbClr val="FFFF99"/>
                </a:solidFill>
                <a:latin typeface="Arial Black" pitchFamily="34" charset="0"/>
              </a:rPr>
            </a:br>
            <a:endParaRPr lang="en-US">
              <a:solidFill>
                <a:srgbClr val="FFFF99"/>
              </a:solidFill>
              <a:latin typeface="Arial Black" pitchFamily="34" charset="0"/>
            </a:endParaRP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SzPct val="85000"/>
            </a:pPr>
            <a:r>
              <a:rPr lang="en-US" sz="2800">
                <a:latin typeface="Arial" charset="0"/>
              </a:rPr>
              <a:t>Currency Management - a formidable task in India given…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200">
                <a:latin typeface="Arial" charset="0"/>
              </a:rPr>
              <a:t>the geographical size, the volume and value of notes and coins in circulation, preference for cash and currency handling practices 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200">
                <a:latin typeface="Arial" charset="0"/>
              </a:rPr>
              <a:t>...but technology offers immense opportunities to improve performance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800">
                <a:latin typeface="Arial" charset="0"/>
              </a:rPr>
              <a:t>RBI’s The Clean Note Policy (1999)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3200">
                <a:latin typeface="Arial" charset="0"/>
              </a:rPr>
              <a:t> 	</a:t>
            </a:r>
            <a:r>
              <a:rPr lang="en-US" sz="2200">
                <a:latin typeface="Arial" charset="0"/>
              </a:rPr>
              <a:t>Establishment of 2 state of the art currency presses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200">
                <a:latin typeface="Arial" charset="0"/>
              </a:rPr>
              <a:t> 	Technology driven anti counterfeit measures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200">
                <a:latin typeface="Arial" charset="0"/>
              </a:rPr>
              <a:t> 	48 fully automated Currency Verification &amp; Processing Systems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200">
                <a:latin typeface="Arial" charset="0"/>
              </a:rPr>
              <a:t> 	21 Shredding and Briquetting Machines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41350"/>
          </a:xfrm>
          <a:noFill/>
          <a:ln/>
        </p:spPr>
        <p:txBody>
          <a:bodyPr/>
          <a:lstStyle/>
          <a:p>
            <a:r>
              <a:rPr lang="en-US" sz="3600">
                <a:solidFill>
                  <a:srgbClr val="FFFF99"/>
                </a:solidFill>
                <a:latin typeface="Arial Black" pitchFamily="34" charset="0"/>
              </a:rPr>
              <a:t>Technology &amp; Monetary Systems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106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/>
              <a:t>Technology has:</a:t>
            </a:r>
          </a:p>
          <a:p>
            <a:pPr>
              <a:lnSpc>
                <a:spcPct val="90000"/>
              </a:lnSpc>
            </a:pPr>
            <a:r>
              <a:rPr lang="en-US" sz="2800"/>
              <a:t>Transformed the conduct of the payment and settlement system</a:t>
            </a:r>
          </a:p>
          <a:p>
            <a:pPr>
              <a:lnSpc>
                <a:spcPct val="90000"/>
              </a:lnSpc>
            </a:pPr>
            <a:r>
              <a:rPr lang="en-US" sz="2800"/>
              <a:t>Set the stage for an unprecedented growth in financial activity across the globe </a:t>
            </a:r>
          </a:p>
          <a:p>
            <a:pPr>
              <a:lnSpc>
                <a:spcPct val="90000"/>
              </a:lnSpc>
            </a:pPr>
            <a:r>
              <a:rPr lang="en-US" sz="2800"/>
              <a:t>Rendered more vulnerable the domestic payment system and financial stability to international “shocks”</a:t>
            </a:r>
          </a:p>
          <a:p>
            <a:pPr>
              <a:lnSpc>
                <a:spcPct val="90000"/>
              </a:lnSpc>
            </a:pPr>
            <a:r>
              <a:rPr lang="en-US" sz="2800"/>
              <a:t>	… making the conduct of  monetary policy more complex and prone to implementation and operational risks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>
                <a:solidFill>
                  <a:srgbClr val="FFFF99"/>
                </a:solidFill>
                <a:latin typeface="Arial Black" pitchFamily="34" charset="0"/>
              </a:rPr>
              <a:t>Technology and Banking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SzPct val="85000"/>
            </a:pPr>
            <a:r>
              <a:rPr lang="en-US" sz="3200">
                <a:latin typeface="Arial" charset="0"/>
              </a:rPr>
              <a:t>The Quintessence Nature of Banking harmonizes</a:t>
            </a:r>
          </a:p>
          <a:p>
            <a:pPr marL="342900" indent="-342900">
              <a:spcBef>
                <a:spcPct val="20000"/>
              </a:spcBef>
              <a:buSzPct val="85000"/>
            </a:pPr>
            <a:r>
              <a:rPr lang="en-US" sz="3200">
                <a:latin typeface="Arial" charset="0"/>
              </a:rPr>
              <a:t>closely with Technology – </a:t>
            </a:r>
          </a:p>
          <a:p>
            <a:pPr marL="342900" indent="-342900">
              <a:spcBef>
                <a:spcPct val="20000"/>
              </a:spcBef>
              <a:buSzPct val="85000"/>
            </a:pPr>
            <a:endParaRPr lang="en-US" sz="3200">
              <a:latin typeface="Arial" charset="0"/>
            </a:endParaRPr>
          </a:p>
          <a:p>
            <a:pPr marL="342900" indent="-342900">
              <a:spcBef>
                <a:spcPct val="20000"/>
              </a:spcBef>
              <a:buSzPct val="85000"/>
            </a:pPr>
            <a:r>
              <a:rPr lang="en-US">
                <a:latin typeface="Arial" charset="0"/>
              </a:rPr>
              <a:t> 	</a:t>
            </a:r>
          </a:p>
          <a:p>
            <a:pPr marL="342900" indent="-342900">
              <a:spcBef>
                <a:spcPct val="20000"/>
              </a:spcBef>
              <a:buSzPct val="85000"/>
            </a:pPr>
            <a:endParaRPr lang="en-US">
              <a:latin typeface="Arial" charset="0"/>
            </a:endParaRPr>
          </a:p>
          <a:p>
            <a:pPr marL="342900" indent="-342900">
              <a:spcBef>
                <a:spcPct val="20000"/>
              </a:spcBef>
              <a:buSzPct val="85000"/>
            </a:pPr>
            <a:endParaRPr lang="en-US">
              <a:latin typeface="Arial" charset="0"/>
            </a:endParaRPr>
          </a:p>
          <a:p>
            <a:pPr marL="342900" indent="-342900">
              <a:spcBef>
                <a:spcPct val="20000"/>
              </a:spcBef>
              <a:buSzPct val="85000"/>
            </a:pPr>
            <a:endParaRPr lang="en-US" sz="3200">
              <a:latin typeface="Arial" charset="0"/>
            </a:endParaRPr>
          </a:p>
        </p:txBody>
      </p:sp>
      <p:grpSp>
        <p:nvGrpSpPr>
          <p:cNvPr id="51211" name="Group 11"/>
          <p:cNvGrpSpPr>
            <a:grpSpLocks/>
          </p:cNvGrpSpPr>
          <p:nvPr/>
        </p:nvGrpSpPr>
        <p:grpSpPr bwMode="auto">
          <a:xfrm>
            <a:off x="381000" y="2933700"/>
            <a:ext cx="8458200" cy="2933700"/>
            <a:chOff x="240" y="1848"/>
            <a:chExt cx="5328" cy="1848"/>
          </a:xfrm>
        </p:grpSpPr>
        <p:sp>
          <p:nvSpPr>
            <p:cNvPr id="51205" name="Rectangle 5"/>
            <p:cNvSpPr>
              <a:spLocks noChangeArrowheads="1"/>
            </p:cNvSpPr>
            <p:nvPr/>
          </p:nvSpPr>
          <p:spPr bwMode="auto">
            <a:xfrm>
              <a:off x="240" y="2640"/>
              <a:ext cx="849" cy="61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ts val="500"/>
                </a:spcBef>
                <a:spcAft>
                  <a:spcPts val="500"/>
                </a:spcAft>
              </a:pPr>
              <a:r>
                <a:rPr lang="en-US" sz="2400">
                  <a:solidFill>
                    <a:schemeClr val="bg2"/>
                  </a:solidFill>
                </a:rPr>
                <a:t>Banking</a:t>
              </a:r>
            </a:p>
          </p:txBody>
        </p:sp>
        <p:sp>
          <p:nvSpPr>
            <p:cNvPr id="51206" name="Rectangle 6"/>
            <p:cNvSpPr>
              <a:spLocks noChangeArrowheads="1"/>
            </p:cNvSpPr>
            <p:nvPr/>
          </p:nvSpPr>
          <p:spPr bwMode="auto">
            <a:xfrm>
              <a:off x="4497" y="2603"/>
              <a:ext cx="1071" cy="666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spcBef>
                  <a:spcPts val="500"/>
                </a:spcBef>
                <a:spcAft>
                  <a:spcPts val="500"/>
                </a:spcAft>
              </a:pPr>
              <a:r>
                <a:rPr lang="en-US" sz="2400">
                  <a:solidFill>
                    <a:schemeClr val="bg2"/>
                  </a:solidFill>
                </a:rPr>
                <a:t>Technology</a:t>
              </a:r>
            </a:p>
          </p:txBody>
        </p:sp>
        <p:sp>
          <p:nvSpPr>
            <p:cNvPr id="51207" name="AutoShape 7"/>
            <p:cNvSpPr>
              <a:spLocks noChangeArrowheads="1"/>
            </p:cNvSpPr>
            <p:nvPr/>
          </p:nvSpPr>
          <p:spPr bwMode="auto">
            <a:xfrm>
              <a:off x="1926" y="2364"/>
              <a:ext cx="1772" cy="1332"/>
            </a:xfrm>
            <a:prstGeom prst="roundRect">
              <a:avLst>
                <a:gd name="adj" fmla="val 16667"/>
              </a:avLst>
            </a:prstGeom>
            <a:solidFill>
              <a:srgbClr val="99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2400" b="1">
                  <a:solidFill>
                    <a:schemeClr val="bg2"/>
                  </a:solidFill>
                </a:rPr>
                <a:t>Information Storage</a:t>
              </a:r>
            </a:p>
            <a:p>
              <a:pPr algn="ctr" eaLnBrk="0" hangingPunct="0"/>
              <a:r>
                <a:rPr lang="en-US" sz="2400" b="1">
                  <a:solidFill>
                    <a:schemeClr val="bg2"/>
                  </a:solidFill>
                </a:rPr>
                <a:t>Processing</a:t>
              </a:r>
            </a:p>
            <a:p>
              <a:pPr algn="ctr" eaLnBrk="0" hangingPunct="0"/>
              <a:r>
                <a:rPr lang="en-US" sz="2400" b="1">
                  <a:solidFill>
                    <a:schemeClr val="bg2"/>
                  </a:solidFill>
                </a:rPr>
                <a:t>Transmission</a:t>
              </a:r>
            </a:p>
          </p:txBody>
        </p:sp>
        <p:sp>
          <p:nvSpPr>
            <p:cNvPr id="51208" name="AutoShape 8"/>
            <p:cNvSpPr>
              <a:spLocks noChangeArrowheads="1"/>
            </p:cNvSpPr>
            <p:nvPr/>
          </p:nvSpPr>
          <p:spPr bwMode="auto">
            <a:xfrm>
              <a:off x="1126" y="2788"/>
              <a:ext cx="738" cy="315"/>
            </a:xfrm>
            <a:prstGeom prst="chevron">
              <a:avLst>
                <a:gd name="adj" fmla="val 58571"/>
              </a:avLst>
            </a:prstGeom>
            <a:gradFill rotWithShape="0">
              <a:gsLst>
                <a:gs pos="0">
                  <a:srgbClr val="FFCCFF">
                    <a:gamma/>
                    <a:shade val="72157"/>
                    <a:invGamma/>
                  </a:srgbClr>
                </a:gs>
                <a:gs pos="50000">
                  <a:srgbClr val="FFCCFF"/>
                </a:gs>
                <a:gs pos="100000">
                  <a:srgbClr val="FFCCFF">
                    <a:gamma/>
                    <a:shade val="72157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9" name="AutoShape 9"/>
            <p:cNvSpPr>
              <a:spLocks noChangeArrowheads="1"/>
            </p:cNvSpPr>
            <p:nvPr/>
          </p:nvSpPr>
          <p:spPr bwMode="auto">
            <a:xfrm rot="10781861">
              <a:off x="3734" y="2751"/>
              <a:ext cx="738" cy="333"/>
            </a:xfrm>
            <a:prstGeom prst="chevron">
              <a:avLst>
                <a:gd name="adj" fmla="val 55405"/>
              </a:avLst>
            </a:prstGeom>
            <a:gradFill rotWithShape="0">
              <a:gsLst>
                <a:gs pos="0">
                  <a:srgbClr val="FFCCFF">
                    <a:gamma/>
                    <a:shade val="72157"/>
                    <a:invGamma/>
                  </a:srgbClr>
                </a:gs>
                <a:gs pos="50000">
                  <a:srgbClr val="FFCCFF"/>
                </a:gs>
                <a:gs pos="100000">
                  <a:srgbClr val="FFCCFF">
                    <a:gamma/>
                    <a:shade val="72157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10" name="Text Box 10"/>
            <p:cNvSpPr txBox="1">
              <a:spLocks noChangeArrowheads="1"/>
            </p:cNvSpPr>
            <p:nvPr/>
          </p:nvSpPr>
          <p:spPr bwMode="auto">
            <a:xfrm>
              <a:off x="1852" y="1848"/>
              <a:ext cx="1919" cy="4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2400" b="1" i="1">
                  <a:solidFill>
                    <a:schemeClr val="accent2"/>
                  </a:solidFill>
                </a:rPr>
                <a:t>Tasks Common to Both</a:t>
              </a: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/>
              <a:t>The Opportunities – </a:t>
            </a:r>
          </a:p>
          <a:p>
            <a:r>
              <a:rPr lang="en-US" sz="2800"/>
              <a:t>The proliferation of IT has also set the stage for improving and managing risks in payment systems</a:t>
            </a:r>
          </a:p>
          <a:p>
            <a:pPr lvl="1"/>
            <a:r>
              <a:rPr lang="en-US"/>
              <a:t>Electronic Trading Systems</a:t>
            </a:r>
          </a:p>
          <a:p>
            <a:pPr lvl="1"/>
            <a:r>
              <a:rPr lang="en-US"/>
              <a:t>DVP/PVP</a:t>
            </a:r>
          </a:p>
          <a:p>
            <a:pPr lvl="1"/>
            <a:r>
              <a:rPr lang="en-US"/>
              <a:t>RTGS </a:t>
            </a:r>
          </a:p>
          <a:p>
            <a:pPr lvl="1"/>
            <a:r>
              <a:rPr lang="en-US"/>
              <a:t>Secured Netting Systems</a:t>
            </a:r>
          </a:p>
          <a:p>
            <a:pPr lvl="1"/>
            <a:r>
              <a:rPr lang="en-US"/>
              <a:t>The growth of the Central Counterparty (CCP)</a:t>
            </a:r>
          </a:p>
          <a:p>
            <a:pPr lvl="1"/>
            <a:r>
              <a:rPr lang="en-US"/>
              <a:t>Continuous Linked Settlement</a:t>
            </a: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3048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>
                <a:solidFill>
                  <a:srgbClr val="FFFF99"/>
                </a:solidFill>
                <a:latin typeface="Arial Black" pitchFamily="34" charset="0"/>
              </a:rPr>
              <a:t>Technology &amp; Monetary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457200" y="2667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>
                <a:solidFill>
                  <a:srgbClr val="FFFF99"/>
                </a:solidFill>
                <a:latin typeface="Arial Black" pitchFamily="34" charset="0"/>
              </a:rPr>
              <a:t>IT and Payment and Settlement Systems</a:t>
            </a:r>
          </a:p>
        </p:txBody>
      </p:sp>
      <p:grpSp>
        <p:nvGrpSpPr>
          <p:cNvPr id="105475" name="Group 3"/>
          <p:cNvGrpSpPr>
            <a:grpSpLocks/>
          </p:cNvGrpSpPr>
          <p:nvPr/>
        </p:nvGrpSpPr>
        <p:grpSpPr bwMode="auto">
          <a:xfrm>
            <a:off x="76200" y="1485900"/>
            <a:ext cx="8634413" cy="4797425"/>
            <a:chOff x="79" y="1058"/>
            <a:chExt cx="5439" cy="3022"/>
          </a:xfrm>
        </p:grpSpPr>
        <p:sp>
          <p:nvSpPr>
            <p:cNvPr id="105476" name="Text Box 4"/>
            <p:cNvSpPr txBox="1">
              <a:spLocks noChangeArrowheads="1"/>
            </p:cNvSpPr>
            <p:nvPr/>
          </p:nvSpPr>
          <p:spPr bwMode="auto">
            <a:xfrm rot="3627">
              <a:off x="79" y="3064"/>
              <a:ext cx="647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400" b="1"/>
                <a:t>Demateria-lisation</a:t>
              </a:r>
            </a:p>
            <a:p>
              <a:pPr algn="ctr" eaLnBrk="0" hangingPunct="0"/>
              <a:r>
                <a:rPr lang="en-US" sz="1400" b="1"/>
                <a:t>Of Securities</a:t>
              </a:r>
            </a:p>
          </p:txBody>
        </p:sp>
        <p:sp>
          <p:nvSpPr>
            <p:cNvPr id="105477" name="Line 5"/>
            <p:cNvSpPr>
              <a:spLocks noChangeShapeType="1"/>
            </p:cNvSpPr>
            <p:nvPr/>
          </p:nvSpPr>
          <p:spPr bwMode="auto">
            <a:xfrm>
              <a:off x="382" y="4064"/>
              <a:ext cx="5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78" name="Line 6"/>
            <p:cNvSpPr>
              <a:spLocks noChangeShapeType="1"/>
            </p:cNvSpPr>
            <p:nvPr/>
          </p:nvSpPr>
          <p:spPr bwMode="auto">
            <a:xfrm>
              <a:off x="373" y="3811"/>
              <a:ext cx="0" cy="2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79" name="Text Box 7"/>
            <p:cNvSpPr txBox="1">
              <a:spLocks noChangeArrowheads="1"/>
            </p:cNvSpPr>
            <p:nvPr/>
          </p:nvSpPr>
          <p:spPr bwMode="auto">
            <a:xfrm>
              <a:off x="696" y="2746"/>
              <a:ext cx="703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400" b="1"/>
                <a:t>Delivery</a:t>
              </a:r>
            </a:p>
            <a:p>
              <a:pPr algn="ctr" eaLnBrk="0" hangingPunct="0"/>
              <a:r>
                <a:rPr lang="en-US" sz="1400" b="1"/>
                <a:t>Versus</a:t>
              </a:r>
            </a:p>
            <a:p>
              <a:pPr algn="ctr" eaLnBrk="0" hangingPunct="0"/>
              <a:r>
                <a:rPr lang="en-US" sz="1400" b="1"/>
                <a:t>Payments</a:t>
              </a:r>
              <a:endParaRPr lang="en-US" sz="2400" b="1"/>
            </a:p>
          </p:txBody>
        </p:sp>
        <p:sp>
          <p:nvSpPr>
            <p:cNvPr id="105480" name="Line 8"/>
            <p:cNvSpPr>
              <a:spLocks noChangeShapeType="1"/>
            </p:cNvSpPr>
            <p:nvPr/>
          </p:nvSpPr>
          <p:spPr bwMode="auto">
            <a:xfrm flipV="1">
              <a:off x="981" y="3447"/>
              <a:ext cx="0" cy="6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1" name="Line 9"/>
            <p:cNvSpPr>
              <a:spLocks noChangeShapeType="1"/>
            </p:cNvSpPr>
            <p:nvPr/>
          </p:nvSpPr>
          <p:spPr bwMode="auto">
            <a:xfrm flipV="1">
              <a:off x="1604" y="3161"/>
              <a:ext cx="4" cy="8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2" name="Line 10"/>
            <p:cNvSpPr>
              <a:spLocks noChangeShapeType="1"/>
            </p:cNvSpPr>
            <p:nvPr/>
          </p:nvSpPr>
          <p:spPr bwMode="auto">
            <a:xfrm flipH="1" flipV="1">
              <a:off x="2328" y="2777"/>
              <a:ext cx="0" cy="12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3" name="Line 11"/>
            <p:cNvSpPr>
              <a:spLocks noChangeShapeType="1"/>
            </p:cNvSpPr>
            <p:nvPr/>
          </p:nvSpPr>
          <p:spPr bwMode="auto">
            <a:xfrm flipH="1" flipV="1">
              <a:off x="3942" y="2268"/>
              <a:ext cx="0" cy="178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4" name="Line 12"/>
            <p:cNvSpPr>
              <a:spLocks noChangeShapeType="1"/>
            </p:cNvSpPr>
            <p:nvPr/>
          </p:nvSpPr>
          <p:spPr bwMode="auto">
            <a:xfrm flipH="1" flipV="1">
              <a:off x="4726" y="1977"/>
              <a:ext cx="0" cy="21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5" name="Line 13"/>
            <p:cNvSpPr>
              <a:spLocks noChangeShapeType="1"/>
            </p:cNvSpPr>
            <p:nvPr/>
          </p:nvSpPr>
          <p:spPr bwMode="auto">
            <a:xfrm flipH="1" flipV="1">
              <a:off x="3120" y="2501"/>
              <a:ext cx="0" cy="15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6" name="Text Box 14"/>
            <p:cNvSpPr txBox="1">
              <a:spLocks noChangeArrowheads="1"/>
            </p:cNvSpPr>
            <p:nvPr/>
          </p:nvSpPr>
          <p:spPr bwMode="auto">
            <a:xfrm rot="-7109">
              <a:off x="2749" y="1926"/>
              <a:ext cx="672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400" b="1"/>
                <a:t>Payment </a:t>
              </a:r>
            </a:p>
            <a:p>
              <a:pPr algn="ctr" eaLnBrk="0" hangingPunct="0"/>
              <a:r>
                <a:rPr lang="en-GB" sz="1400" b="1"/>
                <a:t>Versus</a:t>
              </a:r>
            </a:p>
            <a:p>
              <a:pPr algn="ctr" eaLnBrk="0" hangingPunct="0"/>
              <a:r>
                <a:rPr lang="en-GB" sz="1400" b="1"/>
                <a:t>Payment</a:t>
              </a:r>
              <a:endParaRPr lang="en-US" sz="1400"/>
            </a:p>
          </p:txBody>
        </p:sp>
        <p:sp>
          <p:nvSpPr>
            <p:cNvPr id="105487" name="Line 15"/>
            <p:cNvSpPr>
              <a:spLocks noChangeShapeType="1"/>
            </p:cNvSpPr>
            <p:nvPr/>
          </p:nvSpPr>
          <p:spPr bwMode="auto">
            <a:xfrm flipV="1">
              <a:off x="5496" y="1502"/>
              <a:ext cx="0" cy="25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8" name="Text Box 16"/>
            <p:cNvSpPr txBox="1">
              <a:spLocks noChangeArrowheads="1"/>
            </p:cNvSpPr>
            <p:nvPr/>
          </p:nvSpPr>
          <p:spPr bwMode="auto">
            <a:xfrm rot="-7109">
              <a:off x="4741" y="1058"/>
              <a:ext cx="739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400" b="1"/>
                <a:t>Continuous</a:t>
              </a:r>
            </a:p>
            <a:p>
              <a:pPr algn="ctr" eaLnBrk="0" hangingPunct="0"/>
              <a:r>
                <a:rPr lang="en-US" sz="1400" b="1"/>
                <a:t>Linked </a:t>
              </a:r>
            </a:p>
            <a:p>
              <a:pPr algn="ctr" eaLnBrk="0" hangingPunct="0"/>
              <a:r>
                <a:rPr lang="en-US" sz="1400" b="1"/>
                <a:t>Settlement</a:t>
              </a:r>
              <a:endParaRPr lang="en-US" sz="1400"/>
            </a:p>
          </p:txBody>
        </p:sp>
        <p:sp>
          <p:nvSpPr>
            <p:cNvPr id="105489" name="Text Box 17"/>
            <p:cNvSpPr txBox="1">
              <a:spLocks noChangeArrowheads="1"/>
            </p:cNvSpPr>
            <p:nvPr/>
          </p:nvSpPr>
          <p:spPr bwMode="auto">
            <a:xfrm>
              <a:off x="1256" y="2298"/>
              <a:ext cx="799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400" b="1"/>
                <a:t>Electronic</a:t>
              </a:r>
            </a:p>
            <a:p>
              <a:pPr algn="ctr" eaLnBrk="0" hangingPunct="0"/>
              <a:r>
                <a:rPr lang="en-US" sz="1400" b="1"/>
                <a:t>Dealing</a:t>
              </a:r>
            </a:p>
            <a:p>
              <a:pPr algn="ctr" eaLnBrk="0" hangingPunct="0"/>
              <a:r>
                <a:rPr lang="en-US" sz="1400" b="1"/>
                <a:t>Platforms</a:t>
              </a:r>
              <a:endParaRPr lang="en-US" sz="2400" b="1"/>
            </a:p>
          </p:txBody>
        </p:sp>
        <p:sp>
          <p:nvSpPr>
            <p:cNvPr id="105490" name="Text Box 18"/>
            <p:cNvSpPr txBox="1">
              <a:spLocks noChangeArrowheads="1"/>
            </p:cNvSpPr>
            <p:nvPr/>
          </p:nvSpPr>
          <p:spPr bwMode="auto">
            <a:xfrm>
              <a:off x="1960" y="2082"/>
              <a:ext cx="743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400" b="1"/>
                <a:t>Real</a:t>
              </a:r>
            </a:p>
            <a:p>
              <a:pPr algn="ctr" eaLnBrk="0" hangingPunct="0"/>
              <a:r>
                <a:rPr lang="en-US" sz="1400" b="1"/>
                <a:t>Time</a:t>
              </a:r>
            </a:p>
            <a:p>
              <a:pPr algn="ctr" eaLnBrk="0" hangingPunct="0"/>
              <a:r>
                <a:rPr lang="en-US" sz="1400" b="1"/>
                <a:t>Gross</a:t>
              </a:r>
            </a:p>
            <a:p>
              <a:pPr algn="ctr" eaLnBrk="0" hangingPunct="0"/>
              <a:r>
                <a:rPr lang="en-US" sz="1400" b="1"/>
                <a:t>Settlement</a:t>
              </a:r>
              <a:endParaRPr lang="en-US" sz="2400" b="1"/>
            </a:p>
          </p:txBody>
        </p:sp>
        <p:sp>
          <p:nvSpPr>
            <p:cNvPr id="105491" name="Text Box 19"/>
            <p:cNvSpPr txBox="1">
              <a:spLocks noChangeArrowheads="1"/>
            </p:cNvSpPr>
            <p:nvPr/>
          </p:nvSpPr>
          <p:spPr bwMode="auto">
            <a:xfrm rot="-7109">
              <a:off x="4116" y="1330"/>
              <a:ext cx="691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400" b="1"/>
                <a:t>Central</a:t>
              </a:r>
            </a:p>
            <a:p>
              <a:pPr algn="ctr" eaLnBrk="0" hangingPunct="0"/>
              <a:r>
                <a:rPr lang="en-US" sz="1400" b="1"/>
                <a:t>Counter</a:t>
              </a:r>
            </a:p>
            <a:p>
              <a:pPr algn="ctr" eaLnBrk="0" hangingPunct="0"/>
              <a:r>
                <a:rPr lang="en-US" sz="1400" b="1"/>
                <a:t>party</a:t>
              </a:r>
              <a:endParaRPr lang="en-US" sz="1400"/>
            </a:p>
          </p:txBody>
        </p:sp>
        <p:sp>
          <p:nvSpPr>
            <p:cNvPr id="105492" name="Text Box 20"/>
            <p:cNvSpPr txBox="1">
              <a:spLocks noChangeArrowheads="1"/>
            </p:cNvSpPr>
            <p:nvPr/>
          </p:nvSpPr>
          <p:spPr bwMode="auto">
            <a:xfrm rot="-7109">
              <a:off x="3397" y="1495"/>
              <a:ext cx="788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400" b="1"/>
                <a:t>Secured </a:t>
              </a:r>
            </a:p>
            <a:p>
              <a:pPr algn="ctr" eaLnBrk="0" hangingPunct="0"/>
              <a:r>
                <a:rPr lang="en-GB" sz="1400" b="1"/>
                <a:t>Netting</a:t>
              </a:r>
            </a:p>
            <a:p>
              <a:pPr algn="ctr" eaLnBrk="0" hangingPunct="0"/>
              <a:r>
                <a:rPr lang="en-GB" sz="1400" b="1"/>
                <a:t>Systems</a:t>
              </a:r>
              <a:endParaRPr lang="en-US" sz="1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AutoShape 1026"/>
          <p:cNvSpPr>
            <a:spLocks noChangeArrowheads="1"/>
          </p:cNvSpPr>
          <p:nvPr/>
        </p:nvSpPr>
        <p:spPr bwMode="auto">
          <a:xfrm>
            <a:off x="2971800" y="2209800"/>
            <a:ext cx="3124200" cy="3048000"/>
          </a:xfrm>
          <a:prstGeom prst="octagon">
            <a:avLst>
              <a:gd name="adj" fmla="val 12866"/>
            </a:avLst>
          </a:prstGeom>
          <a:gradFill rotWithShape="0">
            <a:gsLst>
              <a:gs pos="0">
                <a:srgbClr val="FFFFCC"/>
              </a:gs>
              <a:gs pos="50000">
                <a:schemeClr val="bg1"/>
              </a:gs>
              <a:gs pos="100000">
                <a:srgbClr val="FFFF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itchFamily="18" charset="0"/>
              </a:rPr>
              <a:t>RBI</a:t>
            </a:r>
          </a:p>
          <a:p>
            <a:pPr algn="ctr" eaLnBrk="0" hangingPunct="0"/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itchFamily="18" charset="0"/>
              </a:rPr>
              <a:t>INITIATIVES</a:t>
            </a:r>
          </a:p>
          <a:p>
            <a:pPr algn="ctr" eaLnBrk="0" hangingPunct="0"/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itchFamily="18" charset="0"/>
              </a:rPr>
              <a:t>IN PAYMENT</a:t>
            </a:r>
          </a:p>
          <a:p>
            <a:pPr algn="ctr" eaLnBrk="0" hangingPunct="0"/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itchFamily="18" charset="0"/>
              </a:rPr>
              <a:t>&amp;</a:t>
            </a:r>
          </a:p>
          <a:p>
            <a:pPr algn="ctr" eaLnBrk="0" hangingPunct="0"/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itchFamily="18" charset="0"/>
              </a:rPr>
              <a:t>SETTLEMENT</a:t>
            </a:r>
          </a:p>
          <a:p>
            <a:pPr algn="ctr" eaLnBrk="0" hangingPunct="0"/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itchFamily="18" charset="0"/>
              </a:rPr>
              <a:t>SYSTEMS</a:t>
            </a:r>
            <a:endParaRPr lang="en-US" sz="2400">
              <a:solidFill>
                <a:schemeClr val="tx2"/>
              </a:solidFill>
              <a:latin typeface="Century Schoolbook" pitchFamily="18" charset="0"/>
            </a:endParaRPr>
          </a:p>
        </p:txBody>
      </p:sp>
      <p:grpSp>
        <p:nvGrpSpPr>
          <p:cNvPr id="121859" name="Group 1027"/>
          <p:cNvGrpSpPr>
            <a:grpSpLocks/>
          </p:cNvGrpSpPr>
          <p:nvPr/>
        </p:nvGrpSpPr>
        <p:grpSpPr bwMode="auto">
          <a:xfrm>
            <a:off x="5715000" y="3581400"/>
            <a:ext cx="3124200" cy="1371600"/>
            <a:chOff x="3636" y="2829"/>
            <a:chExt cx="2124" cy="1014"/>
          </a:xfrm>
        </p:grpSpPr>
        <p:sp>
          <p:nvSpPr>
            <p:cNvPr id="121860" name="AutoShape 1028"/>
            <p:cNvSpPr>
              <a:spLocks noChangeArrowheads="1"/>
            </p:cNvSpPr>
            <p:nvPr/>
          </p:nvSpPr>
          <p:spPr bwMode="auto">
            <a:xfrm rot="6791564">
              <a:off x="3609" y="2856"/>
              <a:ext cx="1014" cy="96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CC">
                    <a:gamma/>
                    <a:shade val="4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FFCC"/>
              </a:extrusionClr>
            </a:sp3d>
          </p:spPr>
          <p:txBody>
            <a:bodyPr rot="10800000" vert="eaVert" wrap="none" anchor="ctr">
              <a:flatTx/>
            </a:bodyPr>
            <a:lstStyle/>
            <a:p>
              <a:pPr algn="ctr" eaLnBrk="0" hangingPunct="0"/>
              <a:endParaRPr lang="en-US" sz="1400">
                <a:solidFill>
                  <a:schemeClr val="tx2"/>
                </a:solidFill>
                <a:latin typeface="Century Schoolbook" pitchFamily="18" charset="0"/>
              </a:endParaRPr>
            </a:p>
          </p:txBody>
        </p:sp>
        <p:sp>
          <p:nvSpPr>
            <p:cNvPr id="121861" name="Rectangle 1029"/>
            <p:cNvSpPr>
              <a:spLocks noChangeArrowheads="1"/>
            </p:cNvSpPr>
            <p:nvPr/>
          </p:nvSpPr>
          <p:spPr bwMode="auto">
            <a:xfrm>
              <a:off x="4320" y="3312"/>
              <a:ext cx="144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solidFill>
                    <a:schemeClr val="tx2"/>
                  </a:solidFill>
                  <a:latin typeface="Century Schoolbook" pitchFamily="18" charset="0"/>
                </a:rPr>
                <a:t>Compliance with </a:t>
              </a:r>
            </a:p>
            <a:p>
              <a:pPr algn="ctr" eaLnBrk="0" hangingPunct="0"/>
              <a:r>
                <a:rPr lang="en-US" sz="2000" b="1">
                  <a:solidFill>
                    <a:schemeClr val="tx2"/>
                  </a:solidFill>
                  <a:latin typeface="Century Schoolbook" pitchFamily="18" charset="0"/>
                </a:rPr>
                <a:t> BIS Core Principles </a:t>
              </a:r>
              <a:endParaRPr lang="en-US" sz="2000">
                <a:solidFill>
                  <a:schemeClr val="tx2"/>
                </a:solidFill>
                <a:latin typeface="Century Schoolbook" pitchFamily="18" charset="0"/>
              </a:endParaRPr>
            </a:p>
          </p:txBody>
        </p:sp>
      </p:grpSp>
      <p:grpSp>
        <p:nvGrpSpPr>
          <p:cNvPr id="121902" name="Group 1070"/>
          <p:cNvGrpSpPr>
            <a:grpSpLocks/>
          </p:cNvGrpSpPr>
          <p:nvPr/>
        </p:nvGrpSpPr>
        <p:grpSpPr bwMode="auto">
          <a:xfrm>
            <a:off x="5554663" y="1498600"/>
            <a:ext cx="2598737" cy="1295400"/>
            <a:chOff x="3499" y="1184"/>
            <a:chExt cx="1637" cy="816"/>
          </a:xfrm>
        </p:grpSpPr>
        <p:sp>
          <p:nvSpPr>
            <p:cNvPr id="121863" name="AutoShape 1031"/>
            <p:cNvSpPr>
              <a:spLocks noChangeArrowheads="1"/>
            </p:cNvSpPr>
            <p:nvPr/>
          </p:nvSpPr>
          <p:spPr bwMode="auto">
            <a:xfrm rot="3341723">
              <a:off x="3499" y="1184"/>
              <a:ext cx="816" cy="816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CC">
                    <a:gamma/>
                    <a:shade val="4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FFCC"/>
              </a:extrusionClr>
            </a:sp3d>
          </p:spPr>
          <p:txBody>
            <a:bodyPr rot="10800000" vert="eaVert" wrap="none" anchor="ctr">
              <a:flatTx/>
            </a:bodyPr>
            <a:lstStyle/>
            <a:p>
              <a:pPr algn="ctr" eaLnBrk="0" hangingPunct="0"/>
              <a:endParaRPr lang="en-US" sz="2400">
                <a:solidFill>
                  <a:schemeClr val="tx2"/>
                </a:solidFill>
                <a:latin typeface="Century Schoolbook" pitchFamily="18" charset="0"/>
              </a:endParaRPr>
            </a:p>
          </p:txBody>
        </p:sp>
        <p:sp>
          <p:nvSpPr>
            <p:cNvPr id="121864" name="Rectangle 1032"/>
            <p:cNvSpPr>
              <a:spLocks noChangeArrowheads="1"/>
            </p:cNvSpPr>
            <p:nvPr/>
          </p:nvSpPr>
          <p:spPr bwMode="auto">
            <a:xfrm>
              <a:off x="3997" y="1241"/>
              <a:ext cx="1139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2000" b="1">
                  <a:solidFill>
                    <a:schemeClr val="tx2"/>
                  </a:solidFill>
                  <a:latin typeface="Century Schoolbook" pitchFamily="18" charset="0"/>
                </a:rPr>
                <a:t>	RTGS</a:t>
              </a:r>
            </a:p>
          </p:txBody>
        </p:sp>
      </p:grpSp>
      <p:grpSp>
        <p:nvGrpSpPr>
          <p:cNvPr id="121865" name="Group 1033"/>
          <p:cNvGrpSpPr>
            <a:grpSpLocks/>
          </p:cNvGrpSpPr>
          <p:nvPr/>
        </p:nvGrpSpPr>
        <p:grpSpPr bwMode="auto">
          <a:xfrm>
            <a:off x="4781550" y="533400"/>
            <a:ext cx="2514600" cy="1752600"/>
            <a:chOff x="3024" y="960"/>
            <a:chExt cx="1920" cy="1104"/>
          </a:xfrm>
        </p:grpSpPr>
        <p:sp>
          <p:nvSpPr>
            <p:cNvPr id="121866" name="AutoShape 1034"/>
            <p:cNvSpPr>
              <a:spLocks noChangeArrowheads="1"/>
            </p:cNvSpPr>
            <p:nvPr/>
          </p:nvSpPr>
          <p:spPr bwMode="auto">
            <a:xfrm rot="1649992">
              <a:off x="3024" y="1104"/>
              <a:ext cx="960" cy="96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CC">
                    <a:gamma/>
                    <a:shade val="4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FFCC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0" hangingPunct="0"/>
              <a:endParaRPr lang="en-US" sz="2400">
                <a:solidFill>
                  <a:schemeClr val="tx2"/>
                </a:solidFill>
                <a:latin typeface="Century Schoolbook" pitchFamily="18" charset="0"/>
              </a:endParaRPr>
            </a:p>
          </p:txBody>
        </p:sp>
        <p:sp>
          <p:nvSpPr>
            <p:cNvPr id="121867" name="Rectangle 1035"/>
            <p:cNvSpPr>
              <a:spLocks noChangeArrowheads="1"/>
            </p:cNvSpPr>
            <p:nvPr/>
          </p:nvSpPr>
          <p:spPr bwMode="auto">
            <a:xfrm>
              <a:off x="3504" y="960"/>
              <a:ext cx="144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2000" b="1">
                  <a:solidFill>
                    <a:schemeClr val="tx2"/>
                  </a:solidFill>
                  <a:latin typeface="Century Schoolbook" pitchFamily="18" charset="0"/>
                </a:rPr>
                <a:t>         CFMS</a:t>
              </a:r>
            </a:p>
          </p:txBody>
        </p:sp>
      </p:grpSp>
      <p:grpSp>
        <p:nvGrpSpPr>
          <p:cNvPr id="121868" name="Group 1036"/>
          <p:cNvGrpSpPr>
            <a:grpSpLocks/>
          </p:cNvGrpSpPr>
          <p:nvPr/>
        </p:nvGrpSpPr>
        <p:grpSpPr bwMode="auto">
          <a:xfrm>
            <a:off x="1143000" y="685800"/>
            <a:ext cx="2971800" cy="1752600"/>
            <a:chOff x="528" y="960"/>
            <a:chExt cx="2112" cy="1152"/>
          </a:xfrm>
        </p:grpSpPr>
        <p:sp>
          <p:nvSpPr>
            <p:cNvPr id="121869" name="AutoShape 1037"/>
            <p:cNvSpPr>
              <a:spLocks noChangeArrowheads="1"/>
            </p:cNvSpPr>
            <p:nvPr/>
          </p:nvSpPr>
          <p:spPr bwMode="auto">
            <a:xfrm rot="-1707506">
              <a:off x="1680" y="1152"/>
              <a:ext cx="960" cy="96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CC">
                    <a:gamma/>
                    <a:shade val="4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FFCC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1870" name="Rectangle 1038"/>
            <p:cNvSpPr>
              <a:spLocks noChangeArrowheads="1"/>
            </p:cNvSpPr>
            <p:nvPr/>
          </p:nvSpPr>
          <p:spPr bwMode="auto">
            <a:xfrm>
              <a:off x="528" y="960"/>
              <a:ext cx="144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2000" b="1">
                  <a:solidFill>
                    <a:schemeClr val="tx2"/>
                  </a:solidFill>
                  <a:latin typeface="Century Schoolbook" pitchFamily="18" charset="0"/>
                </a:rPr>
                <a:t>NEFT</a:t>
              </a:r>
            </a:p>
          </p:txBody>
        </p:sp>
      </p:grpSp>
      <p:grpSp>
        <p:nvGrpSpPr>
          <p:cNvPr id="121871" name="Group 1039"/>
          <p:cNvGrpSpPr>
            <a:grpSpLocks/>
          </p:cNvGrpSpPr>
          <p:nvPr/>
        </p:nvGrpSpPr>
        <p:grpSpPr bwMode="auto">
          <a:xfrm>
            <a:off x="381000" y="1752600"/>
            <a:ext cx="3048000" cy="1371600"/>
            <a:chOff x="192" y="1632"/>
            <a:chExt cx="1968" cy="960"/>
          </a:xfrm>
        </p:grpSpPr>
        <p:sp>
          <p:nvSpPr>
            <p:cNvPr id="121872" name="AutoShape 1040"/>
            <p:cNvSpPr>
              <a:spLocks noChangeArrowheads="1"/>
            </p:cNvSpPr>
            <p:nvPr/>
          </p:nvSpPr>
          <p:spPr bwMode="auto">
            <a:xfrm rot="-3480001">
              <a:off x="1200" y="1632"/>
              <a:ext cx="960" cy="96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CC">
                    <a:gamma/>
                    <a:shade val="4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FFCC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1873" name="Rectangle 1041"/>
            <p:cNvSpPr>
              <a:spLocks noChangeArrowheads="1"/>
            </p:cNvSpPr>
            <p:nvPr/>
          </p:nvSpPr>
          <p:spPr bwMode="auto">
            <a:xfrm>
              <a:off x="192" y="1632"/>
              <a:ext cx="144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2000" b="1">
                  <a:solidFill>
                    <a:schemeClr val="tx2"/>
                  </a:solidFill>
                  <a:latin typeface="Century Schoolbook" pitchFamily="18" charset="0"/>
                </a:rPr>
                <a:t>PKI-based </a:t>
              </a:r>
            </a:p>
            <a:p>
              <a:pPr eaLnBrk="0" hangingPunct="0"/>
              <a:r>
                <a:rPr lang="en-US" sz="2000" b="1">
                  <a:solidFill>
                    <a:schemeClr val="tx2"/>
                  </a:solidFill>
                  <a:latin typeface="Century Schoolbook" pitchFamily="18" charset="0"/>
                </a:rPr>
                <a:t>Security</a:t>
              </a:r>
            </a:p>
          </p:txBody>
        </p:sp>
      </p:grpSp>
      <p:grpSp>
        <p:nvGrpSpPr>
          <p:cNvPr id="121874" name="Group 1042"/>
          <p:cNvGrpSpPr>
            <a:grpSpLocks/>
          </p:cNvGrpSpPr>
          <p:nvPr/>
        </p:nvGrpSpPr>
        <p:grpSpPr bwMode="auto">
          <a:xfrm>
            <a:off x="533400" y="2819400"/>
            <a:ext cx="2590800" cy="1295400"/>
            <a:chOff x="288" y="2304"/>
            <a:chExt cx="1680" cy="960"/>
          </a:xfrm>
        </p:grpSpPr>
        <p:sp>
          <p:nvSpPr>
            <p:cNvPr id="121875" name="AutoShape 1043"/>
            <p:cNvSpPr>
              <a:spLocks noChangeArrowheads="1"/>
            </p:cNvSpPr>
            <p:nvPr/>
          </p:nvSpPr>
          <p:spPr bwMode="auto">
            <a:xfrm rot="-5195630">
              <a:off x="1008" y="2304"/>
              <a:ext cx="960" cy="96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CC">
                    <a:gamma/>
                    <a:shade val="46275"/>
                    <a:invGamma/>
                  </a:srgbClr>
                </a:gs>
                <a:gs pos="50000">
                  <a:srgbClr val="FFFFCC"/>
                </a:gs>
                <a:gs pos="100000">
                  <a:srgbClr val="FFFFCC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FFCC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1876" name="Rectangle 1044"/>
            <p:cNvSpPr>
              <a:spLocks noChangeArrowheads="1"/>
            </p:cNvSpPr>
            <p:nvPr/>
          </p:nvSpPr>
          <p:spPr bwMode="auto">
            <a:xfrm>
              <a:off x="288" y="2544"/>
              <a:ext cx="144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sz="2000" b="1">
                  <a:solidFill>
                    <a:schemeClr val="tx2"/>
                  </a:solidFill>
                  <a:latin typeface="Century Schoolbook" pitchFamily="18" charset="0"/>
                </a:rPr>
                <a:t>SFMS</a:t>
              </a:r>
            </a:p>
          </p:txBody>
        </p:sp>
      </p:grpSp>
      <p:grpSp>
        <p:nvGrpSpPr>
          <p:cNvPr id="121877" name="Group 1045"/>
          <p:cNvGrpSpPr>
            <a:grpSpLocks/>
          </p:cNvGrpSpPr>
          <p:nvPr/>
        </p:nvGrpSpPr>
        <p:grpSpPr bwMode="auto">
          <a:xfrm>
            <a:off x="5562600" y="4343400"/>
            <a:ext cx="3352800" cy="2590800"/>
            <a:chOff x="3504" y="2976"/>
            <a:chExt cx="2112" cy="1632"/>
          </a:xfrm>
        </p:grpSpPr>
        <p:grpSp>
          <p:nvGrpSpPr>
            <p:cNvPr id="121878" name="Group 1046"/>
            <p:cNvGrpSpPr>
              <a:grpSpLocks/>
            </p:cNvGrpSpPr>
            <p:nvPr/>
          </p:nvGrpSpPr>
          <p:grpSpPr bwMode="auto">
            <a:xfrm rot="-6809194">
              <a:off x="3072" y="3408"/>
              <a:ext cx="1632" cy="768"/>
              <a:chOff x="384" y="2928"/>
              <a:chExt cx="1728" cy="864"/>
            </a:xfrm>
          </p:grpSpPr>
          <p:sp>
            <p:nvSpPr>
              <p:cNvPr id="121879" name="AutoShape 1047"/>
              <p:cNvSpPr>
                <a:spLocks noChangeArrowheads="1"/>
              </p:cNvSpPr>
              <p:nvPr/>
            </p:nvSpPr>
            <p:spPr bwMode="auto">
              <a:xfrm rot="-7066680">
                <a:off x="1190" y="2870"/>
                <a:ext cx="864" cy="980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CC">
                      <a:gamma/>
                      <a:shade val="46275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PerspectiveBottom"/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FFCC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21880" name="Rectangle 1048"/>
              <p:cNvSpPr>
                <a:spLocks noChangeArrowheads="1"/>
              </p:cNvSpPr>
              <p:nvPr/>
            </p:nvSpPr>
            <p:spPr bwMode="auto">
              <a:xfrm>
                <a:off x="384" y="3360"/>
                <a:ext cx="14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eaLnBrk="0" hangingPunct="0"/>
                <a:endParaRPr lang="en-US" sz="2000" b="1">
                  <a:solidFill>
                    <a:schemeClr val="tx2"/>
                  </a:solidFill>
                  <a:latin typeface="Century Schoolbook" pitchFamily="18" charset="0"/>
                </a:endParaRPr>
              </a:p>
            </p:txBody>
          </p:sp>
        </p:grpSp>
        <p:sp>
          <p:nvSpPr>
            <p:cNvPr id="121881" name="Text Box 1049"/>
            <p:cNvSpPr txBox="1">
              <a:spLocks noChangeArrowheads="1"/>
            </p:cNvSpPr>
            <p:nvPr/>
          </p:nvSpPr>
          <p:spPr bwMode="auto">
            <a:xfrm>
              <a:off x="4272" y="3456"/>
              <a:ext cx="1344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chemeClr val="tx2"/>
                  </a:solidFill>
                  <a:latin typeface="Century Schoolbook" pitchFamily="18" charset="0"/>
                </a:rPr>
                <a:t>Clearing Corporation</a:t>
              </a:r>
            </a:p>
            <a:p>
              <a:pPr eaLnBrk="0" hangingPunct="0"/>
              <a:r>
                <a:rPr lang="en-US" sz="2000" b="1">
                  <a:solidFill>
                    <a:schemeClr val="tx2"/>
                  </a:solidFill>
                  <a:latin typeface="Century Schoolbook" pitchFamily="18" charset="0"/>
                </a:rPr>
                <a:t>of India</a:t>
              </a:r>
            </a:p>
          </p:txBody>
        </p:sp>
      </p:grpSp>
      <p:grpSp>
        <p:nvGrpSpPr>
          <p:cNvPr id="121882" name="Group 1050"/>
          <p:cNvGrpSpPr>
            <a:grpSpLocks/>
          </p:cNvGrpSpPr>
          <p:nvPr/>
        </p:nvGrpSpPr>
        <p:grpSpPr bwMode="auto">
          <a:xfrm>
            <a:off x="1219200" y="4800600"/>
            <a:ext cx="2667000" cy="1219200"/>
            <a:chOff x="768" y="3264"/>
            <a:chExt cx="1680" cy="768"/>
          </a:xfrm>
        </p:grpSpPr>
        <p:grpSp>
          <p:nvGrpSpPr>
            <p:cNvPr id="121883" name="Group 1051"/>
            <p:cNvGrpSpPr>
              <a:grpSpLocks/>
            </p:cNvGrpSpPr>
            <p:nvPr/>
          </p:nvGrpSpPr>
          <p:grpSpPr bwMode="auto">
            <a:xfrm rot="-1628057">
              <a:off x="816" y="3264"/>
              <a:ext cx="1632" cy="768"/>
              <a:chOff x="384" y="2928"/>
              <a:chExt cx="1728" cy="864"/>
            </a:xfrm>
          </p:grpSpPr>
          <p:sp>
            <p:nvSpPr>
              <p:cNvPr id="121884" name="AutoShape 1052"/>
              <p:cNvSpPr>
                <a:spLocks noChangeArrowheads="1"/>
              </p:cNvSpPr>
              <p:nvPr/>
            </p:nvSpPr>
            <p:spPr bwMode="auto">
              <a:xfrm rot="-7066680">
                <a:off x="1190" y="2870"/>
                <a:ext cx="864" cy="980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CC">
                      <a:gamma/>
                      <a:shade val="46275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PerspectiveBottom"/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FFCC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21885" name="Rectangle 1053"/>
              <p:cNvSpPr>
                <a:spLocks noChangeArrowheads="1"/>
              </p:cNvSpPr>
              <p:nvPr/>
            </p:nvSpPr>
            <p:spPr bwMode="auto">
              <a:xfrm>
                <a:off x="384" y="3360"/>
                <a:ext cx="14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en-US" sz="2000" b="1">
                  <a:solidFill>
                    <a:schemeClr val="tx2"/>
                  </a:solidFill>
                  <a:latin typeface="Century Schoolbook" pitchFamily="18" charset="0"/>
                </a:endParaRPr>
              </a:p>
            </p:txBody>
          </p:sp>
        </p:grpSp>
        <p:sp>
          <p:nvSpPr>
            <p:cNvPr id="121886" name="Text Box 1054"/>
            <p:cNvSpPr txBox="1">
              <a:spLocks noChangeArrowheads="1"/>
            </p:cNvSpPr>
            <p:nvPr/>
          </p:nvSpPr>
          <p:spPr bwMode="auto">
            <a:xfrm>
              <a:off x="768" y="3648"/>
              <a:ext cx="11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chemeClr val="tx2"/>
                  </a:solidFill>
                  <a:latin typeface="Century Schoolbook" pitchFamily="18" charset="0"/>
                </a:rPr>
                <a:t>IDRBT</a:t>
              </a:r>
            </a:p>
          </p:txBody>
        </p:sp>
      </p:grpSp>
      <p:grpSp>
        <p:nvGrpSpPr>
          <p:cNvPr id="121887" name="Group 1055"/>
          <p:cNvGrpSpPr>
            <a:grpSpLocks/>
          </p:cNvGrpSpPr>
          <p:nvPr/>
        </p:nvGrpSpPr>
        <p:grpSpPr bwMode="auto">
          <a:xfrm>
            <a:off x="5943600" y="2514600"/>
            <a:ext cx="3200400" cy="1295400"/>
            <a:chOff x="3744" y="1824"/>
            <a:chExt cx="2016" cy="816"/>
          </a:xfrm>
        </p:grpSpPr>
        <p:grpSp>
          <p:nvGrpSpPr>
            <p:cNvPr id="121888" name="Group 1056"/>
            <p:cNvGrpSpPr>
              <a:grpSpLocks/>
            </p:cNvGrpSpPr>
            <p:nvPr/>
          </p:nvGrpSpPr>
          <p:grpSpPr bwMode="auto">
            <a:xfrm>
              <a:off x="3744" y="1824"/>
              <a:ext cx="1632" cy="816"/>
              <a:chOff x="3744" y="2160"/>
              <a:chExt cx="2016" cy="960"/>
            </a:xfrm>
          </p:grpSpPr>
          <p:sp>
            <p:nvSpPr>
              <p:cNvPr id="121889" name="AutoShape 1057"/>
              <p:cNvSpPr>
                <a:spLocks noChangeArrowheads="1"/>
              </p:cNvSpPr>
              <p:nvPr/>
            </p:nvSpPr>
            <p:spPr bwMode="auto">
              <a:xfrm rot="5063105">
                <a:off x="3744" y="2160"/>
                <a:ext cx="960" cy="960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CC">
                      <a:gamma/>
                      <a:shade val="46275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PerspectiveBottom"/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FFCC"/>
                </a:extrusionClr>
              </a:sp3d>
            </p:spPr>
            <p:txBody>
              <a:bodyPr rot="10800000" vert="eaVert" wrap="none" anchor="ctr">
                <a:flatTx/>
              </a:bodyPr>
              <a:lstStyle/>
              <a:p>
                <a:pPr algn="ctr" eaLnBrk="0" hangingPunct="0"/>
                <a:endParaRPr lang="en-US" sz="2400">
                  <a:solidFill>
                    <a:schemeClr val="tx2"/>
                  </a:solidFill>
                  <a:latin typeface="Century Schoolbook" pitchFamily="18" charset="0"/>
                </a:endParaRPr>
              </a:p>
            </p:txBody>
          </p:sp>
          <p:sp>
            <p:nvSpPr>
              <p:cNvPr id="121890" name="Rectangle 1058"/>
              <p:cNvSpPr>
                <a:spLocks noChangeArrowheads="1"/>
              </p:cNvSpPr>
              <p:nvPr/>
            </p:nvSpPr>
            <p:spPr bwMode="auto">
              <a:xfrm>
                <a:off x="4320" y="2448"/>
                <a:ext cx="14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en-US" sz="2000" b="1">
                  <a:solidFill>
                    <a:schemeClr val="tx2"/>
                  </a:solidFill>
                  <a:latin typeface="Century Schoolbook" pitchFamily="18" charset="0"/>
                </a:endParaRPr>
              </a:p>
            </p:txBody>
          </p:sp>
        </p:grpSp>
        <p:sp>
          <p:nvSpPr>
            <p:cNvPr id="121891" name="Text Box 1059"/>
            <p:cNvSpPr txBox="1">
              <a:spLocks noChangeArrowheads="1"/>
            </p:cNvSpPr>
            <p:nvPr/>
          </p:nvSpPr>
          <p:spPr bwMode="auto">
            <a:xfrm>
              <a:off x="4368" y="2160"/>
              <a:ext cx="13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chemeClr val="tx2"/>
                  </a:solidFill>
                  <a:latin typeface="Arial" charset="0"/>
                </a:rPr>
                <a:t>PDO-NDS &amp; SSS</a:t>
              </a:r>
            </a:p>
          </p:txBody>
        </p:sp>
      </p:grpSp>
      <p:grpSp>
        <p:nvGrpSpPr>
          <p:cNvPr id="121892" name="Group 1060"/>
          <p:cNvGrpSpPr>
            <a:grpSpLocks/>
          </p:cNvGrpSpPr>
          <p:nvPr/>
        </p:nvGrpSpPr>
        <p:grpSpPr bwMode="auto">
          <a:xfrm>
            <a:off x="3657600" y="381000"/>
            <a:ext cx="2057400" cy="1752600"/>
            <a:chOff x="2304" y="480"/>
            <a:chExt cx="1296" cy="1104"/>
          </a:xfrm>
        </p:grpSpPr>
        <p:grpSp>
          <p:nvGrpSpPr>
            <p:cNvPr id="121893" name="Group 1061"/>
            <p:cNvGrpSpPr>
              <a:grpSpLocks/>
            </p:cNvGrpSpPr>
            <p:nvPr/>
          </p:nvGrpSpPr>
          <p:grpSpPr bwMode="auto">
            <a:xfrm>
              <a:off x="2304" y="528"/>
              <a:ext cx="1296" cy="1056"/>
              <a:chOff x="2304" y="768"/>
              <a:chExt cx="1440" cy="1152"/>
            </a:xfrm>
          </p:grpSpPr>
          <p:sp>
            <p:nvSpPr>
              <p:cNvPr id="121894" name="AutoShape 1062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960" cy="960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CC">
                      <a:gamma/>
                      <a:shade val="46275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PerspectiveBottom"/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FFCC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21895" name="Rectangle 1063"/>
              <p:cNvSpPr>
                <a:spLocks noChangeArrowheads="1"/>
              </p:cNvSpPr>
              <p:nvPr/>
            </p:nvSpPr>
            <p:spPr bwMode="auto">
              <a:xfrm>
                <a:off x="2304" y="768"/>
                <a:ext cx="14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en-US" sz="1800" b="1">
                  <a:solidFill>
                    <a:schemeClr val="tx2"/>
                  </a:solidFill>
                  <a:latin typeface="Arial" charset="0"/>
                </a:endParaRPr>
              </a:p>
            </p:txBody>
          </p:sp>
        </p:grpSp>
        <p:sp>
          <p:nvSpPr>
            <p:cNvPr id="121896" name="Text Box 1064"/>
            <p:cNvSpPr txBox="1">
              <a:spLocks noChangeArrowheads="1"/>
            </p:cNvSpPr>
            <p:nvPr/>
          </p:nvSpPr>
          <p:spPr bwMode="auto">
            <a:xfrm>
              <a:off x="2352" y="480"/>
              <a:ext cx="11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chemeClr val="tx2"/>
                  </a:solidFill>
                  <a:latin typeface="Century Schoolbook" pitchFamily="18" charset="0"/>
                </a:rPr>
                <a:t>NFS/IBPG</a:t>
              </a:r>
            </a:p>
          </p:txBody>
        </p:sp>
      </p:grpSp>
      <p:grpSp>
        <p:nvGrpSpPr>
          <p:cNvPr id="121897" name="Group 1065"/>
          <p:cNvGrpSpPr>
            <a:grpSpLocks/>
          </p:cNvGrpSpPr>
          <p:nvPr/>
        </p:nvGrpSpPr>
        <p:grpSpPr bwMode="auto">
          <a:xfrm>
            <a:off x="609600" y="3810000"/>
            <a:ext cx="2590800" cy="1235075"/>
            <a:chOff x="384" y="2640"/>
            <a:chExt cx="1632" cy="778"/>
          </a:xfrm>
        </p:grpSpPr>
        <p:grpSp>
          <p:nvGrpSpPr>
            <p:cNvPr id="121898" name="Group 1066"/>
            <p:cNvGrpSpPr>
              <a:grpSpLocks/>
            </p:cNvGrpSpPr>
            <p:nvPr/>
          </p:nvGrpSpPr>
          <p:grpSpPr bwMode="auto">
            <a:xfrm>
              <a:off x="384" y="2640"/>
              <a:ext cx="1632" cy="768"/>
              <a:chOff x="384" y="2928"/>
              <a:chExt cx="1728" cy="864"/>
            </a:xfrm>
          </p:grpSpPr>
          <p:sp>
            <p:nvSpPr>
              <p:cNvPr id="121899" name="AutoShape 1067"/>
              <p:cNvSpPr>
                <a:spLocks noChangeArrowheads="1"/>
              </p:cNvSpPr>
              <p:nvPr/>
            </p:nvSpPr>
            <p:spPr bwMode="auto">
              <a:xfrm rot="-7066680">
                <a:off x="1190" y="2870"/>
                <a:ext cx="864" cy="980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CC">
                      <a:gamma/>
                      <a:shade val="46275"/>
                      <a:invGamma/>
                    </a:srgbClr>
                  </a:gs>
                  <a:gs pos="50000">
                    <a:srgbClr val="FFFFCC"/>
                  </a:gs>
                  <a:gs pos="100000">
                    <a:srgbClr val="FFFFCC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miter lim="800000"/>
                <a:headEnd/>
                <a:tailEnd/>
              </a:ln>
              <a:effectLst/>
              <a:scene3d>
                <a:camera prst="legacyPerspectiveBottom"/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FFCC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21900" name="Rectangle 1068"/>
              <p:cNvSpPr>
                <a:spLocks noChangeArrowheads="1"/>
              </p:cNvSpPr>
              <p:nvPr/>
            </p:nvSpPr>
            <p:spPr bwMode="auto">
              <a:xfrm>
                <a:off x="384" y="3360"/>
                <a:ext cx="144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en-US" sz="2000" b="1">
                  <a:solidFill>
                    <a:schemeClr val="tx2"/>
                  </a:solidFill>
                  <a:latin typeface="Century Schoolbook" pitchFamily="18" charset="0"/>
                </a:endParaRPr>
              </a:p>
            </p:txBody>
          </p:sp>
        </p:grpSp>
        <p:sp>
          <p:nvSpPr>
            <p:cNvPr id="121901" name="Text Box 1069"/>
            <p:cNvSpPr txBox="1">
              <a:spLocks noChangeArrowheads="1"/>
            </p:cNvSpPr>
            <p:nvPr/>
          </p:nvSpPr>
          <p:spPr bwMode="auto">
            <a:xfrm>
              <a:off x="432" y="3168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chemeClr val="tx2"/>
                  </a:solidFill>
                  <a:latin typeface="Century Schoolbook" pitchFamily="18" charset="0"/>
                </a:rPr>
                <a:t>INFINET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1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1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1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1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1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1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1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1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1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1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1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1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381000" y="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>
                <a:solidFill>
                  <a:srgbClr val="FFFF99"/>
                </a:solidFill>
                <a:latin typeface="Arial Black" pitchFamily="34" charset="0"/>
              </a:rPr>
              <a:t>RBI Initiatives in Payment and Settlement Systems (1)</a:t>
            </a:r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457200" y="1447800"/>
            <a:ext cx="8686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3200">
                <a:latin typeface="Arial" charset="0"/>
              </a:rPr>
              <a:t>The IDRBT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3200"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Network Externalities</a:t>
            </a:r>
          </a:p>
          <a:p>
            <a:pPr marL="1143000" lvl="2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l"/>
            </a:pPr>
            <a:r>
              <a:rPr lang="en-US" sz="2400">
                <a:latin typeface="Arial" charset="0"/>
              </a:rPr>
              <a:t>The Indian Financial Network (INFINET)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400">
                <a:latin typeface="Arial" charset="0"/>
              </a:rPr>
              <a:t> Messaging Solutions</a:t>
            </a:r>
          </a:p>
          <a:p>
            <a:pPr marL="1143000" lvl="2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l"/>
            </a:pPr>
            <a:r>
              <a:rPr lang="en-US" sz="2400">
                <a:latin typeface="Arial" charset="0"/>
              </a:rPr>
              <a:t>The Structured Financial Messaging System (SFMS)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400">
                <a:latin typeface="Arial" charset="0"/>
              </a:rPr>
              <a:t> Security</a:t>
            </a:r>
          </a:p>
          <a:p>
            <a:pPr marL="1143000" lvl="2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l"/>
            </a:pPr>
            <a:r>
              <a:rPr lang="en-US" sz="2400">
                <a:latin typeface="Arial" charset="0"/>
              </a:rPr>
              <a:t>Public Key Infrastructure</a:t>
            </a:r>
          </a:p>
          <a:p>
            <a:pPr marL="1143000" lvl="2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l"/>
            </a:pPr>
            <a:r>
              <a:rPr lang="en-US" sz="2400">
                <a:latin typeface="Arial" charset="0"/>
              </a:rPr>
              <a:t>IDRBT CA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l"/>
            </a:pPr>
            <a:r>
              <a:rPr lang="en-US" sz="2400">
                <a:latin typeface="Arial" charset="0"/>
              </a:rPr>
              <a:t>National Financial Switch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l"/>
            </a:pPr>
            <a:r>
              <a:rPr lang="en-US" sz="2400">
                <a:latin typeface="Arial" charset="0"/>
              </a:rPr>
              <a:t>Inter Bank Payment Gateway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546" name="Object 2"/>
          <p:cNvGraphicFramePr>
            <a:graphicFrameLocks noChangeAspect="1"/>
          </p:cNvGraphicFramePr>
          <p:nvPr/>
        </p:nvGraphicFramePr>
        <p:xfrm>
          <a:off x="304800" y="342900"/>
          <a:ext cx="8458200" cy="601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47" name="Slide" r:id="rId3" imgW="3487680" imgH="2616120" progId="PowerPoint.Slide.8">
                  <p:embed/>
                </p:oleObj>
              </mc:Choice>
              <mc:Fallback>
                <p:oleObj name="Slide" r:id="rId3" imgW="3487680" imgH="2616120" progId="PowerPoint.Slid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42900"/>
                        <a:ext cx="8458200" cy="601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2895600" y="38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AU" sz="2400"/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533400" y="88900"/>
            <a:ext cx="77724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endParaRPr lang="en-AU" sz="4400">
              <a:solidFill>
                <a:schemeClr val="tx2"/>
              </a:solidFill>
            </a:endParaRP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4684713" y="685800"/>
            <a:ext cx="179387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en-AU" sz="2400" b="1">
              <a:latin typeface="Tahoma" pitchFamily="34" charset="0"/>
            </a:endParaRPr>
          </a:p>
        </p:txBody>
      </p:sp>
      <p:grpSp>
        <p:nvGrpSpPr>
          <p:cNvPr id="118789" name="Group 5"/>
          <p:cNvGrpSpPr>
            <a:grpSpLocks/>
          </p:cNvGrpSpPr>
          <p:nvPr/>
        </p:nvGrpSpPr>
        <p:grpSpPr bwMode="auto">
          <a:xfrm>
            <a:off x="533400" y="1143000"/>
            <a:ext cx="8153400" cy="4943475"/>
            <a:chOff x="624" y="955"/>
            <a:chExt cx="5136" cy="3114"/>
          </a:xfrm>
        </p:grpSpPr>
        <p:sp>
          <p:nvSpPr>
            <p:cNvPr id="118790" name="Text Box 6"/>
            <p:cNvSpPr txBox="1">
              <a:spLocks noChangeArrowheads="1"/>
            </p:cNvSpPr>
            <p:nvPr/>
          </p:nvSpPr>
          <p:spPr bwMode="auto">
            <a:xfrm>
              <a:off x="864" y="1008"/>
              <a:ext cx="484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AU" sz="2400">
                <a:solidFill>
                  <a:srgbClr val="353549"/>
                </a:solidFill>
              </a:endParaRPr>
            </a:p>
          </p:txBody>
        </p:sp>
        <p:sp>
          <p:nvSpPr>
            <p:cNvPr id="118791" name="Oval 7"/>
            <p:cNvSpPr>
              <a:spLocks noChangeArrowheads="1"/>
            </p:cNvSpPr>
            <p:nvPr/>
          </p:nvSpPr>
          <p:spPr bwMode="auto">
            <a:xfrm>
              <a:off x="977" y="955"/>
              <a:ext cx="516" cy="400"/>
            </a:xfrm>
            <a:prstGeom prst="ellipse">
              <a:avLst/>
            </a:prstGeom>
            <a:gradFill rotWithShape="0">
              <a:gsLst>
                <a:gs pos="0">
                  <a:srgbClr val="66CCFF"/>
                </a:gs>
                <a:gs pos="100000">
                  <a:srgbClr val="FFFFFF"/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792" name="Oval 8"/>
            <p:cNvSpPr>
              <a:spLocks noChangeArrowheads="1"/>
            </p:cNvSpPr>
            <p:nvPr/>
          </p:nvSpPr>
          <p:spPr bwMode="auto">
            <a:xfrm>
              <a:off x="2323" y="966"/>
              <a:ext cx="556" cy="400"/>
            </a:xfrm>
            <a:prstGeom prst="ellipse">
              <a:avLst/>
            </a:prstGeom>
            <a:gradFill rotWithShape="0">
              <a:gsLst>
                <a:gs pos="0">
                  <a:srgbClr val="66CCFF"/>
                </a:gs>
                <a:gs pos="100000">
                  <a:srgbClr val="FFFFFF"/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793" name="Oval 9"/>
            <p:cNvSpPr>
              <a:spLocks noChangeArrowheads="1"/>
            </p:cNvSpPr>
            <p:nvPr/>
          </p:nvSpPr>
          <p:spPr bwMode="auto">
            <a:xfrm>
              <a:off x="3567" y="977"/>
              <a:ext cx="516" cy="400"/>
            </a:xfrm>
            <a:prstGeom prst="ellipse">
              <a:avLst/>
            </a:prstGeom>
            <a:gradFill rotWithShape="0">
              <a:gsLst>
                <a:gs pos="0">
                  <a:srgbClr val="66CCFF"/>
                </a:gs>
                <a:gs pos="100000">
                  <a:srgbClr val="FFFFFF"/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794" name="Text Box 10"/>
            <p:cNvSpPr txBox="1">
              <a:spLocks noChangeArrowheads="1"/>
            </p:cNvSpPr>
            <p:nvPr/>
          </p:nvSpPr>
          <p:spPr bwMode="auto">
            <a:xfrm>
              <a:off x="4032" y="1008"/>
              <a:ext cx="1721" cy="288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 eaLnBrk="0" hangingPunct="0"/>
              <a:r>
                <a:rPr lang="en-US" sz="1200" b="1">
                  <a:solidFill>
                    <a:schemeClr val="folHlink"/>
                  </a:solidFill>
                  <a:latin typeface="Tahoma" pitchFamily="34" charset="0"/>
                </a:rPr>
                <a:t>Gateways and Integration with</a:t>
              </a:r>
            </a:p>
            <a:p>
              <a:pPr algn="just" eaLnBrk="0" hangingPunct="0"/>
              <a:r>
                <a:rPr lang="en-US" sz="1200" b="1">
                  <a:solidFill>
                    <a:schemeClr val="folHlink"/>
                  </a:solidFill>
                  <a:latin typeface="Tahoma" pitchFamily="34" charset="0"/>
                </a:rPr>
                <a:t>Other Financial Network Services</a:t>
              </a:r>
            </a:p>
          </p:txBody>
        </p:sp>
        <p:sp>
          <p:nvSpPr>
            <p:cNvPr id="118795" name="Text Box 11"/>
            <p:cNvSpPr txBox="1">
              <a:spLocks noChangeArrowheads="1"/>
            </p:cNvSpPr>
            <p:nvPr/>
          </p:nvSpPr>
          <p:spPr bwMode="auto">
            <a:xfrm>
              <a:off x="4144" y="1379"/>
              <a:ext cx="1616" cy="80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 eaLnBrk="0" hangingPunct="0">
                <a:tabLst>
                  <a:tab pos="228600" algn="l"/>
                  <a:tab pos="342900" algn="l"/>
                </a:tabLst>
              </a:pPr>
              <a:r>
                <a:rPr lang="en-US" sz="1100" b="1">
                  <a:solidFill>
                    <a:schemeClr val="folHlink"/>
                  </a:solidFill>
                  <a:latin typeface="Tahoma" pitchFamily="34" charset="0"/>
                </a:rPr>
                <a:t>G1	-	SWIFT Network</a:t>
              </a:r>
            </a:p>
            <a:p>
              <a:pPr algn="just" eaLnBrk="0" hangingPunct="0">
                <a:tabLst>
                  <a:tab pos="228600" algn="l"/>
                  <a:tab pos="342900" algn="l"/>
                </a:tabLst>
              </a:pPr>
              <a:r>
                <a:rPr lang="en-US" sz="1100" b="1">
                  <a:solidFill>
                    <a:schemeClr val="folHlink"/>
                  </a:solidFill>
                  <a:latin typeface="Tahoma" pitchFamily="34" charset="0"/>
                </a:rPr>
                <a:t>G2	-	Reuters Network</a:t>
              </a:r>
            </a:p>
            <a:p>
              <a:pPr algn="just" eaLnBrk="0" hangingPunct="0">
                <a:tabLst>
                  <a:tab pos="228600" algn="l"/>
                  <a:tab pos="342900" algn="l"/>
                </a:tabLst>
              </a:pPr>
              <a:r>
                <a:rPr lang="en-US" sz="1100" b="1">
                  <a:solidFill>
                    <a:schemeClr val="folHlink"/>
                  </a:solidFill>
                  <a:latin typeface="Tahoma" pitchFamily="34" charset="0"/>
                </a:rPr>
                <a:t>G3	-	Stock Exchange Network</a:t>
              </a:r>
            </a:p>
            <a:p>
              <a:pPr algn="just" eaLnBrk="0" hangingPunct="0">
                <a:tabLst>
                  <a:tab pos="228600" algn="l"/>
                  <a:tab pos="342900" algn="l"/>
                </a:tabLst>
              </a:pPr>
              <a:r>
                <a:rPr lang="en-US" sz="1100" b="1">
                  <a:solidFill>
                    <a:schemeClr val="folHlink"/>
                  </a:solidFill>
                  <a:latin typeface="Tahoma" pitchFamily="34" charset="0"/>
                </a:rPr>
                <a:t>G4	-	Inter Banks/FIs</a:t>
              </a:r>
            </a:p>
            <a:p>
              <a:pPr algn="just" eaLnBrk="0" hangingPunct="0">
                <a:tabLst>
                  <a:tab pos="228600" algn="l"/>
                  <a:tab pos="342900" algn="l"/>
                </a:tabLst>
              </a:pPr>
              <a:r>
                <a:rPr lang="en-US" sz="1100" b="1">
                  <a:solidFill>
                    <a:schemeClr val="folHlink"/>
                  </a:solidFill>
                  <a:latin typeface="Tahoma" pitchFamily="34" charset="0"/>
                </a:rPr>
                <a:t>G5	-	Shared ATMs</a:t>
              </a:r>
            </a:p>
            <a:p>
              <a:pPr algn="just" eaLnBrk="0" hangingPunct="0">
                <a:tabLst>
                  <a:tab pos="228600" algn="l"/>
                  <a:tab pos="342900" algn="l"/>
                </a:tabLst>
              </a:pPr>
              <a:r>
                <a:rPr lang="en-US" sz="1100" b="1">
                  <a:solidFill>
                    <a:schemeClr val="folHlink"/>
                  </a:solidFill>
                  <a:latin typeface="Tahoma" pitchFamily="34" charset="0"/>
                </a:rPr>
                <a:t>G6	-	Clearing Operations Network</a:t>
              </a:r>
            </a:p>
            <a:p>
              <a:pPr algn="just" eaLnBrk="0" hangingPunct="0">
                <a:tabLst>
                  <a:tab pos="228600" algn="l"/>
                  <a:tab pos="342900" algn="l"/>
                </a:tabLst>
              </a:pPr>
              <a:r>
                <a:rPr lang="en-US" sz="1100" b="1">
                  <a:solidFill>
                    <a:schemeClr val="folHlink"/>
                  </a:solidFill>
                  <a:latin typeface="Tahoma" pitchFamily="34" charset="0"/>
                </a:rPr>
                <a:t>G7	-	Internet</a:t>
              </a:r>
            </a:p>
          </p:txBody>
        </p:sp>
        <p:sp>
          <p:nvSpPr>
            <p:cNvPr id="118796" name="Text Box 12"/>
            <p:cNvSpPr txBox="1">
              <a:spLocks noChangeArrowheads="1"/>
            </p:cNvSpPr>
            <p:nvPr/>
          </p:nvSpPr>
          <p:spPr bwMode="auto">
            <a:xfrm>
              <a:off x="4642" y="2456"/>
              <a:ext cx="847" cy="15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 eaLnBrk="0" hangingPunct="0"/>
              <a:r>
                <a:rPr lang="en-US" sz="1000" b="1">
                  <a:solidFill>
                    <a:schemeClr val="folHlink"/>
                  </a:solidFill>
                  <a:latin typeface="Tahoma" pitchFamily="34" charset="0"/>
                </a:rPr>
                <a:t>Corporate</a:t>
              </a:r>
              <a:r>
                <a:rPr lang="en-US" sz="900" b="1">
                  <a:solidFill>
                    <a:schemeClr val="folHlink"/>
                  </a:solidFill>
                  <a:latin typeface="Tahoma" pitchFamily="34" charset="0"/>
                </a:rPr>
                <a:t> Network</a:t>
              </a:r>
            </a:p>
          </p:txBody>
        </p:sp>
        <p:sp>
          <p:nvSpPr>
            <p:cNvPr id="118797" name="Text Box 13"/>
            <p:cNvSpPr txBox="1">
              <a:spLocks noChangeArrowheads="1"/>
            </p:cNvSpPr>
            <p:nvPr/>
          </p:nvSpPr>
          <p:spPr bwMode="auto">
            <a:xfrm>
              <a:off x="4640" y="2770"/>
              <a:ext cx="1052" cy="15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 eaLnBrk="0" hangingPunct="0"/>
              <a:r>
                <a:rPr lang="en-US" sz="900" b="1">
                  <a:solidFill>
                    <a:schemeClr val="folHlink"/>
                  </a:solidFill>
                  <a:latin typeface="Tahoma" pitchFamily="34" charset="0"/>
                </a:rPr>
                <a:t>Inter </a:t>
              </a:r>
              <a:r>
                <a:rPr lang="en-US" sz="1000" b="1">
                  <a:solidFill>
                    <a:schemeClr val="folHlink"/>
                  </a:solidFill>
                  <a:latin typeface="Tahoma" pitchFamily="34" charset="0"/>
                </a:rPr>
                <a:t>Banks</a:t>
              </a:r>
              <a:r>
                <a:rPr lang="en-US" sz="900" b="1">
                  <a:solidFill>
                    <a:schemeClr val="folHlink"/>
                  </a:solidFill>
                  <a:latin typeface="Tahoma" pitchFamily="34" charset="0"/>
                </a:rPr>
                <a:t>/FIs Network</a:t>
              </a:r>
            </a:p>
          </p:txBody>
        </p:sp>
        <p:sp>
          <p:nvSpPr>
            <p:cNvPr id="118798" name="Text Box 14"/>
            <p:cNvSpPr txBox="1">
              <a:spLocks noChangeArrowheads="1"/>
            </p:cNvSpPr>
            <p:nvPr/>
          </p:nvSpPr>
          <p:spPr bwMode="auto">
            <a:xfrm>
              <a:off x="4640" y="3104"/>
              <a:ext cx="938" cy="15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 eaLnBrk="0" hangingPunct="0"/>
              <a:r>
                <a:rPr lang="en-US" sz="900" b="1">
                  <a:solidFill>
                    <a:schemeClr val="folHlink"/>
                  </a:solidFill>
                  <a:latin typeface="Tahoma" pitchFamily="34" charset="0"/>
                </a:rPr>
                <a:t>Shared </a:t>
              </a:r>
              <a:r>
                <a:rPr lang="en-US" sz="1000" b="1">
                  <a:solidFill>
                    <a:schemeClr val="folHlink"/>
                  </a:solidFill>
                  <a:latin typeface="Tahoma" pitchFamily="34" charset="0"/>
                </a:rPr>
                <a:t>ATMs</a:t>
              </a:r>
              <a:r>
                <a:rPr lang="en-US" sz="900" b="1">
                  <a:solidFill>
                    <a:schemeClr val="folHlink"/>
                  </a:solidFill>
                  <a:latin typeface="Tahoma" pitchFamily="34" charset="0"/>
                </a:rPr>
                <a:t> Network</a:t>
              </a:r>
            </a:p>
          </p:txBody>
        </p:sp>
        <p:sp>
          <p:nvSpPr>
            <p:cNvPr id="118799" name="Text Box 15"/>
            <p:cNvSpPr txBox="1">
              <a:spLocks noChangeArrowheads="1"/>
            </p:cNvSpPr>
            <p:nvPr/>
          </p:nvSpPr>
          <p:spPr bwMode="auto">
            <a:xfrm>
              <a:off x="4633" y="3430"/>
              <a:ext cx="93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 eaLnBrk="0" hangingPunct="0"/>
              <a:r>
                <a:rPr lang="en-US" sz="1000" b="1">
                  <a:solidFill>
                    <a:schemeClr val="folHlink"/>
                  </a:solidFill>
                  <a:latin typeface="Tahoma" pitchFamily="34" charset="0"/>
                </a:rPr>
                <a:t>Clearing Operations </a:t>
              </a:r>
            </a:p>
            <a:p>
              <a:pPr algn="just" eaLnBrk="0" hangingPunct="0"/>
              <a:r>
                <a:rPr lang="en-US" sz="1000" b="1">
                  <a:solidFill>
                    <a:schemeClr val="folHlink"/>
                  </a:solidFill>
                  <a:latin typeface="Tahoma" pitchFamily="34" charset="0"/>
                </a:rPr>
                <a:t>Network</a:t>
              </a:r>
            </a:p>
          </p:txBody>
        </p:sp>
        <p:sp>
          <p:nvSpPr>
            <p:cNvPr id="118800" name="Text Box 16"/>
            <p:cNvSpPr txBox="1">
              <a:spLocks noChangeArrowheads="1"/>
            </p:cNvSpPr>
            <p:nvPr/>
          </p:nvSpPr>
          <p:spPr bwMode="auto">
            <a:xfrm>
              <a:off x="943" y="1006"/>
              <a:ext cx="601" cy="32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rgbClr val="353549"/>
                  </a:solidFill>
                  <a:latin typeface="Tahoma" pitchFamily="34" charset="0"/>
                </a:rPr>
                <a:t>SWIFT</a:t>
              </a:r>
            </a:p>
            <a:p>
              <a:pPr algn="ctr" eaLnBrk="0" hangingPunct="0"/>
              <a:r>
                <a:rPr lang="en-US" sz="1400" b="1">
                  <a:solidFill>
                    <a:srgbClr val="353549"/>
                  </a:solidFill>
                  <a:latin typeface="Tahoma" pitchFamily="34" charset="0"/>
                </a:rPr>
                <a:t>Network</a:t>
              </a:r>
            </a:p>
          </p:txBody>
        </p:sp>
        <p:sp>
          <p:nvSpPr>
            <p:cNvPr id="118801" name="Text Box 17"/>
            <p:cNvSpPr txBox="1">
              <a:spLocks noChangeArrowheads="1"/>
            </p:cNvSpPr>
            <p:nvPr/>
          </p:nvSpPr>
          <p:spPr bwMode="auto">
            <a:xfrm>
              <a:off x="2303" y="998"/>
              <a:ext cx="601" cy="32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rgbClr val="353549"/>
                  </a:solidFill>
                  <a:latin typeface="Tahoma" pitchFamily="34" charset="0"/>
                </a:rPr>
                <a:t>Reuters</a:t>
              </a:r>
            </a:p>
            <a:p>
              <a:pPr algn="ctr" eaLnBrk="0" hangingPunct="0"/>
              <a:r>
                <a:rPr lang="en-US" sz="1400" b="1">
                  <a:solidFill>
                    <a:srgbClr val="353549"/>
                  </a:solidFill>
                  <a:latin typeface="Tahoma" pitchFamily="34" charset="0"/>
                </a:rPr>
                <a:t>Network</a:t>
              </a:r>
            </a:p>
          </p:txBody>
        </p:sp>
        <p:sp>
          <p:nvSpPr>
            <p:cNvPr id="118802" name="Text Box 18"/>
            <p:cNvSpPr txBox="1">
              <a:spLocks noChangeArrowheads="1"/>
            </p:cNvSpPr>
            <p:nvPr/>
          </p:nvSpPr>
          <p:spPr bwMode="auto">
            <a:xfrm>
              <a:off x="3533" y="1006"/>
              <a:ext cx="601" cy="32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rgbClr val="353549"/>
                  </a:solidFill>
                  <a:latin typeface="Tahoma" pitchFamily="34" charset="0"/>
                </a:rPr>
                <a:t>NSE</a:t>
              </a:r>
            </a:p>
            <a:p>
              <a:pPr algn="ctr" eaLnBrk="0" hangingPunct="0"/>
              <a:r>
                <a:rPr lang="en-US" sz="1400" b="1">
                  <a:solidFill>
                    <a:srgbClr val="353549"/>
                  </a:solidFill>
                  <a:latin typeface="Tahoma" pitchFamily="34" charset="0"/>
                </a:rPr>
                <a:t>Network</a:t>
              </a:r>
            </a:p>
          </p:txBody>
        </p:sp>
        <p:sp>
          <p:nvSpPr>
            <p:cNvPr id="118803" name="Line 19"/>
            <p:cNvSpPr>
              <a:spLocks noChangeShapeType="1"/>
            </p:cNvSpPr>
            <p:nvPr/>
          </p:nvSpPr>
          <p:spPr bwMode="auto">
            <a:xfrm>
              <a:off x="952" y="1602"/>
              <a:ext cx="584" cy="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04" name="Freeform 20"/>
            <p:cNvSpPr>
              <a:spLocks/>
            </p:cNvSpPr>
            <p:nvPr/>
          </p:nvSpPr>
          <p:spPr bwMode="auto">
            <a:xfrm>
              <a:off x="858" y="1602"/>
              <a:ext cx="134" cy="890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16" y="528"/>
                </a:cxn>
                <a:cxn ang="0">
                  <a:pos x="304" y="1200"/>
                </a:cxn>
                <a:cxn ang="0">
                  <a:pos x="112" y="1680"/>
                </a:cxn>
              </a:cxnLst>
              <a:rect l="0" t="0" r="r" b="b"/>
              <a:pathLst>
                <a:path w="320" h="1680">
                  <a:moveTo>
                    <a:pt x="208" y="0"/>
                  </a:moveTo>
                  <a:cubicBezTo>
                    <a:pt x="104" y="164"/>
                    <a:pt x="0" y="328"/>
                    <a:pt x="16" y="528"/>
                  </a:cubicBezTo>
                  <a:cubicBezTo>
                    <a:pt x="32" y="728"/>
                    <a:pt x="288" y="1008"/>
                    <a:pt x="304" y="1200"/>
                  </a:cubicBezTo>
                  <a:cubicBezTo>
                    <a:pt x="320" y="1392"/>
                    <a:pt x="216" y="1536"/>
                    <a:pt x="112" y="1680"/>
                  </a:cubicBezTo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05" name="Freeform 21"/>
            <p:cNvSpPr>
              <a:spLocks/>
            </p:cNvSpPr>
            <p:nvPr/>
          </p:nvSpPr>
          <p:spPr bwMode="auto">
            <a:xfrm>
              <a:off x="1154" y="1602"/>
              <a:ext cx="127" cy="623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16" y="528"/>
                </a:cxn>
                <a:cxn ang="0">
                  <a:pos x="304" y="1200"/>
                </a:cxn>
                <a:cxn ang="0">
                  <a:pos x="112" y="1680"/>
                </a:cxn>
              </a:cxnLst>
              <a:rect l="0" t="0" r="r" b="b"/>
              <a:pathLst>
                <a:path w="320" h="1680">
                  <a:moveTo>
                    <a:pt x="208" y="0"/>
                  </a:moveTo>
                  <a:cubicBezTo>
                    <a:pt x="104" y="164"/>
                    <a:pt x="0" y="328"/>
                    <a:pt x="16" y="528"/>
                  </a:cubicBezTo>
                  <a:cubicBezTo>
                    <a:pt x="32" y="728"/>
                    <a:pt x="288" y="1008"/>
                    <a:pt x="304" y="1200"/>
                  </a:cubicBezTo>
                  <a:cubicBezTo>
                    <a:pt x="320" y="1392"/>
                    <a:pt x="216" y="1536"/>
                    <a:pt x="112" y="1680"/>
                  </a:cubicBezTo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06" name="Freeform 22"/>
            <p:cNvSpPr>
              <a:spLocks/>
            </p:cNvSpPr>
            <p:nvPr/>
          </p:nvSpPr>
          <p:spPr bwMode="auto">
            <a:xfrm>
              <a:off x="1460" y="1602"/>
              <a:ext cx="127" cy="623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16" y="528"/>
                </a:cxn>
                <a:cxn ang="0">
                  <a:pos x="304" y="1200"/>
                </a:cxn>
                <a:cxn ang="0">
                  <a:pos x="112" y="1680"/>
                </a:cxn>
              </a:cxnLst>
              <a:rect l="0" t="0" r="r" b="b"/>
              <a:pathLst>
                <a:path w="320" h="1680">
                  <a:moveTo>
                    <a:pt x="208" y="0"/>
                  </a:moveTo>
                  <a:cubicBezTo>
                    <a:pt x="104" y="164"/>
                    <a:pt x="0" y="328"/>
                    <a:pt x="16" y="528"/>
                  </a:cubicBezTo>
                  <a:cubicBezTo>
                    <a:pt x="32" y="728"/>
                    <a:pt x="288" y="1008"/>
                    <a:pt x="304" y="1200"/>
                  </a:cubicBezTo>
                  <a:cubicBezTo>
                    <a:pt x="320" y="1392"/>
                    <a:pt x="216" y="1536"/>
                    <a:pt x="112" y="1680"/>
                  </a:cubicBezTo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07" name="Line 23"/>
            <p:cNvSpPr>
              <a:spLocks noChangeShapeType="1"/>
            </p:cNvSpPr>
            <p:nvPr/>
          </p:nvSpPr>
          <p:spPr bwMode="auto">
            <a:xfrm>
              <a:off x="2273" y="1556"/>
              <a:ext cx="617" cy="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08" name="Freeform 24"/>
            <p:cNvSpPr>
              <a:spLocks/>
            </p:cNvSpPr>
            <p:nvPr/>
          </p:nvSpPr>
          <p:spPr bwMode="auto">
            <a:xfrm>
              <a:off x="2521" y="1556"/>
              <a:ext cx="135" cy="86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16" y="528"/>
                </a:cxn>
                <a:cxn ang="0">
                  <a:pos x="304" y="1200"/>
                </a:cxn>
                <a:cxn ang="0">
                  <a:pos x="112" y="1680"/>
                </a:cxn>
              </a:cxnLst>
              <a:rect l="0" t="0" r="r" b="b"/>
              <a:pathLst>
                <a:path w="320" h="1680">
                  <a:moveTo>
                    <a:pt x="208" y="0"/>
                  </a:moveTo>
                  <a:cubicBezTo>
                    <a:pt x="104" y="164"/>
                    <a:pt x="0" y="328"/>
                    <a:pt x="16" y="528"/>
                  </a:cubicBezTo>
                  <a:cubicBezTo>
                    <a:pt x="32" y="728"/>
                    <a:pt x="288" y="1008"/>
                    <a:pt x="304" y="1200"/>
                  </a:cubicBezTo>
                  <a:cubicBezTo>
                    <a:pt x="320" y="1392"/>
                    <a:pt x="216" y="1536"/>
                    <a:pt x="112" y="1680"/>
                  </a:cubicBezTo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09" name="Freeform 25"/>
            <p:cNvSpPr>
              <a:spLocks/>
            </p:cNvSpPr>
            <p:nvPr/>
          </p:nvSpPr>
          <p:spPr bwMode="auto">
            <a:xfrm>
              <a:off x="2206" y="1549"/>
              <a:ext cx="126" cy="623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16" y="528"/>
                </a:cxn>
                <a:cxn ang="0">
                  <a:pos x="304" y="1200"/>
                </a:cxn>
                <a:cxn ang="0">
                  <a:pos x="112" y="1680"/>
                </a:cxn>
              </a:cxnLst>
              <a:rect l="0" t="0" r="r" b="b"/>
              <a:pathLst>
                <a:path w="320" h="1680">
                  <a:moveTo>
                    <a:pt x="208" y="0"/>
                  </a:moveTo>
                  <a:cubicBezTo>
                    <a:pt x="104" y="164"/>
                    <a:pt x="0" y="328"/>
                    <a:pt x="16" y="528"/>
                  </a:cubicBezTo>
                  <a:cubicBezTo>
                    <a:pt x="32" y="728"/>
                    <a:pt x="288" y="1008"/>
                    <a:pt x="304" y="1200"/>
                  </a:cubicBezTo>
                  <a:cubicBezTo>
                    <a:pt x="320" y="1392"/>
                    <a:pt x="216" y="1536"/>
                    <a:pt x="112" y="1680"/>
                  </a:cubicBezTo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10" name="Freeform 26"/>
            <p:cNvSpPr>
              <a:spLocks/>
            </p:cNvSpPr>
            <p:nvPr/>
          </p:nvSpPr>
          <p:spPr bwMode="auto">
            <a:xfrm>
              <a:off x="2814" y="1556"/>
              <a:ext cx="127" cy="623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16" y="528"/>
                </a:cxn>
                <a:cxn ang="0">
                  <a:pos x="304" y="1200"/>
                </a:cxn>
                <a:cxn ang="0">
                  <a:pos x="112" y="1680"/>
                </a:cxn>
              </a:cxnLst>
              <a:rect l="0" t="0" r="r" b="b"/>
              <a:pathLst>
                <a:path w="320" h="1680">
                  <a:moveTo>
                    <a:pt x="208" y="0"/>
                  </a:moveTo>
                  <a:cubicBezTo>
                    <a:pt x="104" y="164"/>
                    <a:pt x="0" y="328"/>
                    <a:pt x="16" y="528"/>
                  </a:cubicBezTo>
                  <a:cubicBezTo>
                    <a:pt x="32" y="728"/>
                    <a:pt x="288" y="1008"/>
                    <a:pt x="304" y="1200"/>
                  </a:cubicBezTo>
                  <a:cubicBezTo>
                    <a:pt x="320" y="1392"/>
                    <a:pt x="216" y="1536"/>
                    <a:pt x="112" y="1680"/>
                  </a:cubicBezTo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11" name="Line 27"/>
            <p:cNvSpPr>
              <a:spLocks noChangeShapeType="1"/>
            </p:cNvSpPr>
            <p:nvPr/>
          </p:nvSpPr>
          <p:spPr bwMode="auto">
            <a:xfrm>
              <a:off x="3567" y="1541"/>
              <a:ext cx="584" cy="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12" name="Freeform 28"/>
            <p:cNvSpPr>
              <a:spLocks/>
            </p:cNvSpPr>
            <p:nvPr/>
          </p:nvSpPr>
          <p:spPr bwMode="auto">
            <a:xfrm>
              <a:off x="4054" y="1537"/>
              <a:ext cx="135" cy="890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16" y="528"/>
                </a:cxn>
                <a:cxn ang="0">
                  <a:pos x="304" y="1200"/>
                </a:cxn>
                <a:cxn ang="0">
                  <a:pos x="112" y="1680"/>
                </a:cxn>
              </a:cxnLst>
              <a:rect l="0" t="0" r="r" b="b"/>
              <a:pathLst>
                <a:path w="320" h="1680">
                  <a:moveTo>
                    <a:pt x="208" y="0"/>
                  </a:moveTo>
                  <a:cubicBezTo>
                    <a:pt x="104" y="164"/>
                    <a:pt x="0" y="328"/>
                    <a:pt x="16" y="528"/>
                  </a:cubicBezTo>
                  <a:cubicBezTo>
                    <a:pt x="32" y="728"/>
                    <a:pt x="288" y="1008"/>
                    <a:pt x="304" y="1200"/>
                  </a:cubicBezTo>
                  <a:cubicBezTo>
                    <a:pt x="320" y="1392"/>
                    <a:pt x="216" y="1536"/>
                    <a:pt x="112" y="1680"/>
                  </a:cubicBezTo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13" name="Freeform 29"/>
            <p:cNvSpPr>
              <a:spLocks/>
            </p:cNvSpPr>
            <p:nvPr/>
          </p:nvSpPr>
          <p:spPr bwMode="auto">
            <a:xfrm>
              <a:off x="3496" y="1533"/>
              <a:ext cx="127" cy="623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16" y="528"/>
                </a:cxn>
                <a:cxn ang="0">
                  <a:pos x="304" y="1200"/>
                </a:cxn>
                <a:cxn ang="0">
                  <a:pos x="112" y="1680"/>
                </a:cxn>
              </a:cxnLst>
              <a:rect l="0" t="0" r="r" b="b"/>
              <a:pathLst>
                <a:path w="320" h="1680">
                  <a:moveTo>
                    <a:pt x="208" y="0"/>
                  </a:moveTo>
                  <a:cubicBezTo>
                    <a:pt x="104" y="164"/>
                    <a:pt x="0" y="328"/>
                    <a:pt x="16" y="528"/>
                  </a:cubicBezTo>
                  <a:cubicBezTo>
                    <a:pt x="32" y="728"/>
                    <a:pt x="288" y="1008"/>
                    <a:pt x="304" y="1200"/>
                  </a:cubicBezTo>
                  <a:cubicBezTo>
                    <a:pt x="320" y="1392"/>
                    <a:pt x="216" y="1536"/>
                    <a:pt x="112" y="1680"/>
                  </a:cubicBezTo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14" name="Freeform 30"/>
            <p:cNvSpPr>
              <a:spLocks/>
            </p:cNvSpPr>
            <p:nvPr/>
          </p:nvSpPr>
          <p:spPr bwMode="auto">
            <a:xfrm>
              <a:off x="3744" y="1541"/>
              <a:ext cx="127" cy="622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16" y="528"/>
                </a:cxn>
                <a:cxn ang="0">
                  <a:pos x="304" y="1200"/>
                </a:cxn>
                <a:cxn ang="0">
                  <a:pos x="112" y="1680"/>
                </a:cxn>
              </a:cxnLst>
              <a:rect l="0" t="0" r="r" b="b"/>
              <a:pathLst>
                <a:path w="320" h="1680">
                  <a:moveTo>
                    <a:pt x="208" y="0"/>
                  </a:moveTo>
                  <a:cubicBezTo>
                    <a:pt x="104" y="164"/>
                    <a:pt x="0" y="328"/>
                    <a:pt x="16" y="528"/>
                  </a:cubicBezTo>
                  <a:cubicBezTo>
                    <a:pt x="32" y="728"/>
                    <a:pt x="288" y="1008"/>
                    <a:pt x="304" y="1200"/>
                  </a:cubicBezTo>
                  <a:cubicBezTo>
                    <a:pt x="320" y="1392"/>
                    <a:pt x="216" y="1536"/>
                    <a:pt x="112" y="1680"/>
                  </a:cubicBezTo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15" name="Oval 31"/>
            <p:cNvSpPr>
              <a:spLocks noChangeArrowheads="1"/>
            </p:cNvSpPr>
            <p:nvPr/>
          </p:nvSpPr>
          <p:spPr bwMode="auto">
            <a:xfrm>
              <a:off x="734" y="2378"/>
              <a:ext cx="797" cy="1691"/>
            </a:xfrm>
            <a:prstGeom prst="ellipse">
              <a:avLst/>
            </a:prstGeom>
            <a:gradFill rotWithShape="0">
              <a:gsLst>
                <a:gs pos="0">
                  <a:srgbClr val="66CCFF"/>
                </a:gs>
                <a:gs pos="100000">
                  <a:srgbClr val="FFFFFF"/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16" name="Arc 32"/>
            <p:cNvSpPr>
              <a:spLocks/>
            </p:cNvSpPr>
            <p:nvPr/>
          </p:nvSpPr>
          <p:spPr bwMode="auto">
            <a:xfrm rot="-16302052">
              <a:off x="1074" y="2361"/>
              <a:ext cx="124" cy="36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17" name="Arc 33"/>
            <p:cNvSpPr>
              <a:spLocks/>
            </p:cNvSpPr>
            <p:nvPr/>
          </p:nvSpPr>
          <p:spPr bwMode="auto">
            <a:xfrm rot="-19635337">
              <a:off x="829" y="2480"/>
              <a:ext cx="113" cy="36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8905"/>
                <a:gd name="T2" fmla="*/ 12926 w 21600"/>
                <a:gd name="T3" fmla="*/ 38905 h 38905"/>
                <a:gd name="T4" fmla="*/ 0 w 21600"/>
                <a:gd name="T5" fmla="*/ 21600 h 38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905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8413"/>
                    <a:pt x="18385" y="34827"/>
                    <a:pt x="12926" y="38905"/>
                  </a:cubicBezTo>
                </a:path>
                <a:path w="21600" h="38905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8413"/>
                    <a:pt x="18385" y="34827"/>
                    <a:pt x="12926" y="3890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18" name="Arc 34"/>
            <p:cNvSpPr>
              <a:spLocks/>
            </p:cNvSpPr>
            <p:nvPr/>
          </p:nvSpPr>
          <p:spPr bwMode="auto">
            <a:xfrm rot="-12436306">
              <a:off x="1320" y="2482"/>
              <a:ext cx="90" cy="338"/>
            </a:xfrm>
            <a:custGeom>
              <a:avLst/>
              <a:gdLst>
                <a:gd name="G0" fmla="+- 0 0 0"/>
                <a:gd name="G1" fmla="+- 21179 0 0"/>
                <a:gd name="G2" fmla="+- 21600 0 0"/>
                <a:gd name="T0" fmla="*/ 4243 w 21600"/>
                <a:gd name="T1" fmla="*/ 0 h 42254"/>
                <a:gd name="T2" fmla="*/ 4734 w 21600"/>
                <a:gd name="T3" fmla="*/ 42254 h 42254"/>
                <a:gd name="T4" fmla="*/ 0 w 21600"/>
                <a:gd name="T5" fmla="*/ 21179 h 42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254" fill="none" extrusionOk="0">
                  <a:moveTo>
                    <a:pt x="4243" y="-1"/>
                  </a:moveTo>
                  <a:cubicBezTo>
                    <a:pt x="14336" y="2021"/>
                    <a:pt x="21600" y="10885"/>
                    <a:pt x="21600" y="21179"/>
                  </a:cubicBezTo>
                  <a:cubicBezTo>
                    <a:pt x="21600" y="31284"/>
                    <a:pt x="14593" y="40039"/>
                    <a:pt x="4733" y="42253"/>
                  </a:cubicBezTo>
                </a:path>
                <a:path w="21600" h="42254" stroke="0" extrusionOk="0">
                  <a:moveTo>
                    <a:pt x="4243" y="-1"/>
                  </a:moveTo>
                  <a:cubicBezTo>
                    <a:pt x="14336" y="2021"/>
                    <a:pt x="21600" y="10885"/>
                    <a:pt x="21600" y="21179"/>
                  </a:cubicBezTo>
                  <a:cubicBezTo>
                    <a:pt x="21600" y="31284"/>
                    <a:pt x="14593" y="40039"/>
                    <a:pt x="4733" y="42253"/>
                  </a:cubicBezTo>
                  <a:lnTo>
                    <a:pt x="0" y="21179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19" name="Oval 35"/>
            <p:cNvSpPr>
              <a:spLocks noChangeArrowheads="1"/>
            </p:cNvSpPr>
            <p:nvPr/>
          </p:nvSpPr>
          <p:spPr bwMode="auto">
            <a:xfrm>
              <a:off x="2202" y="2402"/>
              <a:ext cx="767" cy="1641"/>
            </a:xfrm>
            <a:prstGeom prst="ellipse">
              <a:avLst/>
            </a:prstGeom>
            <a:gradFill rotWithShape="0">
              <a:gsLst>
                <a:gs pos="0">
                  <a:srgbClr val="66CCFF"/>
                </a:gs>
                <a:gs pos="100000">
                  <a:srgbClr val="FFFFFF"/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20" name="Arc 36"/>
            <p:cNvSpPr>
              <a:spLocks/>
            </p:cNvSpPr>
            <p:nvPr/>
          </p:nvSpPr>
          <p:spPr bwMode="auto">
            <a:xfrm rot="-16302052">
              <a:off x="2541" y="2399"/>
              <a:ext cx="125" cy="36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21" name="Arc 37"/>
            <p:cNvSpPr>
              <a:spLocks/>
            </p:cNvSpPr>
            <p:nvPr/>
          </p:nvSpPr>
          <p:spPr bwMode="auto">
            <a:xfrm rot="-19635337">
              <a:off x="2297" y="2517"/>
              <a:ext cx="113" cy="36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8905"/>
                <a:gd name="T2" fmla="*/ 12926 w 21600"/>
                <a:gd name="T3" fmla="*/ 38905 h 38905"/>
                <a:gd name="T4" fmla="*/ 0 w 21600"/>
                <a:gd name="T5" fmla="*/ 21600 h 38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905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8413"/>
                    <a:pt x="18385" y="34827"/>
                    <a:pt x="12926" y="38905"/>
                  </a:cubicBezTo>
                </a:path>
                <a:path w="21600" h="38905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8413"/>
                    <a:pt x="18385" y="34827"/>
                    <a:pt x="12926" y="3890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22" name="Arc 38"/>
            <p:cNvSpPr>
              <a:spLocks/>
            </p:cNvSpPr>
            <p:nvPr/>
          </p:nvSpPr>
          <p:spPr bwMode="auto">
            <a:xfrm rot="-12436306">
              <a:off x="2787" y="2519"/>
              <a:ext cx="91" cy="338"/>
            </a:xfrm>
            <a:custGeom>
              <a:avLst/>
              <a:gdLst>
                <a:gd name="G0" fmla="+- 0 0 0"/>
                <a:gd name="G1" fmla="+- 21179 0 0"/>
                <a:gd name="G2" fmla="+- 21600 0 0"/>
                <a:gd name="T0" fmla="*/ 4243 w 21600"/>
                <a:gd name="T1" fmla="*/ 0 h 42254"/>
                <a:gd name="T2" fmla="*/ 4734 w 21600"/>
                <a:gd name="T3" fmla="*/ 42254 h 42254"/>
                <a:gd name="T4" fmla="*/ 0 w 21600"/>
                <a:gd name="T5" fmla="*/ 21179 h 42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254" fill="none" extrusionOk="0">
                  <a:moveTo>
                    <a:pt x="4243" y="-1"/>
                  </a:moveTo>
                  <a:cubicBezTo>
                    <a:pt x="14336" y="2021"/>
                    <a:pt x="21600" y="10885"/>
                    <a:pt x="21600" y="21179"/>
                  </a:cubicBezTo>
                  <a:cubicBezTo>
                    <a:pt x="21600" y="31284"/>
                    <a:pt x="14593" y="40039"/>
                    <a:pt x="4733" y="42253"/>
                  </a:cubicBezTo>
                </a:path>
                <a:path w="21600" h="42254" stroke="0" extrusionOk="0">
                  <a:moveTo>
                    <a:pt x="4243" y="-1"/>
                  </a:moveTo>
                  <a:cubicBezTo>
                    <a:pt x="14336" y="2021"/>
                    <a:pt x="21600" y="10885"/>
                    <a:pt x="21600" y="21179"/>
                  </a:cubicBezTo>
                  <a:cubicBezTo>
                    <a:pt x="21600" y="31284"/>
                    <a:pt x="14593" y="40039"/>
                    <a:pt x="4733" y="42253"/>
                  </a:cubicBezTo>
                  <a:lnTo>
                    <a:pt x="0" y="21179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23" name="Oval 39"/>
            <p:cNvSpPr>
              <a:spLocks noChangeArrowheads="1"/>
            </p:cNvSpPr>
            <p:nvPr/>
          </p:nvSpPr>
          <p:spPr bwMode="auto">
            <a:xfrm>
              <a:off x="3528" y="2342"/>
              <a:ext cx="807" cy="1720"/>
            </a:xfrm>
            <a:prstGeom prst="ellipse">
              <a:avLst/>
            </a:prstGeom>
            <a:gradFill rotWithShape="0">
              <a:gsLst>
                <a:gs pos="0">
                  <a:srgbClr val="66CCFF"/>
                </a:gs>
                <a:gs pos="100000">
                  <a:srgbClr val="FFFFFF"/>
                </a:gs>
              </a:gsLst>
              <a:lin ang="5400000" scaled="1"/>
            </a:gra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24" name="Arc 40"/>
            <p:cNvSpPr>
              <a:spLocks/>
            </p:cNvSpPr>
            <p:nvPr/>
          </p:nvSpPr>
          <p:spPr bwMode="auto">
            <a:xfrm rot="-16302052">
              <a:off x="3889" y="2360"/>
              <a:ext cx="124" cy="36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25" name="Arc 41"/>
            <p:cNvSpPr>
              <a:spLocks/>
            </p:cNvSpPr>
            <p:nvPr/>
          </p:nvSpPr>
          <p:spPr bwMode="auto">
            <a:xfrm rot="-19635337">
              <a:off x="3635" y="2466"/>
              <a:ext cx="113" cy="39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2279"/>
                <a:gd name="T2" fmla="*/ 6240 w 21600"/>
                <a:gd name="T3" fmla="*/ 42279 h 42279"/>
                <a:gd name="T4" fmla="*/ 0 w 21600"/>
                <a:gd name="T5" fmla="*/ 21600 h 42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2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1125"/>
                    <a:pt x="15359" y="39527"/>
                    <a:pt x="6240" y="42279"/>
                  </a:cubicBezTo>
                </a:path>
                <a:path w="21600" h="422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1125"/>
                    <a:pt x="15359" y="39527"/>
                    <a:pt x="6240" y="4227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26" name="Arc 42"/>
            <p:cNvSpPr>
              <a:spLocks/>
            </p:cNvSpPr>
            <p:nvPr/>
          </p:nvSpPr>
          <p:spPr bwMode="auto">
            <a:xfrm rot="-12436306">
              <a:off x="4134" y="2482"/>
              <a:ext cx="90" cy="338"/>
            </a:xfrm>
            <a:custGeom>
              <a:avLst/>
              <a:gdLst>
                <a:gd name="G0" fmla="+- 0 0 0"/>
                <a:gd name="G1" fmla="+- 21179 0 0"/>
                <a:gd name="G2" fmla="+- 21600 0 0"/>
                <a:gd name="T0" fmla="*/ 4243 w 21600"/>
                <a:gd name="T1" fmla="*/ 0 h 42254"/>
                <a:gd name="T2" fmla="*/ 4734 w 21600"/>
                <a:gd name="T3" fmla="*/ 42254 h 42254"/>
                <a:gd name="T4" fmla="*/ 0 w 21600"/>
                <a:gd name="T5" fmla="*/ 21179 h 42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254" fill="none" extrusionOk="0">
                  <a:moveTo>
                    <a:pt x="4243" y="-1"/>
                  </a:moveTo>
                  <a:cubicBezTo>
                    <a:pt x="14336" y="2021"/>
                    <a:pt x="21600" y="10885"/>
                    <a:pt x="21600" y="21179"/>
                  </a:cubicBezTo>
                  <a:cubicBezTo>
                    <a:pt x="21600" y="31284"/>
                    <a:pt x="14593" y="40039"/>
                    <a:pt x="4733" y="42253"/>
                  </a:cubicBezTo>
                </a:path>
                <a:path w="21600" h="42254" stroke="0" extrusionOk="0">
                  <a:moveTo>
                    <a:pt x="4243" y="-1"/>
                  </a:moveTo>
                  <a:cubicBezTo>
                    <a:pt x="14336" y="2021"/>
                    <a:pt x="21600" y="10885"/>
                    <a:pt x="21600" y="21179"/>
                  </a:cubicBezTo>
                  <a:cubicBezTo>
                    <a:pt x="21600" y="31284"/>
                    <a:pt x="14593" y="40039"/>
                    <a:pt x="4733" y="42253"/>
                  </a:cubicBezTo>
                  <a:lnTo>
                    <a:pt x="0" y="21179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27" name="AutoShape 43"/>
            <p:cNvSpPr>
              <a:spLocks noChangeArrowheads="1"/>
            </p:cNvSpPr>
            <p:nvPr/>
          </p:nvSpPr>
          <p:spPr bwMode="auto">
            <a:xfrm>
              <a:off x="624" y="2884"/>
              <a:ext cx="3988" cy="177"/>
            </a:xfrm>
            <a:prstGeom prst="flowChartTerminator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28" name="AutoShape 44"/>
            <p:cNvSpPr>
              <a:spLocks noChangeArrowheads="1"/>
            </p:cNvSpPr>
            <p:nvPr/>
          </p:nvSpPr>
          <p:spPr bwMode="auto">
            <a:xfrm>
              <a:off x="646" y="3195"/>
              <a:ext cx="3988" cy="177"/>
            </a:xfrm>
            <a:prstGeom prst="flowChartTerminator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29" name="AutoShape 45"/>
            <p:cNvSpPr>
              <a:spLocks noChangeArrowheads="1"/>
            </p:cNvSpPr>
            <p:nvPr/>
          </p:nvSpPr>
          <p:spPr bwMode="auto">
            <a:xfrm>
              <a:off x="646" y="3507"/>
              <a:ext cx="3988" cy="177"/>
            </a:xfrm>
            <a:prstGeom prst="flowChartTerminator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30" name="AutoShape 46"/>
            <p:cNvSpPr>
              <a:spLocks noChangeArrowheads="1"/>
            </p:cNvSpPr>
            <p:nvPr/>
          </p:nvSpPr>
          <p:spPr bwMode="auto">
            <a:xfrm>
              <a:off x="657" y="3818"/>
              <a:ext cx="3988" cy="177"/>
            </a:xfrm>
            <a:prstGeom prst="flowChartTerminator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31" name="Text Box 47"/>
            <p:cNvSpPr txBox="1">
              <a:spLocks noChangeArrowheads="1"/>
            </p:cNvSpPr>
            <p:nvPr/>
          </p:nvSpPr>
          <p:spPr bwMode="auto">
            <a:xfrm>
              <a:off x="1095" y="2213"/>
              <a:ext cx="251" cy="175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>
                  <a:solidFill>
                    <a:schemeClr val="folHlink"/>
                  </a:solidFill>
                  <a:latin typeface="Tahoma" pitchFamily="34" charset="0"/>
                </a:rPr>
                <a:t>G1</a:t>
              </a:r>
            </a:p>
          </p:txBody>
        </p:sp>
        <p:sp>
          <p:nvSpPr>
            <p:cNvPr id="118832" name="Text Box 48"/>
            <p:cNvSpPr txBox="1">
              <a:spLocks noChangeArrowheads="1"/>
            </p:cNvSpPr>
            <p:nvPr/>
          </p:nvSpPr>
          <p:spPr bwMode="auto">
            <a:xfrm>
              <a:off x="1401" y="2219"/>
              <a:ext cx="251" cy="175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>
                  <a:solidFill>
                    <a:schemeClr val="folHlink"/>
                  </a:solidFill>
                  <a:latin typeface="Tahoma" pitchFamily="34" charset="0"/>
                </a:rPr>
                <a:t>G1</a:t>
              </a:r>
            </a:p>
          </p:txBody>
        </p:sp>
        <p:sp>
          <p:nvSpPr>
            <p:cNvPr id="118833" name="Text Box 49"/>
            <p:cNvSpPr txBox="1">
              <a:spLocks noChangeArrowheads="1"/>
            </p:cNvSpPr>
            <p:nvPr/>
          </p:nvSpPr>
          <p:spPr bwMode="auto">
            <a:xfrm>
              <a:off x="2128" y="2188"/>
              <a:ext cx="251" cy="175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>
                  <a:solidFill>
                    <a:schemeClr val="folHlink"/>
                  </a:solidFill>
                  <a:latin typeface="Tahoma" pitchFamily="34" charset="0"/>
                </a:rPr>
                <a:t>G2</a:t>
              </a:r>
            </a:p>
          </p:txBody>
        </p:sp>
        <p:sp>
          <p:nvSpPr>
            <p:cNvPr id="118834" name="Text Box 50"/>
            <p:cNvSpPr txBox="1">
              <a:spLocks noChangeArrowheads="1"/>
            </p:cNvSpPr>
            <p:nvPr/>
          </p:nvSpPr>
          <p:spPr bwMode="auto">
            <a:xfrm>
              <a:off x="2691" y="2201"/>
              <a:ext cx="251" cy="175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>
                  <a:solidFill>
                    <a:schemeClr val="folHlink"/>
                  </a:solidFill>
                  <a:latin typeface="Tahoma" pitchFamily="34" charset="0"/>
                </a:rPr>
                <a:t>G2</a:t>
              </a:r>
            </a:p>
          </p:txBody>
        </p:sp>
        <p:sp>
          <p:nvSpPr>
            <p:cNvPr id="118835" name="Text Box 51"/>
            <p:cNvSpPr txBox="1">
              <a:spLocks noChangeArrowheads="1"/>
            </p:cNvSpPr>
            <p:nvPr/>
          </p:nvSpPr>
          <p:spPr bwMode="auto">
            <a:xfrm>
              <a:off x="3399" y="2188"/>
              <a:ext cx="251" cy="175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>
                  <a:solidFill>
                    <a:schemeClr val="folHlink"/>
                  </a:solidFill>
                  <a:latin typeface="Tahoma" pitchFamily="34" charset="0"/>
                </a:rPr>
                <a:t>G3</a:t>
              </a:r>
            </a:p>
          </p:txBody>
        </p:sp>
        <p:sp>
          <p:nvSpPr>
            <p:cNvPr id="118836" name="Text Box 52"/>
            <p:cNvSpPr txBox="1">
              <a:spLocks noChangeArrowheads="1"/>
            </p:cNvSpPr>
            <p:nvPr/>
          </p:nvSpPr>
          <p:spPr bwMode="auto">
            <a:xfrm>
              <a:off x="3674" y="2188"/>
              <a:ext cx="251" cy="175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>
                  <a:solidFill>
                    <a:schemeClr val="folHlink"/>
                  </a:solidFill>
                  <a:latin typeface="Tahoma" pitchFamily="34" charset="0"/>
                </a:rPr>
                <a:t>G3</a:t>
              </a:r>
            </a:p>
          </p:txBody>
        </p:sp>
        <p:sp>
          <p:nvSpPr>
            <p:cNvPr id="118837" name="Text Box 53"/>
            <p:cNvSpPr txBox="1">
              <a:spLocks noChangeArrowheads="1"/>
            </p:cNvSpPr>
            <p:nvPr/>
          </p:nvSpPr>
          <p:spPr bwMode="auto">
            <a:xfrm>
              <a:off x="871" y="2672"/>
              <a:ext cx="249" cy="17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>
                  <a:solidFill>
                    <a:srgbClr val="353549"/>
                  </a:solidFill>
                  <a:latin typeface="Tahoma" pitchFamily="34" charset="0"/>
                </a:rPr>
                <a:t>G1</a:t>
              </a:r>
            </a:p>
          </p:txBody>
        </p:sp>
        <p:sp>
          <p:nvSpPr>
            <p:cNvPr id="118838" name="Text Box 54"/>
            <p:cNvSpPr txBox="1">
              <a:spLocks noChangeArrowheads="1"/>
            </p:cNvSpPr>
            <p:nvPr/>
          </p:nvSpPr>
          <p:spPr bwMode="auto">
            <a:xfrm>
              <a:off x="1026" y="2613"/>
              <a:ext cx="249" cy="17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>
                  <a:solidFill>
                    <a:srgbClr val="353549"/>
                  </a:solidFill>
                  <a:latin typeface="Tahoma" pitchFamily="34" charset="0"/>
                </a:rPr>
                <a:t>G2</a:t>
              </a:r>
            </a:p>
          </p:txBody>
        </p:sp>
        <p:sp>
          <p:nvSpPr>
            <p:cNvPr id="118839" name="Text Box 55"/>
            <p:cNvSpPr txBox="1">
              <a:spLocks noChangeArrowheads="1"/>
            </p:cNvSpPr>
            <p:nvPr/>
          </p:nvSpPr>
          <p:spPr bwMode="auto">
            <a:xfrm>
              <a:off x="1171" y="2678"/>
              <a:ext cx="249" cy="17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>
                  <a:solidFill>
                    <a:srgbClr val="353549"/>
                  </a:solidFill>
                  <a:latin typeface="Tahoma" pitchFamily="34" charset="0"/>
                </a:rPr>
                <a:t>G3</a:t>
              </a:r>
            </a:p>
          </p:txBody>
        </p:sp>
        <p:sp>
          <p:nvSpPr>
            <p:cNvPr id="118840" name="Text Box 56"/>
            <p:cNvSpPr txBox="1">
              <a:spLocks noChangeArrowheads="1"/>
            </p:cNvSpPr>
            <p:nvPr/>
          </p:nvSpPr>
          <p:spPr bwMode="auto">
            <a:xfrm>
              <a:off x="2329" y="2710"/>
              <a:ext cx="249" cy="17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>
                  <a:solidFill>
                    <a:srgbClr val="353549"/>
                  </a:solidFill>
                  <a:latin typeface="Tahoma" pitchFamily="34" charset="0"/>
                </a:rPr>
                <a:t>G1</a:t>
              </a:r>
            </a:p>
          </p:txBody>
        </p:sp>
        <p:sp>
          <p:nvSpPr>
            <p:cNvPr id="118841" name="Text Box 57"/>
            <p:cNvSpPr txBox="1">
              <a:spLocks noChangeArrowheads="1"/>
            </p:cNvSpPr>
            <p:nvPr/>
          </p:nvSpPr>
          <p:spPr bwMode="auto">
            <a:xfrm>
              <a:off x="2483" y="2650"/>
              <a:ext cx="249" cy="17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>
                  <a:solidFill>
                    <a:srgbClr val="353549"/>
                  </a:solidFill>
                  <a:latin typeface="Tahoma" pitchFamily="34" charset="0"/>
                </a:rPr>
                <a:t>G2</a:t>
              </a:r>
            </a:p>
          </p:txBody>
        </p:sp>
        <p:sp>
          <p:nvSpPr>
            <p:cNvPr id="118842" name="Text Box 58"/>
            <p:cNvSpPr txBox="1">
              <a:spLocks noChangeArrowheads="1"/>
            </p:cNvSpPr>
            <p:nvPr/>
          </p:nvSpPr>
          <p:spPr bwMode="auto">
            <a:xfrm>
              <a:off x="2628" y="2715"/>
              <a:ext cx="249" cy="17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>
                  <a:solidFill>
                    <a:srgbClr val="353549"/>
                  </a:solidFill>
                  <a:latin typeface="Tahoma" pitchFamily="34" charset="0"/>
                </a:rPr>
                <a:t>G3</a:t>
              </a:r>
            </a:p>
          </p:txBody>
        </p:sp>
        <p:sp>
          <p:nvSpPr>
            <p:cNvPr id="118843" name="Text Box 59"/>
            <p:cNvSpPr txBox="1">
              <a:spLocks noChangeArrowheads="1"/>
            </p:cNvSpPr>
            <p:nvPr/>
          </p:nvSpPr>
          <p:spPr bwMode="auto">
            <a:xfrm>
              <a:off x="3675" y="2676"/>
              <a:ext cx="249" cy="17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>
                  <a:solidFill>
                    <a:srgbClr val="353549"/>
                  </a:solidFill>
                  <a:latin typeface="Tahoma" pitchFamily="34" charset="0"/>
                </a:rPr>
                <a:t>G1</a:t>
              </a:r>
            </a:p>
          </p:txBody>
        </p:sp>
        <p:sp>
          <p:nvSpPr>
            <p:cNvPr id="118844" name="Text Box 60"/>
            <p:cNvSpPr txBox="1">
              <a:spLocks noChangeArrowheads="1"/>
            </p:cNvSpPr>
            <p:nvPr/>
          </p:nvSpPr>
          <p:spPr bwMode="auto">
            <a:xfrm>
              <a:off x="3830" y="2615"/>
              <a:ext cx="249" cy="17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>
                  <a:solidFill>
                    <a:srgbClr val="353549"/>
                  </a:solidFill>
                  <a:latin typeface="Tahoma" pitchFamily="34" charset="0"/>
                </a:rPr>
                <a:t>G2</a:t>
              </a:r>
            </a:p>
          </p:txBody>
        </p:sp>
        <p:sp>
          <p:nvSpPr>
            <p:cNvPr id="118845" name="Text Box 61"/>
            <p:cNvSpPr txBox="1">
              <a:spLocks noChangeArrowheads="1"/>
            </p:cNvSpPr>
            <p:nvPr/>
          </p:nvSpPr>
          <p:spPr bwMode="auto">
            <a:xfrm>
              <a:off x="3974" y="2682"/>
              <a:ext cx="249" cy="17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>
                  <a:solidFill>
                    <a:srgbClr val="353549"/>
                  </a:solidFill>
                  <a:latin typeface="Tahoma" pitchFamily="34" charset="0"/>
                </a:rPr>
                <a:t>G3</a:t>
              </a:r>
            </a:p>
          </p:txBody>
        </p:sp>
        <p:sp>
          <p:nvSpPr>
            <p:cNvPr id="118846" name="Text Box 62"/>
            <p:cNvSpPr txBox="1">
              <a:spLocks noChangeArrowheads="1"/>
            </p:cNvSpPr>
            <p:nvPr/>
          </p:nvSpPr>
          <p:spPr bwMode="auto">
            <a:xfrm>
              <a:off x="4293" y="2898"/>
              <a:ext cx="249" cy="17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>
                  <a:solidFill>
                    <a:srgbClr val="353549"/>
                  </a:solidFill>
                  <a:latin typeface="Tahoma" pitchFamily="34" charset="0"/>
                </a:rPr>
                <a:t>G4</a:t>
              </a:r>
            </a:p>
          </p:txBody>
        </p:sp>
        <p:sp>
          <p:nvSpPr>
            <p:cNvPr id="118847" name="Text Box 63"/>
            <p:cNvSpPr txBox="1">
              <a:spLocks noChangeArrowheads="1"/>
            </p:cNvSpPr>
            <p:nvPr/>
          </p:nvSpPr>
          <p:spPr bwMode="auto">
            <a:xfrm>
              <a:off x="1059" y="3238"/>
              <a:ext cx="249" cy="17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>
                  <a:solidFill>
                    <a:srgbClr val="353549"/>
                  </a:solidFill>
                  <a:latin typeface="Tahoma" pitchFamily="34" charset="0"/>
                </a:rPr>
                <a:t>G4</a:t>
              </a:r>
            </a:p>
          </p:txBody>
        </p:sp>
        <p:sp>
          <p:nvSpPr>
            <p:cNvPr id="118848" name="Text Box 64"/>
            <p:cNvSpPr txBox="1">
              <a:spLocks noChangeArrowheads="1"/>
            </p:cNvSpPr>
            <p:nvPr/>
          </p:nvSpPr>
          <p:spPr bwMode="auto">
            <a:xfrm>
              <a:off x="2638" y="3227"/>
              <a:ext cx="249" cy="17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>
                  <a:solidFill>
                    <a:srgbClr val="353549"/>
                  </a:solidFill>
                  <a:latin typeface="Tahoma" pitchFamily="34" charset="0"/>
                </a:rPr>
                <a:t>G4</a:t>
              </a:r>
            </a:p>
          </p:txBody>
        </p:sp>
        <p:sp>
          <p:nvSpPr>
            <p:cNvPr id="118849" name="Text Box 65"/>
            <p:cNvSpPr txBox="1">
              <a:spLocks noChangeArrowheads="1"/>
            </p:cNvSpPr>
            <p:nvPr/>
          </p:nvSpPr>
          <p:spPr bwMode="auto">
            <a:xfrm>
              <a:off x="3997" y="3215"/>
              <a:ext cx="249" cy="17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>
                  <a:solidFill>
                    <a:srgbClr val="353549"/>
                  </a:solidFill>
                  <a:latin typeface="Tahoma" pitchFamily="34" charset="0"/>
                </a:rPr>
                <a:t>G5</a:t>
              </a:r>
            </a:p>
          </p:txBody>
        </p:sp>
        <p:sp>
          <p:nvSpPr>
            <p:cNvPr id="118850" name="Text Box 66"/>
            <p:cNvSpPr txBox="1">
              <a:spLocks noChangeArrowheads="1"/>
            </p:cNvSpPr>
            <p:nvPr/>
          </p:nvSpPr>
          <p:spPr bwMode="auto">
            <a:xfrm>
              <a:off x="1059" y="3530"/>
              <a:ext cx="249" cy="17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>
                  <a:solidFill>
                    <a:srgbClr val="353549"/>
                  </a:solidFill>
                  <a:latin typeface="Tahoma" pitchFamily="34" charset="0"/>
                </a:rPr>
                <a:t>G5</a:t>
              </a:r>
            </a:p>
          </p:txBody>
        </p:sp>
        <p:sp>
          <p:nvSpPr>
            <p:cNvPr id="118851" name="Text Box 67"/>
            <p:cNvSpPr txBox="1">
              <a:spLocks noChangeArrowheads="1"/>
            </p:cNvSpPr>
            <p:nvPr/>
          </p:nvSpPr>
          <p:spPr bwMode="auto">
            <a:xfrm>
              <a:off x="2495" y="3543"/>
              <a:ext cx="249" cy="17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>
                  <a:solidFill>
                    <a:srgbClr val="353549"/>
                  </a:solidFill>
                  <a:latin typeface="Tahoma" pitchFamily="34" charset="0"/>
                </a:rPr>
                <a:t>G5</a:t>
              </a:r>
            </a:p>
          </p:txBody>
        </p:sp>
        <p:sp>
          <p:nvSpPr>
            <p:cNvPr id="118852" name="Text Box 68"/>
            <p:cNvSpPr txBox="1">
              <a:spLocks noChangeArrowheads="1"/>
            </p:cNvSpPr>
            <p:nvPr/>
          </p:nvSpPr>
          <p:spPr bwMode="auto">
            <a:xfrm>
              <a:off x="3852" y="3530"/>
              <a:ext cx="249" cy="17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>
                  <a:solidFill>
                    <a:srgbClr val="353549"/>
                  </a:solidFill>
                  <a:latin typeface="Tahoma" pitchFamily="34" charset="0"/>
                </a:rPr>
                <a:t>G6</a:t>
              </a:r>
            </a:p>
          </p:txBody>
        </p:sp>
        <p:sp>
          <p:nvSpPr>
            <p:cNvPr id="118853" name="Text Box 69"/>
            <p:cNvSpPr txBox="1">
              <a:spLocks noChangeArrowheads="1"/>
            </p:cNvSpPr>
            <p:nvPr/>
          </p:nvSpPr>
          <p:spPr bwMode="auto">
            <a:xfrm>
              <a:off x="4304" y="3833"/>
              <a:ext cx="249" cy="17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>
                  <a:solidFill>
                    <a:schemeClr val="folHlink"/>
                  </a:solidFill>
                  <a:latin typeface="Tahoma" pitchFamily="34" charset="0"/>
                </a:rPr>
                <a:t>G7</a:t>
              </a:r>
            </a:p>
          </p:txBody>
        </p:sp>
        <p:sp>
          <p:nvSpPr>
            <p:cNvPr id="118854" name="Text Box 70"/>
            <p:cNvSpPr txBox="1">
              <a:spLocks noChangeArrowheads="1"/>
            </p:cNvSpPr>
            <p:nvPr/>
          </p:nvSpPr>
          <p:spPr bwMode="auto">
            <a:xfrm>
              <a:off x="4619" y="3711"/>
              <a:ext cx="454" cy="15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just" eaLnBrk="0" hangingPunct="0"/>
              <a:r>
                <a:rPr lang="en-US" sz="1000" b="1">
                  <a:solidFill>
                    <a:schemeClr val="folHlink"/>
                  </a:solidFill>
                  <a:latin typeface="Tahoma" pitchFamily="34" charset="0"/>
                </a:rPr>
                <a:t>Internet</a:t>
              </a:r>
            </a:p>
          </p:txBody>
        </p:sp>
        <p:sp>
          <p:nvSpPr>
            <p:cNvPr id="118855" name="Line 71"/>
            <p:cNvSpPr>
              <a:spLocks noChangeShapeType="1"/>
            </p:cNvSpPr>
            <p:nvPr/>
          </p:nvSpPr>
          <p:spPr bwMode="auto">
            <a:xfrm flipH="1">
              <a:off x="1220" y="1355"/>
              <a:ext cx="1" cy="223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56" name="Line 72"/>
            <p:cNvSpPr>
              <a:spLocks noChangeShapeType="1"/>
            </p:cNvSpPr>
            <p:nvPr/>
          </p:nvSpPr>
          <p:spPr bwMode="auto">
            <a:xfrm>
              <a:off x="2606" y="1355"/>
              <a:ext cx="1" cy="20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57" name="Line 73"/>
            <p:cNvSpPr>
              <a:spLocks noChangeShapeType="1"/>
            </p:cNvSpPr>
            <p:nvPr/>
          </p:nvSpPr>
          <p:spPr bwMode="auto">
            <a:xfrm>
              <a:off x="3861" y="1377"/>
              <a:ext cx="1" cy="15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8858" name="Rectangle 74"/>
          <p:cNvSpPr>
            <a:spLocks noChangeArrowheads="1"/>
          </p:cNvSpPr>
          <p:nvPr/>
        </p:nvSpPr>
        <p:spPr bwMode="auto">
          <a:xfrm>
            <a:off x="5867400" y="3962400"/>
            <a:ext cx="2590800" cy="1600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59" name="Rectangle 75"/>
          <p:cNvSpPr>
            <a:spLocks noChangeArrowheads="1"/>
          </p:cNvSpPr>
          <p:nvPr/>
        </p:nvSpPr>
        <p:spPr bwMode="auto">
          <a:xfrm>
            <a:off x="457200" y="196850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>
                <a:solidFill>
                  <a:srgbClr val="FFFF99"/>
                </a:solidFill>
                <a:latin typeface="Arial Black" pitchFamily="34" charset="0"/>
              </a:rPr>
              <a:t>Financial Networks</a:t>
            </a:r>
          </a:p>
        </p:txBody>
      </p:sp>
      <p:sp>
        <p:nvSpPr>
          <p:cNvPr id="118860" name="Text Box 76"/>
          <p:cNvSpPr txBox="1">
            <a:spLocks noChangeArrowheads="1"/>
          </p:cNvSpPr>
          <p:nvPr/>
        </p:nvSpPr>
        <p:spPr bwMode="auto">
          <a:xfrm>
            <a:off x="7543800" y="3810000"/>
            <a:ext cx="2057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INFINET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457200" y="266700"/>
            <a:ext cx="815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>
                <a:solidFill>
                  <a:srgbClr val="FFFF99"/>
                </a:solidFill>
                <a:latin typeface="Arial Black" pitchFamily="34" charset="0"/>
              </a:rPr>
              <a:t>Structured Financial Messaging System</a:t>
            </a:r>
          </a:p>
        </p:txBody>
      </p:sp>
      <p:grpSp>
        <p:nvGrpSpPr>
          <p:cNvPr id="119860" name="Group 52"/>
          <p:cNvGrpSpPr>
            <a:grpSpLocks/>
          </p:cNvGrpSpPr>
          <p:nvPr/>
        </p:nvGrpSpPr>
        <p:grpSpPr bwMode="auto">
          <a:xfrm>
            <a:off x="288925" y="1000125"/>
            <a:ext cx="8588375" cy="5514975"/>
            <a:chOff x="182" y="630"/>
            <a:chExt cx="5410" cy="3474"/>
          </a:xfrm>
        </p:grpSpPr>
        <p:sp>
          <p:nvSpPr>
            <p:cNvPr id="119811" name="Text Box 3"/>
            <p:cNvSpPr txBox="1">
              <a:spLocks noChangeArrowheads="1"/>
            </p:cNvSpPr>
            <p:nvPr/>
          </p:nvSpPr>
          <p:spPr bwMode="auto">
            <a:xfrm>
              <a:off x="182" y="3863"/>
              <a:ext cx="6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tx2"/>
                  </a:solidFill>
                  <a:latin typeface="Modern No. 20" pitchFamily="18" charset="0"/>
                </a:rPr>
                <a:t>Branch-1</a:t>
              </a:r>
            </a:p>
          </p:txBody>
        </p:sp>
        <p:grpSp>
          <p:nvGrpSpPr>
            <p:cNvPr id="119812" name="Group 4"/>
            <p:cNvGrpSpPr>
              <a:grpSpLocks/>
            </p:cNvGrpSpPr>
            <p:nvPr/>
          </p:nvGrpSpPr>
          <p:grpSpPr bwMode="auto">
            <a:xfrm>
              <a:off x="268" y="630"/>
              <a:ext cx="5324" cy="3474"/>
              <a:chOff x="268" y="630"/>
              <a:chExt cx="5324" cy="3474"/>
            </a:xfrm>
          </p:grpSpPr>
          <p:sp>
            <p:nvSpPr>
              <p:cNvPr id="119813" name="Rectangle 5" descr="White marble"/>
              <p:cNvSpPr>
                <a:spLocks noChangeArrowheads="1"/>
              </p:cNvSpPr>
              <p:nvPr/>
            </p:nvSpPr>
            <p:spPr bwMode="auto">
              <a:xfrm>
                <a:off x="2016" y="648"/>
                <a:ext cx="1776" cy="58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14" name="Rectangle 6" descr="Oak"/>
              <p:cNvSpPr>
                <a:spLocks noChangeArrowheads="1"/>
              </p:cNvSpPr>
              <p:nvPr/>
            </p:nvSpPr>
            <p:spPr bwMode="auto">
              <a:xfrm>
                <a:off x="816" y="1998"/>
                <a:ext cx="768" cy="624"/>
              </a:xfrm>
              <a:prstGeom prst="rect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15" name="Rectangle 7" descr="Recycled paper"/>
              <p:cNvSpPr>
                <a:spLocks noChangeArrowheads="1"/>
              </p:cNvSpPr>
              <p:nvPr/>
            </p:nvSpPr>
            <p:spPr bwMode="auto">
              <a:xfrm>
                <a:off x="2426" y="1998"/>
                <a:ext cx="768" cy="624"/>
              </a:xfrm>
              <a:prstGeom prst="rect">
                <a:avLst/>
              </a:prstGeom>
              <a:blipFill dpi="0" rotWithShape="0">
                <a:blip r:embed="rId4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16" name="Rectangle 8" descr="Canvas"/>
              <p:cNvSpPr>
                <a:spLocks noChangeArrowheads="1"/>
              </p:cNvSpPr>
              <p:nvPr/>
            </p:nvSpPr>
            <p:spPr bwMode="auto">
              <a:xfrm>
                <a:off x="4224" y="1998"/>
                <a:ext cx="768" cy="624"/>
              </a:xfrm>
              <a:prstGeom prst="rect">
                <a:avLst/>
              </a:prstGeom>
              <a:blipFill dpi="0" rotWithShape="0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17" name="Line 9"/>
              <p:cNvSpPr>
                <a:spLocks noChangeShapeType="1"/>
              </p:cNvSpPr>
              <p:nvPr/>
            </p:nvSpPr>
            <p:spPr bwMode="auto">
              <a:xfrm flipV="1">
                <a:off x="1392" y="1230"/>
                <a:ext cx="864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18" name="Line 10"/>
              <p:cNvSpPr>
                <a:spLocks noChangeShapeType="1"/>
              </p:cNvSpPr>
              <p:nvPr/>
            </p:nvSpPr>
            <p:spPr bwMode="auto">
              <a:xfrm>
                <a:off x="2846" y="1258"/>
                <a:ext cx="0" cy="6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19" name="Line 11"/>
              <p:cNvSpPr>
                <a:spLocks noChangeShapeType="1"/>
              </p:cNvSpPr>
              <p:nvPr/>
            </p:nvSpPr>
            <p:spPr bwMode="auto">
              <a:xfrm>
                <a:off x="3600" y="1230"/>
                <a:ext cx="816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20" name="Rectangle 12" descr="Pink tissue paper"/>
              <p:cNvSpPr>
                <a:spLocks noChangeArrowheads="1"/>
              </p:cNvSpPr>
              <p:nvPr/>
            </p:nvSpPr>
            <p:spPr bwMode="auto">
              <a:xfrm>
                <a:off x="5040" y="3414"/>
                <a:ext cx="432" cy="480"/>
              </a:xfrm>
              <a:prstGeom prst="rect">
                <a:avLst/>
              </a:prstGeom>
              <a:blipFill dpi="0" rotWithShape="0">
                <a:blip r:embed="rId6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21" name="Rectangle 13" descr="Granite"/>
              <p:cNvSpPr>
                <a:spLocks noChangeArrowheads="1"/>
              </p:cNvSpPr>
              <p:nvPr/>
            </p:nvSpPr>
            <p:spPr bwMode="auto">
              <a:xfrm>
                <a:off x="4512" y="3400"/>
                <a:ext cx="432" cy="480"/>
              </a:xfrm>
              <a:prstGeom prst="rect">
                <a:avLst/>
              </a:prstGeom>
              <a:blipFill dpi="0" rotWithShape="0">
                <a:blip r:embed="rId7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22" name="Rectangle 14" descr="Newsprint"/>
              <p:cNvSpPr>
                <a:spLocks noChangeArrowheads="1"/>
              </p:cNvSpPr>
              <p:nvPr/>
            </p:nvSpPr>
            <p:spPr bwMode="auto">
              <a:xfrm>
                <a:off x="3936" y="3400"/>
                <a:ext cx="432" cy="480"/>
              </a:xfrm>
              <a:prstGeom prst="rect">
                <a:avLst/>
              </a:prstGeom>
              <a:blipFill dpi="0" rotWithShape="0">
                <a:blip r:embed="rId8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23" name="Rectangle 15" descr="Pink tissue paper"/>
              <p:cNvSpPr>
                <a:spLocks noChangeArrowheads="1"/>
              </p:cNvSpPr>
              <p:nvPr/>
            </p:nvSpPr>
            <p:spPr bwMode="auto">
              <a:xfrm>
                <a:off x="3168" y="3414"/>
                <a:ext cx="432" cy="480"/>
              </a:xfrm>
              <a:prstGeom prst="rect">
                <a:avLst/>
              </a:prstGeom>
              <a:blipFill dpi="0" rotWithShape="0">
                <a:blip r:embed="rId6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24" name="Rectangle 16" descr="Granite"/>
              <p:cNvSpPr>
                <a:spLocks noChangeArrowheads="1"/>
              </p:cNvSpPr>
              <p:nvPr/>
            </p:nvSpPr>
            <p:spPr bwMode="auto">
              <a:xfrm>
                <a:off x="2640" y="3400"/>
                <a:ext cx="432" cy="480"/>
              </a:xfrm>
              <a:prstGeom prst="rect">
                <a:avLst/>
              </a:prstGeom>
              <a:blipFill dpi="0" rotWithShape="0">
                <a:blip r:embed="rId7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25" name="Rectangle 17" descr="Newsprint"/>
              <p:cNvSpPr>
                <a:spLocks noChangeArrowheads="1"/>
              </p:cNvSpPr>
              <p:nvPr/>
            </p:nvSpPr>
            <p:spPr bwMode="auto">
              <a:xfrm>
                <a:off x="2064" y="3398"/>
                <a:ext cx="432" cy="480"/>
              </a:xfrm>
              <a:prstGeom prst="rect">
                <a:avLst/>
              </a:prstGeom>
              <a:blipFill dpi="0" rotWithShape="0">
                <a:blip r:embed="rId8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26" name="Rectangle 18" descr="Pink tissue paper"/>
              <p:cNvSpPr>
                <a:spLocks noChangeArrowheads="1"/>
              </p:cNvSpPr>
              <p:nvPr/>
            </p:nvSpPr>
            <p:spPr bwMode="auto">
              <a:xfrm>
                <a:off x="1358" y="3420"/>
                <a:ext cx="432" cy="480"/>
              </a:xfrm>
              <a:prstGeom prst="rect">
                <a:avLst/>
              </a:prstGeom>
              <a:blipFill dpi="0" rotWithShape="0">
                <a:blip r:embed="rId6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27" name="Rectangle 19" descr="Granite"/>
              <p:cNvSpPr>
                <a:spLocks noChangeArrowheads="1"/>
              </p:cNvSpPr>
              <p:nvPr/>
            </p:nvSpPr>
            <p:spPr bwMode="auto">
              <a:xfrm>
                <a:off x="830" y="3406"/>
                <a:ext cx="432" cy="480"/>
              </a:xfrm>
              <a:prstGeom prst="rect">
                <a:avLst/>
              </a:prstGeom>
              <a:blipFill dpi="0" rotWithShape="0">
                <a:blip r:embed="rId7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28" name="Rectangle 20" descr="Newsprint"/>
              <p:cNvSpPr>
                <a:spLocks noChangeArrowheads="1"/>
              </p:cNvSpPr>
              <p:nvPr/>
            </p:nvSpPr>
            <p:spPr bwMode="auto">
              <a:xfrm>
                <a:off x="268" y="3404"/>
                <a:ext cx="432" cy="480"/>
              </a:xfrm>
              <a:prstGeom prst="rect">
                <a:avLst/>
              </a:prstGeom>
              <a:blipFill dpi="0" rotWithShape="0">
                <a:blip r:embed="rId8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829" name="Line 21"/>
              <p:cNvSpPr>
                <a:spLocks noChangeShapeType="1"/>
              </p:cNvSpPr>
              <p:nvPr/>
            </p:nvSpPr>
            <p:spPr bwMode="auto">
              <a:xfrm flipH="1">
                <a:off x="528" y="2610"/>
                <a:ext cx="480" cy="7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30" name="Line 22"/>
              <p:cNvSpPr>
                <a:spLocks noChangeShapeType="1"/>
              </p:cNvSpPr>
              <p:nvPr/>
            </p:nvSpPr>
            <p:spPr bwMode="auto">
              <a:xfrm flipH="1">
                <a:off x="1118" y="2618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31" name="Line 23"/>
              <p:cNvSpPr>
                <a:spLocks noChangeShapeType="1"/>
              </p:cNvSpPr>
              <p:nvPr/>
            </p:nvSpPr>
            <p:spPr bwMode="auto">
              <a:xfrm>
                <a:off x="1200" y="2618"/>
                <a:ext cx="432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32" name="Line 24"/>
              <p:cNvSpPr>
                <a:spLocks noChangeShapeType="1"/>
              </p:cNvSpPr>
              <p:nvPr/>
            </p:nvSpPr>
            <p:spPr bwMode="auto">
              <a:xfrm flipH="1">
                <a:off x="2256" y="2630"/>
                <a:ext cx="528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33" name="Line 25"/>
              <p:cNvSpPr>
                <a:spLocks noChangeShapeType="1"/>
              </p:cNvSpPr>
              <p:nvPr/>
            </p:nvSpPr>
            <p:spPr bwMode="auto">
              <a:xfrm flipH="1">
                <a:off x="2846" y="263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34" name="Line 26"/>
              <p:cNvSpPr>
                <a:spLocks noChangeShapeType="1"/>
              </p:cNvSpPr>
              <p:nvPr/>
            </p:nvSpPr>
            <p:spPr bwMode="auto">
              <a:xfrm>
                <a:off x="2928" y="2617"/>
                <a:ext cx="432" cy="8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35" name="Line 27"/>
              <p:cNvSpPr>
                <a:spLocks noChangeShapeType="1"/>
              </p:cNvSpPr>
              <p:nvPr/>
            </p:nvSpPr>
            <p:spPr bwMode="auto">
              <a:xfrm flipH="1">
                <a:off x="4128" y="2622"/>
                <a:ext cx="384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36" name="Line 28"/>
              <p:cNvSpPr>
                <a:spLocks noChangeShapeType="1"/>
              </p:cNvSpPr>
              <p:nvPr/>
            </p:nvSpPr>
            <p:spPr bwMode="auto">
              <a:xfrm flipH="1">
                <a:off x="4710" y="2642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37" name="Line 29"/>
              <p:cNvSpPr>
                <a:spLocks noChangeShapeType="1"/>
              </p:cNvSpPr>
              <p:nvPr/>
            </p:nvSpPr>
            <p:spPr bwMode="auto">
              <a:xfrm>
                <a:off x="4840" y="2632"/>
                <a:ext cx="392" cy="7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838" name="Text Box 30"/>
              <p:cNvSpPr txBox="1">
                <a:spLocks noChangeArrowheads="1"/>
              </p:cNvSpPr>
              <p:nvPr/>
            </p:nvSpPr>
            <p:spPr bwMode="auto">
              <a:xfrm>
                <a:off x="768" y="1806"/>
                <a:ext cx="124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2"/>
                    </a:solidFill>
                    <a:latin typeface="Modern No. 20" pitchFamily="18" charset="0"/>
                  </a:rPr>
                  <a:t>Bank-1 Gateway</a:t>
                </a:r>
              </a:p>
            </p:txBody>
          </p:sp>
          <p:sp>
            <p:nvSpPr>
              <p:cNvPr id="119839" name="Text Box 31"/>
              <p:cNvSpPr txBox="1">
                <a:spLocks noChangeArrowheads="1"/>
              </p:cNvSpPr>
              <p:nvPr/>
            </p:nvSpPr>
            <p:spPr bwMode="auto">
              <a:xfrm>
                <a:off x="2331" y="1822"/>
                <a:ext cx="124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2"/>
                    </a:solidFill>
                    <a:latin typeface="Modern No. 20" pitchFamily="18" charset="0"/>
                  </a:rPr>
                  <a:t>Bank-2 Gateway</a:t>
                </a:r>
              </a:p>
            </p:txBody>
          </p:sp>
          <p:sp>
            <p:nvSpPr>
              <p:cNvPr id="119840" name="Text Box 32"/>
              <p:cNvSpPr txBox="1">
                <a:spLocks noChangeArrowheads="1"/>
              </p:cNvSpPr>
              <p:nvPr/>
            </p:nvSpPr>
            <p:spPr bwMode="auto">
              <a:xfrm>
                <a:off x="4128" y="1830"/>
                <a:ext cx="124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2"/>
                    </a:solidFill>
                    <a:latin typeface="Modern No. 20" pitchFamily="18" charset="0"/>
                  </a:rPr>
                  <a:t>Bank-n Gateway</a:t>
                </a:r>
              </a:p>
            </p:txBody>
          </p:sp>
          <p:sp>
            <p:nvSpPr>
              <p:cNvPr id="119841" name="Text Box 33"/>
              <p:cNvSpPr txBox="1">
                <a:spLocks noChangeArrowheads="1"/>
              </p:cNvSpPr>
              <p:nvPr/>
            </p:nvSpPr>
            <p:spPr bwMode="auto">
              <a:xfrm>
                <a:off x="763" y="3863"/>
                <a:ext cx="6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chemeClr val="tx2"/>
                    </a:solidFill>
                    <a:latin typeface="Modern No. 20" pitchFamily="18" charset="0"/>
                  </a:rPr>
                  <a:t>Branch-2</a:t>
                </a:r>
              </a:p>
            </p:txBody>
          </p:sp>
          <p:sp>
            <p:nvSpPr>
              <p:cNvPr id="119842" name="Text Box 34"/>
              <p:cNvSpPr txBox="1">
                <a:spLocks noChangeArrowheads="1"/>
              </p:cNvSpPr>
              <p:nvPr/>
            </p:nvSpPr>
            <p:spPr bwMode="auto">
              <a:xfrm>
                <a:off x="1315" y="3871"/>
                <a:ext cx="63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chemeClr val="tx2"/>
                    </a:solidFill>
                    <a:latin typeface="Modern No. 20" pitchFamily="18" charset="0"/>
                  </a:rPr>
                  <a:t>Branch-n</a:t>
                </a:r>
              </a:p>
            </p:txBody>
          </p:sp>
          <p:sp>
            <p:nvSpPr>
              <p:cNvPr id="119843" name="Text Box 35"/>
              <p:cNvSpPr txBox="1">
                <a:spLocks noChangeArrowheads="1"/>
              </p:cNvSpPr>
              <p:nvPr/>
            </p:nvSpPr>
            <p:spPr bwMode="auto">
              <a:xfrm>
                <a:off x="1982" y="3875"/>
                <a:ext cx="6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chemeClr val="tx2"/>
                    </a:solidFill>
                    <a:latin typeface="Modern No. 20" pitchFamily="18" charset="0"/>
                  </a:rPr>
                  <a:t>Branch-1</a:t>
                </a:r>
              </a:p>
            </p:txBody>
          </p:sp>
          <p:sp>
            <p:nvSpPr>
              <p:cNvPr id="119844" name="Text Box 36"/>
              <p:cNvSpPr txBox="1">
                <a:spLocks noChangeArrowheads="1"/>
              </p:cNvSpPr>
              <p:nvPr/>
            </p:nvSpPr>
            <p:spPr bwMode="auto">
              <a:xfrm>
                <a:off x="2563" y="3875"/>
                <a:ext cx="6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chemeClr val="tx2"/>
                    </a:solidFill>
                    <a:latin typeface="Modern No. 20" pitchFamily="18" charset="0"/>
                  </a:rPr>
                  <a:t>Branch-2</a:t>
                </a:r>
              </a:p>
            </p:txBody>
          </p:sp>
          <p:sp>
            <p:nvSpPr>
              <p:cNvPr id="119845" name="Text Box 37"/>
              <p:cNvSpPr txBox="1">
                <a:spLocks noChangeArrowheads="1"/>
              </p:cNvSpPr>
              <p:nvPr/>
            </p:nvSpPr>
            <p:spPr bwMode="auto">
              <a:xfrm>
                <a:off x="3115" y="3883"/>
                <a:ext cx="63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chemeClr val="tx2"/>
                    </a:solidFill>
                    <a:latin typeface="Modern No. 20" pitchFamily="18" charset="0"/>
                  </a:rPr>
                  <a:t>Branch-n</a:t>
                </a:r>
              </a:p>
            </p:txBody>
          </p:sp>
          <p:sp>
            <p:nvSpPr>
              <p:cNvPr id="119846" name="Text Box 38"/>
              <p:cNvSpPr txBox="1">
                <a:spLocks noChangeArrowheads="1"/>
              </p:cNvSpPr>
              <p:nvPr/>
            </p:nvSpPr>
            <p:spPr bwMode="auto">
              <a:xfrm>
                <a:off x="3866" y="3884"/>
                <a:ext cx="6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chemeClr val="tx2"/>
                    </a:solidFill>
                    <a:latin typeface="Modern No. 20" pitchFamily="18" charset="0"/>
                  </a:rPr>
                  <a:t>Branch-1</a:t>
                </a:r>
              </a:p>
            </p:txBody>
          </p:sp>
          <p:sp>
            <p:nvSpPr>
              <p:cNvPr id="119847" name="Text Box 39"/>
              <p:cNvSpPr txBox="1">
                <a:spLocks noChangeArrowheads="1"/>
              </p:cNvSpPr>
              <p:nvPr/>
            </p:nvSpPr>
            <p:spPr bwMode="auto">
              <a:xfrm>
                <a:off x="4447" y="3884"/>
                <a:ext cx="6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chemeClr val="tx2"/>
                    </a:solidFill>
                    <a:latin typeface="Modern No. 20" pitchFamily="18" charset="0"/>
                  </a:rPr>
                  <a:t>Branch-2</a:t>
                </a:r>
              </a:p>
            </p:txBody>
          </p:sp>
          <p:sp>
            <p:nvSpPr>
              <p:cNvPr id="119848" name="Text Box 40"/>
              <p:cNvSpPr txBox="1">
                <a:spLocks noChangeArrowheads="1"/>
              </p:cNvSpPr>
              <p:nvPr/>
            </p:nvSpPr>
            <p:spPr bwMode="auto">
              <a:xfrm>
                <a:off x="4999" y="3892"/>
                <a:ext cx="59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solidFill>
                      <a:schemeClr val="tx2"/>
                    </a:solidFill>
                    <a:latin typeface="Modern No. 20" pitchFamily="18" charset="0"/>
                  </a:rPr>
                  <a:t>Branch-n</a:t>
                </a:r>
              </a:p>
            </p:txBody>
          </p:sp>
          <p:sp>
            <p:nvSpPr>
              <p:cNvPr id="119849" name="Text Box 41"/>
              <p:cNvSpPr txBox="1">
                <a:spLocks noChangeArrowheads="1"/>
              </p:cNvSpPr>
              <p:nvPr/>
            </p:nvSpPr>
            <p:spPr bwMode="auto">
              <a:xfrm>
                <a:off x="1968" y="630"/>
                <a:ext cx="1920" cy="6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3200">
                    <a:solidFill>
                      <a:schemeClr val="bg2"/>
                    </a:solidFill>
                    <a:latin typeface="Rockwell Condensed" pitchFamily="18" charset="0"/>
                  </a:rPr>
                  <a:t>Central Server at IDRBT</a:t>
                </a:r>
              </a:p>
            </p:txBody>
          </p:sp>
          <p:sp>
            <p:nvSpPr>
              <p:cNvPr id="119850" name="Text Box 42"/>
              <p:cNvSpPr txBox="1">
                <a:spLocks noChangeArrowheads="1"/>
              </p:cNvSpPr>
              <p:nvPr/>
            </p:nvSpPr>
            <p:spPr bwMode="auto">
              <a:xfrm>
                <a:off x="1530" y="2238"/>
                <a:ext cx="1014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solidFill>
                      <a:schemeClr val="tx2"/>
                    </a:solidFill>
                    <a:latin typeface="Modern No. 20" pitchFamily="18" charset="0"/>
                  </a:rPr>
                  <a:t>………..…………….…..</a:t>
                </a:r>
              </a:p>
            </p:txBody>
          </p:sp>
          <p:sp>
            <p:nvSpPr>
              <p:cNvPr id="119851" name="Text Box 43"/>
              <p:cNvSpPr txBox="1">
                <a:spLocks noChangeArrowheads="1"/>
              </p:cNvSpPr>
              <p:nvPr/>
            </p:nvSpPr>
            <p:spPr bwMode="auto">
              <a:xfrm>
                <a:off x="3156" y="2232"/>
                <a:ext cx="1116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solidFill>
                      <a:schemeClr val="tx2"/>
                    </a:solidFill>
                    <a:latin typeface="Modern No. 20" pitchFamily="18" charset="0"/>
                  </a:rPr>
                  <a:t>………..…………….….……..</a:t>
                </a:r>
              </a:p>
            </p:txBody>
          </p:sp>
          <p:sp>
            <p:nvSpPr>
              <p:cNvPr id="119852" name="Text Box 44"/>
              <p:cNvSpPr txBox="1">
                <a:spLocks noChangeArrowheads="1"/>
              </p:cNvSpPr>
              <p:nvPr/>
            </p:nvSpPr>
            <p:spPr bwMode="auto">
              <a:xfrm>
                <a:off x="666" y="3534"/>
                <a:ext cx="28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tx2"/>
                    </a:solidFill>
                    <a:latin typeface="Modern No. 20" pitchFamily="18" charset="0"/>
                  </a:rPr>
                  <a:t>…</a:t>
                </a:r>
              </a:p>
            </p:txBody>
          </p:sp>
          <p:sp>
            <p:nvSpPr>
              <p:cNvPr id="119853" name="Text Box 45"/>
              <p:cNvSpPr txBox="1">
                <a:spLocks noChangeArrowheads="1"/>
              </p:cNvSpPr>
              <p:nvPr/>
            </p:nvSpPr>
            <p:spPr bwMode="auto">
              <a:xfrm>
                <a:off x="1218" y="3534"/>
                <a:ext cx="28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tx2"/>
                    </a:solidFill>
                    <a:latin typeface="Modern No. 20" pitchFamily="18" charset="0"/>
                  </a:rPr>
                  <a:t>…</a:t>
                </a:r>
              </a:p>
            </p:txBody>
          </p:sp>
          <p:sp>
            <p:nvSpPr>
              <p:cNvPr id="119854" name="Text Box 46"/>
              <p:cNvSpPr txBox="1">
                <a:spLocks noChangeArrowheads="1"/>
              </p:cNvSpPr>
              <p:nvPr/>
            </p:nvSpPr>
            <p:spPr bwMode="auto">
              <a:xfrm>
                <a:off x="2478" y="3534"/>
                <a:ext cx="28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tx2"/>
                    </a:solidFill>
                    <a:latin typeface="Modern No. 20" pitchFamily="18" charset="0"/>
                  </a:rPr>
                  <a:t>…</a:t>
                </a:r>
              </a:p>
            </p:txBody>
          </p:sp>
          <p:sp>
            <p:nvSpPr>
              <p:cNvPr id="119855" name="Text Box 47"/>
              <p:cNvSpPr txBox="1">
                <a:spLocks noChangeArrowheads="1"/>
              </p:cNvSpPr>
              <p:nvPr/>
            </p:nvSpPr>
            <p:spPr bwMode="auto">
              <a:xfrm>
                <a:off x="3030" y="3534"/>
                <a:ext cx="28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tx2"/>
                    </a:solidFill>
                    <a:latin typeface="Modern No. 20" pitchFamily="18" charset="0"/>
                  </a:rPr>
                  <a:t>…</a:t>
                </a:r>
              </a:p>
            </p:txBody>
          </p:sp>
          <p:sp>
            <p:nvSpPr>
              <p:cNvPr id="119856" name="Text Box 48"/>
              <p:cNvSpPr txBox="1">
                <a:spLocks noChangeArrowheads="1"/>
              </p:cNvSpPr>
              <p:nvPr/>
            </p:nvSpPr>
            <p:spPr bwMode="auto">
              <a:xfrm>
                <a:off x="4338" y="3534"/>
                <a:ext cx="28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tx2"/>
                    </a:solidFill>
                    <a:latin typeface="Modern No. 20" pitchFamily="18" charset="0"/>
                  </a:rPr>
                  <a:t>…</a:t>
                </a:r>
              </a:p>
            </p:txBody>
          </p:sp>
          <p:sp>
            <p:nvSpPr>
              <p:cNvPr id="119857" name="Text Box 49"/>
              <p:cNvSpPr txBox="1">
                <a:spLocks noChangeArrowheads="1"/>
              </p:cNvSpPr>
              <p:nvPr/>
            </p:nvSpPr>
            <p:spPr bwMode="auto">
              <a:xfrm>
                <a:off x="4902" y="3534"/>
                <a:ext cx="28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tx2"/>
                    </a:solidFill>
                    <a:latin typeface="Modern No. 20" pitchFamily="18" charset="0"/>
                  </a:rPr>
                  <a:t>…</a:t>
                </a:r>
              </a:p>
            </p:txBody>
          </p:sp>
          <p:sp>
            <p:nvSpPr>
              <p:cNvPr id="119858" name="Text Box 50"/>
              <p:cNvSpPr txBox="1">
                <a:spLocks noChangeArrowheads="1"/>
              </p:cNvSpPr>
              <p:nvPr/>
            </p:nvSpPr>
            <p:spPr bwMode="auto">
              <a:xfrm>
                <a:off x="3570" y="3534"/>
                <a:ext cx="46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tx2"/>
                    </a:solidFill>
                    <a:latin typeface="Modern No. 20" pitchFamily="18" charset="0"/>
                  </a:rPr>
                  <a:t>…….……</a:t>
                </a:r>
              </a:p>
            </p:txBody>
          </p:sp>
          <p:sp>
            <p:nvSpPr>
              <p:cNvPr id="119859" name="Text Box 51"/>
              <p:cNvSpPr txBox="1">
                <a:spLocks noChangeArrowheads="1"/>
              </p:cNvSpPr>
              <p:nvPr/>
            </p:nvSpPr>
            <p:spPr bwMode="auto">
              <a:xfrm>
                <a:off x="1722" y="3534"/>
                <a:ext cx="46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chemeClr val="tx2"/>
                    </a:solidFill>
                    <a:latin typeface="Modern No. 20" pitchFamily="18" charset="0"/>
                  </a:rPr>
                  <a:t>…….……</a:t>
                </a:r>
              </a:p>
            </p:txBody>
          </p:sp>
        </p:grp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893763" y="381000"/>
            <a:ext cx="77930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>
                <a:solidFill>
                  <a:srgbClr val="FFFF99"/>
                </a:solidFill>
                <a:latin typeface="Arial Black" pitchFamily="34" charset="0"/>
              </a:rPr>
              <a:t>PKI Hierarchy</a:t>
            </a:r>
          </a:p>
        </p:txBody>
      </p:sp>
      <p:grpSp>
        <p:nvGrpSpPr>
          <p:cNvPr id="109571" name="Group 3"/>
          <p:cNvGrpSpPr>
            <a:grpSpLocks/>
          </p:cNvGrpSpPr>
          <p:nvPr/>
        </p:nvGrpSpPr>
        <p:grpSpPr bwMode="auto">
          <a:xfrm>
            <a:off x="1143000" y="1524000"/>
            <a:ext cx="7543800" cy="4089400"/>
            <a:chOff x="864" y="1152"/>
            <a:chExt cx="4368" cy="2224"/>
          </a:xfrm>
        </p:grpSpPr>
        <p:sp>
          <p:nvSpPr>
            <p:cNvPr id="109572" name="Text Box 4"/>
            <p:cNvSpPr txBox="1">
              <a:spLocks noChangeArrowheads="1"/>
            </p:cNvSpPr>
            <p:nvPr/>
          </p:nvSpPr>
          <p:spPr bwMode="auto">
            <a:xfrm>
              <a:off x="2976" y="1152"/>
              <a:ext cx="576" cy="199"/>
            </a:xfrm>
            <a:prstGeom prst="rect">
              <a:avLst/>
            </a:prstGeom>
            <a:gradFill rotWithShape="0">
              <a:gsLst>
                <a:gs pos="0">
                  <a:srgbClr val="6699FF"/>
                </a:gs>
                <a:gs pos="100000">
                  <a:srgbClr val="CCEC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>
                  <a:solidFill>
                    <a:srgbClr val="9E001E"/>
                  </a:solidFill>
                  <a:latin typeface="Tahoma" pitchFamily="34" charset="0"/>
                </a:rPr>
                <a:t>CCA</a:t>
              </a:r>
            </a:p>
          </p:txBody>
        </p:sp>
        <p:sp>
          <p:nvSpPr>
            <p:cNvPr id="109573" name="Text Box 5"/>
            <p:cNvSpPr txBox="1">
              <a:spLocks noChangeArrowheads="1"/>
            </p:cNvSpPr>
            <p:nvPr/>
          </p:nvSpPr>
          <p:spPr bwMode="auto">
            <a:xfrm>
              <a:off x="2400" y="1680"/>
              <a:ext cx="1728" cy="200"/>
            </a:xfrm>
            <a:prstGeom prst="rect">
              <a:avLst/>
            </a:prstGeom>
            <a:gradFill rotWithShape="0">
              <a:gsLst>
                <a:gs pos="0">
                  <a:srgbClr val="6699FF"/>
                </a:gs>
                <a:gs pos="100000">
                  <a:srgbClr val="CCEC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>
                  <a:solidFill>
                    <a:srgbClr val="9E001E"/>
                  </a:solidFill>
                  <a:latin typeface="Tahoma" pitchFamily="34" charset="0"/>
                </a:rPr>
                <a:t>IDRBT CA</a:t>
              </a:r>
            </a:p>
          </p:txBody>
        </p:sp>
        <p:sp>
          <p:nvSpPr>
            <p:cNvPr id="109574" name="Text Box 6"/>
            <p:cNvSpPr txBox="1">
              <a:spLocks noChangeArrowheads="1"/>
            </p:cNvSpPr>
            <p:nvPr/>
          </p:nvSpPr>
          <p:spPr bwMode="auto">
            <a:xfrm>
              <a:off x="1632" y="2208"/>
              <a:ext cx="720" cy="199"/>
            </a:xfrm>
            <a:prstGeom prst="rect">
              <a:avLst/>
            </a:prstGeom>
            <a:gradFill rotWithShape="0">
              <a:gsLst>
                <a:gs pos="0">
                  <a:srgbClr val="6699FF"/>
                </a:gs>
                <a:gs pos="100000">
                  <a:srgbClr val="CCEC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>
                  <a:solidFill>
                    <a:srgbClr val="9E001E"/>
                  </a:solidFill>
                  <a:latin typeface="Tahoma" pitchFamily="34" charset="0"/>
                </a:rPr>
                <a:t>RA</a:t>
              </a:r>
            </a:p>
          </p:txBody>
        </p:sp>
        <p:sp>
          <p:nvSpPr>
            <p:cNvPr id="109575" name="Text Box 7"/>
            <p:cNvSpPr txBox="1">
              <a:spLocks noChangeArrowheads="1"/>
            </p:cNvSpPr>
            <p:nvPr/>
          </p:nvSpPr>
          <p:spPr bwMode="auto">
            <a:xfrm>
              <a:off x="864" y="2736"/>
              <a:ext cx="816" cy="200"/>
            </a:xfrm>
            <a:prstGeom prst="rect">
              <a:avLst/>
            </a:prstGeom>
            <a:gradFill rotWithShape="0">
              <a:gsLst>
                <a:gs pos="0">
                  <a:srgbClr val="6699FF"/>
                </a:gs>
                <a:gs pos="100000">
                  <a:srgbClr val="CCEC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>
                  <a:solidFill>
                    <a:srgbClr val="9E001E"/>
                  </a:solidFill>
                  <a:latin typeface="Tahoma" pitchFamily="34" charset="0"/>
                </a:rPr>
                <a:t>Subscriber</a:t>
              </a:r>
            </a:p>
          </p:txBody>
        </p:sp>
        <p:sp>
          <p:nvSpPr>
            <p:cNvPr id="109576" name="Line 8"/>
            <p:cNvSpPr>
              <a:spLocks noChangeShapeType="1"/>
            </p:cNvSpPr>
            <p:nvPr/>
          </p:nvSpPr>
          <p:spPr bwMode="auto">
            <a:xfrm>
              <a:off x="3264" y="139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577" name="Line 9"/>
            <p:cNvSpPr>
              <a:spLocks noChangeShapeType="1"/>
            </p:cNvSpPr>
            <p:nvPr/>
          </p:nvSpPr>
          <p:spPr bwMode="auto">
            <a:xfrm>
              <a:off x="3264" y="192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578" name="Text Box 10"/>
            <p:cNvSpPr txBox="1">
              <a:spLocks noChangeArrowheads="1"/>
            </p:cNvSpPr>
            <p:nvPr/>
          </p:nvSpPr>
          <p:spPr bwMode="auto">
            <a:xfrm>
              <a:off x="1152" y="1824"/>
              <a:ext cx="624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n-US" sz="1800">
                <a:solidFill>
                  <a:srgbClr val="9E001E"/>
                </a:solidFill>
                <a:latin typeface="Tahoma" pitchFamily="34" charset="0"/>
              </a:endParaRPr>
            </a:p>
          </p:txBody>
        </p:sp>
        <p:grpSp>
          <p:nvGrpSpPr>
            <p:cNvPr id="109579" name="Group 11"/>
            <p:cNvGrpSpPr>
              <a:grpSpLocks/>
            </p:cNvGrpSpPr>
            <p:nvPr/>
          </p:nvGrpSpPr>
          <p:grpSpPr bwMode="auto">
            <a:xfrm>
              <a:off x="1152" y="1344"/>
              <a:ext cx="816" cy="768"/>
              <a:chOff x="816" y="1824"/>
              <a:chExt cx="816" cy="768"/>
            </a:xfrm>
          </p:grpSpPr>
          <p:sp>
            <p:nvSpPr>
              <p:cNvPr id="109580" name="AutoShape 12"/>
              <p:cNvSpPr>
                <a:spLocks noChangeArrowheads="1"/>
              </p:cNvSpPr>
              <p:nvPr/>
            </p:nvSpPr>
            <p:spPr bwMode="auto">
              <a:xfrm>
                <a:off x="816" y="1824"/>
                <a:ext cx="624" cy="768"/>
              </a:xfrm>
              <a:prstGeom prst="flowChartMagneticDisk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81" name="Text Box 13"/>
              <p:cNvSpPr txBox="1">
                <a:spLocks noChangeArrowheads="1"/>
              </p:cNvSpPr>
              <p:nvPr/>
            </p:nvSpPr>
            <p:spPr bwMode="auto">
              <a:xfrm>
                <a:off x="816" y="2103"/>
                <a:ext cx="816" cy="3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400">
                    <a:solidFill>
                      <a:srgbClr val="9E001E"/>
                    </a:solidFill>
                    <a:latin typeface="Tahoma" pitchFamily="34" charset="0"/>
                  </a:rPr>
                  <a:t>IDRBT CA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US" sz="1400">
                    <a:solidFill>
                      <a:srgbClr val="9E001E"/>
                    </a:solidFill>
                    <a:latin typeface="Tahoma" pitchFamily="34" charset="0"/>
                  </a:rPr>
                  <a:t>Repository</a:t>
                </a:r>
              </a:p>
            </p:txBody>
          </p:sp>
        </p:grpSp>
        <p:sp>
          <p:nvSpPr>
            <p:cNvPr id="109582" name="Line 14"/>
            <p:cNvSpPr>
              <a:spLocks noChangeShapeType="1"/>
            </p:cNvSpPr>
            <p:nvPr/>
          </p:nvSpPr>
          <p:spPr bwMode="auto">
            <a:xfrm flipH="1">
              <a:off x="1776" y="177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583" name="Text Box 15"/>
            <p:cNvSpPr txBox="1">
              <a:spLocks noChangeArrowheads="1"/>
            </p:cNvSpPr>
            <p:nvPr/>
          </p:nvSpPr>
          <p:spPr bwMode="auto">
            <a:xfrm>
              <a:off x="2880" y="2208"/>
              <a:ext cx="720" cy="199"/>
            </a:xfrm>
            <a:prstGeom prst="rect">
              <a:avLst/>
            </a:prstGeom>
            <a:gradFill rotWithShape="0">
              <a:gsLst>
                <a:gs pos="0">
                  <a:srgbClr val="6699FF"/>
                </a:gs>
                <a:gs pos="100000">
                  <a:srgbClr val="CCEC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>
                  <a:solidFill>
                    <a:srgbClr val="9E001E"/>
                  </a:solidFill>
                  <a:latin typeface="Tahoma" pitchFamily="34" charset="0"/>
                </a:rPr>
                <a:t>RA</a:t>
              </a:r>
            </a:p>
          </p:txBody>
        </p:sp>
        <p:sp>
          <p:nvSpPr>
            <p:cNvPr id="109584" name="Text Box 16"/>
            <p:cNvSpPr txBox="1">
              <a:spLocks noChangeArrowheads="1"/>
            </p:cNvSpPr>
            <p:nvPr/>
          </p:nvSpPr>
          <p:spPr bwMode="auto">
            <a:xfrm>
              <a:off x="3984" y="2208"/>
              <a:ext cx="720" cy="199"/>
            </a:xfrm>
            <a:prstGeom prst="rect">
              <a:avLst/>
            </a:prstGeom>
            <a:gradFill rotWithShape="0">
              <a:gsLst>
                <a:gs pos="0">
                  <a:srgbClr val="6699FF"/>
                </a:gs>
                <a:gs pos="100000">
                  <a:srgbClr val="CCEC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>
                  <a:solidFill>
                    <a:srgbClr val="9E001E"/>
                  </a:solidFill>
                  <a:latin typeface="Tahoma" pitchFamily="34" charset="0"/>
                </a:rPr>
                <a:t>RA</a:t>
              </a:r>
            </a:p>
          </p:txBody>
        </p:sp>
        <p:sp>
          <p:nvSpPr>
            <p:cNvPr id="109585" name="Text Box 17"/>
            <p:cNvSpPr txBox="1">
              <a:spLocks noChangeArrowheads="1"/>
            </p:cNvSpPr>
            <p:nvPr/>
          </p:nvSpPr>
          <p:spPr bwMode="auto">
            <a:xfrm>
              <a:off x="1824" y="2736"/>
              <a:ext cx="816" cy="200"/>
            </a:xfrm>
            <a:prstGeom prst="rect">
              <a:avLst/>
            </a:prstGeom>
            <a:gradFill rotWithShape="0">
              <a:gsLst>
                <a:gs pos="0">
                  <a:srgbClr val="6699FF"/>
                </a:gs>
                <a:gs pos="100000">
                  <a:srgbClr val="CCEC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>
                  <a:solidFill>
                    <a:srgbClr val="9E001E"/>
                  </a:solidFill>
                  <a:latin typeface="Tahoma" pitchFamily="34" charset="0"/>
                </a:rPr>
                <a:t>Subscriber</a:t>
              </a:r>
            </a:p>
          </p:txBody>
        </p:sp>
        <p:sp>
          <p:nvSpPr>
            <p:cNvPr id="109586" name="Text Box 18"/>
            <p:cNvSpPr txBox="1">
              <a:spLocks noChangeArrowheads="1"/>
            </p:cNvSpPr>
            <p:nvPr/>
          </p:nvSpPr>
          <p:spPr bwMode="auto">
            <a:xfrm>
              <a:off x="3456" y="2736"/>
              <a:ext cx="816" cy="200"/>
            </a:xfrm>
            <a:prstGeom prst="rect">
              <a:avLst/>
            </a:prstGeom>
            <a:gradFill rotWithShape="0">
              <a:gsLst>
                <a:gs pos="0">
                  <a:srgbClr val="6699FF"/>
                </a:gs>
                <a:gs pos="100000">
                  <a:srgbClr val="CCEC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>
                  <a:solidFill>
                    <a:srgbClr val="9E001E"/>
                  </a:solidFill>
                  <a:latin typeface="Tahoma" pitchFamily="34" charset="0"/>
                </a:rPr>
                <a:t>Subscriber</a:t>
              </a:r>
            </a:p>
          </p:txBody>
        </p:sp>
        <p:sp>
          <p:nvSpPr>
            <p:cNvPr id="109587" name="Text Box 19"/>
            <p:cNvSpPr txBox="1">
              <a:spLocks noChangeArrowheads="1"/>
            </p:cNvSpPr>
            <p:nvPr/>
          </p:nvSpPr>
          <p:spPr bwMode="auto">
            <a:xfrm>
              <a:off x="4416" y="2736"/>
              <a:ext cx="816" cy="200"/>
            </a:xfrm>
            <a:prstGeom prst="rect">
              <a:avLst/>
            </a:prstGeom>
            <a:gradFill rotWithShape="0">
              <a:gsLst>
                <a:gs pos="0">
                  <a:srgbClr val="6699FF"/>
                </a:gs>
                <a:gs pos="100000">
                  <a:srgbClr val="CCEC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>
                  <a:solidFill>
                    <a:srgbClr val="9E001E"/>
                  </a:solidFill>
                  <a:latin typeface="Tahoma" pitchFamily="34" charset="0"/>
                </a:rPr>
                <a:t>Subscriber</a:t>
              </a:r>
            </a:p>
          </p:txBody>
        </p:sp>
        <p:sp>
          <p:nvSpPr>
            <p:cNvPr id="109588" name="Line 20"/>
            <p:cNvSpPr>
              <a:spLocks noChangeShapeType="1"/>
            </p:cNvSpPr>
            <p:nvPr/>
          </p:nvSpPr>
          <p:spPr bwMode="auto">
            <a:xfrm flipH="1">
              <a:off x="1296" y="2448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589" name="Line 21"/>
            <p:cNvSpPr>
              <a:spLocks noChangeShapeType="1"/>
            </p:cNvSpPr>
            <p:nvPr/>
          </p:nvSpPr>
          <p:spPr bwMode="auto">
            <a:xfrm>
              <a:off x="2016" y="2448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590" name="Line 22"/>
            <p:cNvSpPr>
              <a:spLocks noChangeShapeType="1"/>
            </p:cNvSpPr>
            <p:nvPr/>
          </p:nvSpPr>
          <p:spPr bwMode="auto">
            <a:xfrm flipH="1">
              <a:off x="3792" y="2415"/>
              <a:ext cx="43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591" name="Line 23"/>
            <p:cNvSpPr>
              <a:spLocks noChangeShapeType="1"/>
            </p:cNvSpPr>
            <p:nvPr/>
          </p:nvSpPr>
          <p:spPr bwMode="auto">
            <a:xfrm>
              <a:off x="4368" y="2448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592" name="Line 24"/>
            <p:cNvSpPr>
              <a:spLocks noChangeShapeType="1"/>
            </p:cNvSpPr>
            <p:nvPr/>
          </p:nvSpPr>
          <p:spPr bwMode="auto">
            <a:xfrm flipH="1">
              <a:off x="2064" y="1920"/>
              <a:ext cx="91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593" name="Line 25"/>
            <p:cNvSpPr>
              <a:spLocks noChangeShapeType="1"/>
            </p:cNvSpPr>
            <p:nvPr/>
          </p:nvSpPr>
          <p:spPr bwMode="auto">
            <a:xfrm>
              <a:off x="3600" y="1920"/>
              <a:ext cx="76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594" name="Text Box 26"/>
            <p:cNvSpPr txBox="1">
              <a:spLocks noChangeArrowheads="1"/>
            </p:cNvSpPr>
            <p:nvPr/>
          </p:nvSpPr>
          <p:spPr bwMode="auto">
            <a:xfrm>
              <a:off x="2304" y="3177"/>
              <a:ext cx="816" cy="199"/>
            </a:xfrm>
            <a:prstGeom prst="rect">
              <a:avLst/>
            </a:prstGeom>
            <a:gradFill rotWithShape="0">
              <a:gsLst>
                <a:gs pos="0">
                  <a:srgbClr val="6699FF"/>
                </a:gs>
                <a:gs pos="100000">
                  <a:srgbClr val="CCEC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>
                  <a:solidFill>
                    <a:srgbClr val="9E001E"/>
                  </a:solidFill>
                  <a:latin typeface="Tahoma" pitchFamily="34" charset="0"/>
                </a:rPr>
                <a:t>Subscriber</a:t>
              </a:r>
            </a:p>
          </p:txBody>
        </p:sp>
        <p:sp>
          <p:nvSpPr>
            <p:cNvPr id="109595" name="Text Box 27"/>
            <p:cNvSpPr txBox="1">
              <a:spLocks noChangeArrowheads="1"/>
            </p:cNvSpPr>
            <p:nvPr/>
          </p:nvSpPr>
          <p:spPr bwMode="auto">
            <a:xfrm>
              <a:off x="3264" y="3177"/>
              <a:ext cx="816" cy="199"/>
            </a:xfrm>
            <a:prstGeom prst="rect">
              <a:avLst/>
            </a:prstGeom>
            <a:gradFill rotWithShape="0">
              <a:gsLst>
                <a:gs pos="0">
                  <a:srgbClr val="6699FF"/>
                </a:gs>
                <a:gs pos="100000">
                  <a:srgbClr val="CCEC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>
                  <a:solidFill>
                    <a:srgbClr val="9E001E"/>
                  </a:solidFill>
                  <a:latin typeface="Tahoma" pitchFamily="34" charset="0"/>
                </a:rPr>
                <a:t>Subscriber</a:t>
              </a:r>
            </a:p>
          </p:txBody>
        </p:sp>
        <p:sp>
          <p:nvSpPr>
            <p:cNvPr id="109596" name="Line 28"/>
            <p:cNvSpPr>
              <a:spLocks noChangeShapeType="1"/>
            </p:cNvSpPr>
            <p:nvPr/>
          </p:nvSpPr>
          <p:spPr bwMode="auto">
            <a:xfrm flipH="1">
              <a:off x="2784" y="2448"/>
              <a:ext cx="432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597" name="Line 29"/>
            <p:cNvSpPr>
              <a:spLocks noChangeShapeType="1"/>
            </p:cNvSpPr>
            <p:nvPr/>
          </p:nvSpPr>
          <p:spPr bwMode="auto">
            <a:xfrm>
              <a:off x="3216" y="2448"/>
              <a:ext cx="288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0" y="5410200"/>
            <a:ext cx="2438400" cy="7254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latin typeface="Verdana" pitchFamily="34" charset="0"/>
              </a:rPr>
              <a:t>IP Address:202.138.123.68</a:t>
            </a:r>
          </a:p>
          <a:p>
            <a:pPr>
              <a:spcBef>
                <a:spcPct val="50000"/>
              </a:spcBef>
            </a:pPr>
            <a:r>
              <a:rPr lang="en-US" sz="1000" b="1">
                <a:latin typeface="Verdana" pitchFamily="34" charset="0"/>
              </a:rPr>
              <a:t>Subnet Mask: 255.255.255.254</a:t>
            </a:r>
          </a:p>
          <a:p>
            <a:pPr>
              <a:spcBef>
                <a:spcPct val="50000"/>
              </a:spcBef>
            </a:pPr>
            <a:r>
              <a:rPr lang="en-US" sz="1000" b="1">
                <a:latin typeface="Verdana" pitchFamily="34" charset="0"/>
              </a:rPr>
              <a:t>Location:</a:t>
            </a:r>
            <a:r>
              <a:rPr lang="en-US" sz="1000">
                <a:latin typeface="Verdana" pitchFamily="34" charset="0"/>
              </a:rPr>
              <a:t> Mumbai</a:t>
            </a:r>
            <a:r>
              <a:rPr lang="en-US" sz="1100">
                <a:latin typeface="Verdana" pitchFamily="34" charset="0"/>
              </a:rPr>
              <a:t> 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138113" y="5029200"/>
            <a:ext cx="11557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b="1">
                <a:latin typeface="Verdana" pitchFamily="34" charset="0"/>
              </a:rPr>
              <a:t>CashNet</a:t>
            </a: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904875" y="63500"/>
            <a:ext cx="71247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FF00"/>
                </a:solidFill>
              </a:rPr>
              <a:t>NFS CONNECTIVITY with Existing Consortiums &amp; Individual Banks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3851275" y="555625"/>
            <a:ext cx="2176463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000" b="1">
                <a:latin typeface="Verdana" pitchFamily="34" charset="0"/>
              </a:rPr>
              <a:t>National Financial Switch &amp; </a:t>
            </a:r>
          </a:p>
          <a:p>
            <a:r>
              <a:rPr lang="en-US" sz="1000" b="1">
                <a:latin typeface="Verdana" pitchFamily="34" charset="0"/>
              </a:rPr>
              <a:t>E- Payment Gateway</a:t>
            </a:r>
          </a:p>
        </p:txBody>
      </p:sp>
      <p:grpSp>
        <p:nvGrpSpPr>
          <p:cNvPr id="110598" name="Group 6"/>
          <p:cNvGrpSpPr>
            <a:grpSpLocks/>
          </p:cNvGrpSpPr>
          <p:nvPr/>
        </p:nvGrpSpPr>
        <p:grpSpPr bwMode="auto">
          <a:xfrm>
            <a:off x="7204075" y="609600"/>
            <a:ext cx="304800" cy="457200"/>
            <a:chOff x="6372" y="3106"/>
            <a:chExt cx="593" cy="1417"/>
          </a:xfrm>
        </p:grpSpPr>
        <p:grpSp>
          <p:nvGrpSpPr>
            <p:cNvPr id="110599" name="Group 7" descr="Denim"/>
            <p:cNvGrpSpPr>
              <a:grpSpLocks/>
            </p:cNvGrpSpPr>
            <p:nvPr/>
          </p:nvGrpSpPr>
          <p:grpSpPr bwMode="auto">
            <a:xfrm>
              <a:off x="6372" y="3159"/>
              <a:ext cx="593" cy="1364"/>
              <a:chOff x="6372" y="3159"/>
              <a:chExt cx="593" cy="1364"/>
            </a:xfrm>
          </p:grpSpPr>
          <p:grpSp>
            <p:nvGrpSpPr>
              <p:cNvPr id="110600" name="Group 8" descr="Denim"/>
              <p:cNvGrpSpPr>
                <a:grpSpLocks/>
              </p:cNvGrpSpPr>
              <p:nvPr/>
            </p:nvGrpSpPr>
            <p:grpSpPr bwMode="auto">
              <a:xfrm>
                <a:off x="6585" y="3966"/>
                <a:ext cx="18" cy="174"/>
                <a:chOff x="6585" y="3966"/>
                <a:chExt cx="18" cy="174"/>
              </a:xfrm>
            </p:grpSpPr>
            <p:sp>
              <p:nvSpPr>
                <p:cNvPr id="110601" name="Rectangle 9" descr="Denim"/>
                <p:cNvSpPr>
                  <a:spLocks noChangeArrowheads="1"/>
                </p:cNvSpPr>
                <p:nvPr/>
              </p:nvSpPr>
              <p:spPr bwMode="auto">
                <a:xfrm>
                  <a:off x="6585" y="3968"/>
                  <a:ext cx="18" cy="172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602" name="Line 10" descr="Denim"/>
                <p:cNvSpPr>
                  <a:spLocks noChangeShapeType="1"/>
                </p:cNvSpPr>
                <p:nvPr/>
              </p:nvSpPr>
              <p:spPr bwMode="auto">
                <a:xfrm>
                  <a:off x="6592" y="3966"/>
                  <a:ext cx="1" cy="159"/>
                </a:xfrm>
                <a:prstGeom prst="line">
                  <a:avLst/>
                </a:prstGeom>
                <a:noFill/>
                <a:ln w="2540">
                  <a:solidFill>
                    <a:srgbClr val="FFFF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0603" name="Rectangle 11" descr="Denim"/>
              <p:cNvSpPr>
                <a:spLocks noChangeArrowheads="1"/>
              </p:cNvSpPr>
              <p:nvPr/>
            </p:nvSpPr>
            <p:spPr bwMode="auto">
              <a:xfrm>
                <a:off x="6496" y="3856"/>
                <a:ext cx="63" cy="278"/>
              </a:xfrm>
              <a:prstGeom prst="rect">
                <a:avLst/>
              </a:prstGeom>
              <a:noFill/>
              <a:ln w="2540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4" name="Freeform 12" descr="Denim"/>
              <p:cNvSpPr>
                <a:spLocks/>
              </p:cNvSpPr>
              <p:nvPr/>
            </p:nvSpPr>
            <p:spPr bwMode="auto">
              <a:xfrm>
                <a:off x="6735" y="3912"/>
                <a:ext cx="42" cy="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18"/>
                  </a:cxn>
                  <a:cxn ang="0">
                    <a:pos x="128" y="118"/>
                  </a:cxn>
                  <a:cxn ang="0">
                    <a:pos x="128" y="24"/>
                  </a:cxn>
                  <a:cxn ang="0">
                    <a:pos x="0" y="0"/>
                  </a:cxn>
                </a:cxnLst>
                <a:rect l="0" t="0" r="r" b="b"/>
                <a:pathLst>
                  <a:path w="128" h="118">
                    <a:moveTo>
                      <a:pt x="0" y="0"/>
                    </a:moveTo>
                    <a:lnTo>
                      <a:pt x="0" y="118"/>
                    </a:lnTo>
                    <a:lnTo>
                      <a:pt x="128" y="118"/>
                    </a:lnTo>
                    <a:lnTo>
                      <a:pt x="128" y="24"/>
                    </a:lnTo>
                    <a:lnTo>
                      <a:pt x="0" y="0"/>
                    </a:lnTo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5" name="Freeform 13" descr="Denim"/>
              <p:cNvSpPr>
                <a:spLocks/>
              </p:cNvSpPr>
              <p:nvPr/>
            </p:nvSpPr>
            <p:spPr bwMode="auto">
              <a:xfrm>
                <a:off x="6646" y="3805"/>
                <a:ext cx="29" cy="53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106"/>
                  </a:cxn>
                  <a:cxn ang="0">
                    <a:pos x="64" y="97"/>
                  </a:cxn>
                  <a:cxn ang="0">
                    <a:pos x="87" y="26"/>
                  </a:cxn>
                  <a:cxn ang="0">
                    <a:pos x="48" y="0"/>
                  </a:cxn>
                </a:cxnLst>
                <a:rect l="0" t="0" r="r" b="b"/>
                <a:pathLst>
                  <a:path w="87" h="106">
                    <a:moveTo>
                      <a:pt x="48" y="0"/>
                    </a:moveTo>
                    <a:lnTo>
                      <a:pt x="0" y="106"/>
                    </a:lnTo>
                    <a:lnTo>
                      <a:pt x="64" y="97"/>
                    </a:lnTo>
                    <a:lnTo>
                      <a:pt x="87" y="26"/>
                    </a:lnTo>
                    <a:lnTo>
                      <a:pt x="48" y="0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6" name="Freeform 14" descr="Denim"/>
              <p:cNvSpPr>
                <a:spLocks/>
              </p:cNvSpPr>
              <p:nvPr/>
            </p:nvSpPr>
            <p:spPr bwMode="auto">
              <a:xfrm>
                <a:off x="6596" y="4159"/>
                <a:ext cx="135" cy="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4" y="0"/>
                  </a:cxn>
                  <a:cxn ang="0">
                    <a:pos x="404" y="37"/>
                  </a:cxn>
                  <a:cxn ang="0">
                    <a:pos x="5" y="37"/>
                  </a:cxn>
                  <a:cxn ang="0">
                    <a:pos x="0" y="0"/>
                  </a:cxn>
                </a:cxnLst>
                <a:rect l="0" t="0" r="r" b="b"/>
                <a:pathLst>
                  <a:path w="404" h="37">
                    <a:moveTo>
                      <a:pt x="0" y="0"/>
                    </a:moveTo>
                    <a:lnTo>
                      <a:pt x="404" y="0"/>
                    </a:lnTo>
                    <a:lnTo>
                      <a:pt x="404" y="37"/>
                    </a:lnTo>
                    <a:lnTo>
                      <a:pt x="5" y="3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7" name="Freeform 15" descr="Denim"/>
              <p:cNvSpPr>
                <a:spLocks/>
              </p:cNvSpPr>
              <p:nvPr/>
            </p:nvSpPr>
            <p:spPr bwMode="auto">
              <a:xfrm>
                <a:off x="6493" y="3460"/>
                <a:ext cx="56" cy="114"/>
              </a:xfrm>
              <a:custGeom>
                <a:avLst/>
                <a:gdLst/>
                <a:ahLst/>
                <a:cxnLst>
                  <a:cxn ang="0">
                    <a:pos x="159" y="0"/>
                  </a:cxn>
                  <a:cxn ang="0">
                    <a:pos x="1" y="164"/>
                  </a:cxn>
                  <a:cxn ang="0">
                    <a:pos x="0" y="229"/>
                  </a:cxn>
                  <a:cxn ang="0">
                    <a:pos x="168" y="76"/>
                  </a:cxn>
                  <a:cxn ang="0">
                    <a:pos x="159" y="0"/>
                  </a:cxn>
                </a:cxnLst>
                <a:rect l="0" t="0" r="r" b="b"/>
                <a:pathLst>
                  <a:path w="168" h="229">
                    <a:moveTo>
                      <a:pt x="159" y="0"/>
                    </a:moveTo>
                    <a:lnTo>
                      <a:pt x="1" y="164"/>
                    </a:lnTo>
                    <a:lnTo>
                      <a:pt x="0" y="229"/>
                    </a:lnTo>
                    <a:lnTo>
                      <a:pt x="168" y="76"/>
                    </a:lnTo>
                    <a:lnTo>
                      <a:pt x="159" y="0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8" name="Freeform 16" descr="Denim"/>
              <p:cNvSpPr>
                <a:spLocks/>
              </p:cNvSpPr>
              <p:nvPr/>
            </p:nvSpPr>
            <p:spPr bwMode="auto">
              <a:xfrm>
                <a:off x="6479" y="3159"/>
                <a:ext cx="85" cy="977"/>
              </a:xfrm>
              <a:custGeom>
                <a:avLst/>
                <a:gdLst/>
                <a:ahLst/>
                <a:cxnLst>
                  <a:cxn ang="0">
                    <a:pos x="256" y="0"/>
                  </a:cxn>
                  <a:cxn ang="0">
                    <a:pos x="0" y="115"/>
                  </a:cxn>
                  <a:cxn ang="0">
                    <a:pos x="0" y="1955"/>
                  </a:cxn>
                  <a:cxn ang="0">
                    <a:pos x="48" y="1955"/>
                  </a:cxn>
                  <a:cxn ang="0">
                    <a:pos x="48" y="283"/>
                  </a:cxn>
                  <a:cxn ang="0">
                    <a:pos x="256" y="185"/>
                  </a:cxn>
                  <a:cxn ang="0">
                    <a:pos x="256" y="0"/>
                  </a:cxn>
                </a:cxnLst>
                <a:rect l="0" t="0" r="r" b="b"/>
                <a:pathLst>
                  <a:path w="256" h="1955">
                    <a:moveTo>
                      <a:pt x="256" y="0"/>
                    </a:moveTo>
                    <a:lnTo>
                      <a:pt x="0" y="115"/>
                    </a:lnTo>
                    <a:lnTo>
                      <a:pt x="0" y="1955"/>
                    </a:lnTo>
                    <a:lnTo>
                      <a:pt x="48" y="1955"/>
                    </a:lnTo>
                    <a:lnTo>
                      <a:pt x="48" y="283"/>
                    </a:lnTo>
                    <a:lnTo>
                      <a:pt x="256" y="185"/>
                    </a:lnTo>
                    <a:lnTo>
                      <a:pt x="256" y="0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09" name="Freeform 17" descr="Denim"/>
              <p:cNvSpPr>
                <a:spLocks/>
              </p:cNvSpPr>
              <p:nvPr/>
            </p:nvSpPr>
            <p:spPr bwMode="auto">
              <a:xfrm>
                <a:off x="6476" y="4136"/>
                <a:ext cx="489" cy="213"/>
              </a:xfrm>
              <a:custGeom>
                <a:avLst/>
                <a:gdLst/>
                <a:ahLst/>
                <a:cxnLst>
                  <a:cxn ang="0">
                    <a:pos x="0" y="426"/>
                  </a:cxn>
                  <a:cxn ang="0">
                    <a:pos x="0" y="0"/>
                  </a:cxn>
                  <a:cxn ang="0">
                    <a:pos x="320" y="0"/>
                  </a:cxn>
                  <a:cxn ang="0">
                    <a:pos x="383" y="71"/>
                  </a:cxn>
                  <a:cxn ang="0">
                    <a:pos x="575" y="71"/>
                  </a:cxn>
                  <a:cxn ang="0">
                    <a:pos x="638" y="143"/>
                  </a:cxn>
                  <a:cxn ang="0">
                    <a:pos x="1276" y="143"/>
                  </a:cxn>
                  <a:cxn ang="0">
                    <a:pos x="1276" y="284"/>
                  </a:cxn>
                  <a:cxn ang="0">
                    <a:pos x="1467" y="284"/>
                  </a:cxn>
                  <a:cxn ang="0">
                    <a:pos x="1467" y="426"/>
                  </a:cxn>
                  <a:cxn ang="0">
                    <a:pos x="0" y="426"/>
                  </a:cxn>
                </a:cxnLst>
                <a:rect l="0" t="0" r="r" b="b"/>
                <a:pathLst>
                  <a:path w="1467" h="426">
                    <a:moveTo>
                      <a:pt x="0" y="426"/>
                    </a:moveTo>
                    <a:lnTo>
                      <a:pt x="0" y="0"/>
                    </a:lnTo>
                    <a:lnTo>
                      <a:pt x="320" y="0"/>
                    </a:lnTo>
                    <a:lnTo>
                      <a:pt x="383" y="71"/>
                    </a:lnTo>
                    <a:lnTo>
                      <a:pt x="575" y="71"/>
                    </a:lnTo>
                    <a:lnTo>
                      <a:pt x="638" y="143"/>
                    </a:lnTo>
                    <a:lnTo>
                      <a:pt x="1276" y="143"/>
                    </a:lnTo>
                    <a:lnTo>
                      <a:pt x="1276" y="284"/>
                    </a:lnTo>
                    <a:lnTo>
                      <a:pt x="1467" y="284"/>
                    </a:lnTo>
                    <a:lnTo>
                      <a:pt x="1467" y="426"/>
                    </a:lnTo>
                    <a:lnTo>
                      <a:pt x="0" y="426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10" name="Rectangle 18" descr="Denim"/>
              <p:cNvSpPr>
                <a:spLocks noChangeArrowheads="1"/>
              </p:cNvSpPr>
              <p:nvPr/>
            </p:nvSpPr>
            <p:spPr bwMode="auto">
              <a:xfrm>
                <a:off x="6478" y="4281"/>
                <a:ext cx="358" cy="66"/>
              </a:xfrm>
              <a:prstGeom prst="rect">
                <a:avLst/>
              </a:prstGeom>
              <a:noFill/>
              <a:ln w="2540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11" name="Line 19" descr="Denim"/>
              <p:cNvSpPr>
                <a:spLocks noChangeShapeType="1"/>
              </p:cNvSpPr>
              <p:nvPr/>
            </p:nvSpPr>
            <p:spPr bwMode="auto">
              <a:xfrm>
                <a:off x="6460" y="3840"/>
                <a:ext cx="1" cy="124"/>
              </a:xfrm>
              <a:prstGeom prst="line">
                <a:avLst/>
              </a:prstGeom>
              <a:noFill/>
              <a:ln w="2540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12" name="Freeform 20" descr="Denim"/>
              <p:cNvSpPr>
                <a:spLocks/>
              </p:cNvSpPr>
              <p:nvPr/>
            </p:nvSpPr>
            <p:spPr bwMode="auto">
              <a:xfrm>
                <a:off x="6447" y="3964"/>
                <a:ext cx="32" cy="62"/>
              </a:xfrm>
              <a:custGeom>
                <a:avLst/>
                <a:gdLst/>
                <a:ahLst/>
                <a:cxnLst>
                  <a:cxn ang="0">
                    <a:pos x="0" y="124"/>
                  </a:cxn>
                  <a:cxn ang="0">
                    <a:pos x="0" y="0"/>
                  </a:cxn>
                  <a:cxn ang="0">
                    <a:pos x="96" y="0"/>
                  </a:cxn>
                  <a:cxn ang="0">
                    <a:pos x="96" y="44"/>
                  </a:cxn>
                  <a:cxn ang="0">
                    <a:pos x="32" y="44"/>
                  </a:cxn>
                  <a:cxn ang="0">
                    <a:pos x="32" y="124"/>
                  </a:cxn>
                  <a:cxn ang="0">
                    <a:pos x="0" y="124"/>
                  </a:cxn>
                </a:cxnLst>
                <a:rect l="0" t="0" r="r" b="b"/>
                <a:pathLst>
                  <a:path w="96" h="124">
                    <a:moveTo>
                      <a:pt x="0" y="124"/>
                    </a:moveTo>
                    <a:lnTo>
                      <a:pt x="0" y="0"/>
                    </a:lnTo>
                    <a:lnTo>
                      <a:pt x="96" y="0"/>
                    </a:lnTo>
                    <a:lnTo>
                      <a:pt x="96" y="44"/>
                    </a:lnTo>
                    <a:lnTo>
                      <a:pt x="32" y="44"/>
                    </a:lnTo>
                    <a:lnTo>
                      <a:pt x="32" y="124"/>
                    </a:lnTo>
                    <a:lnTo>
                      <a:pt x="0" y="124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13" name="Freeform 21" descr="Denim"/>
              <p:cNvSpPr>
                <a:spLocks/>
              </p:cNvSpPr>
              <p:nvPr/>
            </p:nvSpPr>
            <p:spPr bwMode="auto">
              <a:xfrm>
                <a:off x="6625" y="3920"/>
                <a:ext cx="109" cy="2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7" y="514"/>
                  </a:cxn>
                  <a:cxn ang="0">
                    <a:pos x="279" y="504"/>
                  </a:cxn>
                  <a:cxn ang="0">
                    <a:pos x="0" y="70"/>
                  </a:cxn>
                  <a:cxn ang="0">
                    <a:pos x="0" y="0"/>
                  </a:cxn>
                </a:cxnLst>
                <a:rect l="0" t="0" r="r" b="b"/>
                <a:pathLst>
                  <a:path w="327" h="514">
                    <a:moveTo>
                      <a:pt x="0" y="0"/>
                    </a:moveTo>
                    <a:lnTo>
                      <a:pt x="327" y="514"/>
                    </a:lnTo>
                    <a:lnTo>
                      <a:pt x="279" y="504"/>
                    </a:lnTo>
                    <a:lnTo>
                      <a:pt x="0" y="7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14" name="Freeform 22" descr="Denim"/>
              <p:cNvSpPr>
                <a:spLocks/>
              </p:cNvSpPr>
              <p:nvPr/>
            </p:nvSpPr>
            <p:spPr bwMode="auto">
              <a:xfrm>
                <a:off x="6391" y="4066"/>
                <a:ext cx="85" cy="283"/>
              </a:xfrm>
              <a:custGeom>
                <a:avLst/>
                <a:gdLst/>
                <a:ahLst/>
                <a:cxnLst>
                  <a:cxn ang="0">
                    <a:pos x="191" y="0"/>
                  </a:cxn>
                  <a:cxn ang="0">
                    <a:pos x="0" y="213"/>
                  </a:cxn>
                  <a:cxn ang="0">
                    <a:pos x="0" y="568"/>
                  </a:cxn>
                  <a:cxn ang="0">
                    <a:pos x="255" y="568"/>
                  </a:cxn>
                  <a:cxn ang="0">
                    <a:pos x="255" y="142"/>
                  </a:cxn>
                  <a:cxn ang="0">
                    <a:pos x="191" y="0"/>
                  </a:cxn>
                </a:cxnLst>
                <a:rect l="0" t="0" r="r" b="b"/>
                <a:pathLst>
                  <a:path w="255" h="568">
                    <a:moveTo>
                      <a:pt x="191" y="0"/>
                    </a:moveTo>
                    <a:lnTo>
                      <a:pt x="0" y="213"/>
                    </a:lnTo>
                    <a:lnTo>
                      <a:pt x="0" y="568"/>
                    </a:lnTo>
                    <a:lnTo>
                      <a:pt x="255" y="568"/>
                    </a:lnTo>
                    <a:lnTo>
                      <a:pt x="255" y="142"/>
                    </a:lnTo>
                    <a:lnTo>
                      <a:pt x="191" y="0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15" name="Rectangle 23" descr="Denim"/>
              <p:cNvSpPr>
                <a:spLocks noChangeArrowheads="1"/>
              </p:cNvSpPr>
              <p:nvPr/>
            </p:nvSpPr>
            <p:spPr bwMode="auto">
              <a:xfrm>
                <a:off x="6372" y="4487"/>
                <a:ext cx="591" cy="36"/>
              </a:xfrm>
              <a:prstGeom prst="rect">
                <a:avLst/>
              </a:prstGeom>
              <a:noFill/>
              <a:ln w="2540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16" name="Rectangle 24" descr="Denim"/>
              <p:cNvSpPr>
                <a:spLocks noChangeArrowheads="1"/>
              </p:cNvSpPr>
              <p:nvPr/>
            </p:nvSpPr>
            <p:spPr bwMode="auto">
              <a:xfrm>
                <a:off x="6372" y="4422"/>
                <a:ext cx="591" cy="60"/>
              </a:xfrm>
              <a:prstGeom prst="rect">
                <a:avLst/>
              </a:prstGeom>
              <a:noFill/>
              <a:ln w="2540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17" name="Rectangle 25" descr="Denim"/>
              <p:cNvSpPr>
                <a:spLocks noChangeArrowheads="1"/>
              </p:cNvSpPr>
              <p:nvPr/>
            </p:nvSpPr>
            <p:spPr bwMode="auto">
              <a:xfrm>
                <a:off x="6372" y="4351"/>
                <a:ext cx="591" cy="67"/>
              </a:xfrm>
              <a:prstGeom prst="rect">
                <a:avLst/>
              </a:prstGeom>
              <a:noFill/>
              <a:ln w="2540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18" name="Rectangle 26" descr="Denim"/>
              <p:cNvSpPr>
                <a:spLocks noChangeArrowheads="1"/>
              </p:cNvSpPr>
              <p:nvPr/>
            </p:nvSpPr>
            <p:spPr bwMode="auto">
              <a:xfrm>
                <a:off x="6886" y="4298"/>
                <a:ext cx="59" cy="32"/>
              </a:xfrm>
              <a:prstGeom prst="rect">
                <a:avLst/>
              </a:prstGeom>
              <a:noFill/>
              <a:ln w="2540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19" name="Oval 27" descr="Denim"/>
              <p:cNvSpPr>
                <a:spLocks noChangeArrowheads="1"/>
              </p:cNvSpPr>
              <p:nvPr/>
            </p:nvSpPr>
            <p:spPr bwMode="auto">
              <a:xfrm>
                <a:off x="6434" y="4029"/>
                <a:ext cx="42" cy="73"/>
              </a:xfrm>
              <a:prstGeom prst="ellipse">
                <a:avLst/>
              </a:prstGeom>
              <a:noFill/>
              <a:ln w="2540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20" name="Rectangle 28" descr="Denim"/>
              <p:cNvSpPr>
                <a:spLocks noChangeArrowheads="1"/>
              </p:cNvSpPr>
              <p:nvPr/>
            </p:nvSpPr>
            <p:spPr bwMode="auto">
              <a:xfrm>
                <a:off x="6585" y="3891"/>
                <a:ext cx="38" cy="67"/>
              </a:xfrm>
              <a:prstGeom prst="rect">
                <a:avLst/>
              </a:prstGeom>
              <a:noFill/>
              <a:ln w="2540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21" name="Freeform 29" descr="Denim"/>
              <p:cNvSpPr>
                <a:spLocks/>
              </p:cNvSpPr>
              <p:nvPr/>
            </p:nvSpPr>
            <p:spPr bwMode="auto">
              <a:xfrm>
                <a:off x="6561" y="3854"/>
                <a:ext cx="170" cy="282"/>
              </a:xfrm>
              <a:custGeom>
                <a:avLst/>
                <a:gdLst/>
                <a:ahLst/>
                <a:cxnLst>
                  <a:cxn ang="0">
                    <a:pos x="64" y="566"/>
                  </a:cxn>
                  <a:cxn ang="0">
                    <a:pos x="64" y="71"/>
                  </a:cxn>
                  <a:cxn ang="0">
                    <a:pos x="510" y="71"/>
                  </a:cxn>
                  <a:cxn ang="0">
                    <a:pos x="510" y="0"/>
                  </a:cxn>
                  <a:cxn ang="0">
                    <a:pos x="0" y="0"/>
                  </a:cxn>
                  <a:cxn ang="0">
                    <a:pos x="0" y="566"/>
                  </a:cxn>
                  <a:cxn ang="0">
                    <a:pos x="64" y="566"/>
                  </a:cxn>
                </a:cxnLst>
                <a:rect l="0" t="0" r="r" b="b"/>
                <a:pathLst>
                  <a:path w="510" h="566">
                    <a:moveTo>
                      <a:pt x="64" y="566"/>
                    </a:moveTo>
                    <a:lnTo>
                      <a:pt x="64" y="71"/>
                    </a:lnTo>
                    <a:lnTo>
                      <a:pt x="510" y="71"/>
                    </a:lnTo>
                    <a:lnTo>
                      <a:pt x="510" y="0"/>
                    </a:lnTo>
                    <a:lnTo>
                      <a:pt x="0" y="0"/>
                    </a:lnTo>
                    <a:lnTo>
                      <a:pt x="0" y="566"/>
                    </a:lnTo>
                    <a:lnTo>
                      <a:pt x="64" y="566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0622" name="Group 30" descr="Denim"/>
              <p:cNvGrpSpPr>
                <a:grpSpLocks/>
              </p:cNvGrpSpPr>
              <p:nvPr/>
            </p:nvGrpSpPr>
            <p:grpSpPr bwMode="auto">
              <a:xfrm>
                <a:off x="6423" y="3586"/>
                <a:ext cx="189" cy="288"/>
                <a:chOff x="6423" y="3586"/>
                <a:chExt cx="189" cy="288"/>
              </a:xfrm>
            </p:grpSpPr>
            <p:sp>
              <p:nvSpPr>
                <p:cNvPr id="110623" name="Oval 31" descr="Denim"/>
                <p:cNvSpPr>
                  <a:spLocks noChangeArrowheads="1"/>
                </p:cNvSpPr>
                <p:nvPr/>
              </p:nvSpPr>
              <p:spPr bwMode="auto">
                <a:xfrm>
                  <a:off x="6440" y="3586"/>
                  <a:ext cx="172" cy="288"/>
                </a:xfrm>
                <a:prstGeom prst="ellipse">
                  <a:avLst/>
                </a:prstGeom>
                <a:noFill/>
                <a:ln w="2540">
                  <a:solidFill>
                    <a:srgbClr val="FFFF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624" name="Oval 32" descr="Denim"/>
                <p:cNvSpPr>
                  <a:spLocks noChangeArrowheads="1"/>
                </p:cNvSpPr>
                <p:nvPr/>
              </p:nvSpPr>
              <p:spPr bwMode="auto">
                <a:xfrm>
                  <a:off x="6423" y="3586"/>
                  <a:ext cx="172" cy="288"/>
                </a:xfrm>
                <a:prstGeom prst="ellipse">
                  <a:avLst/>
                </a:prstGeom>
                <a:noFill/>
                <a:ln w="2540">
                  <a:solidFill>
                    <a:srgbClr val="FFFF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0625" name="Group 33" descr="Denim"/>
              <p:cNvGrpSpPr>
                <a:grpSpLocks/>
              </p:cNvGrpSpPr>
              <p:nvPr/>
            </p:nvGrpSpPr>
            <p:grpSpPr bwMode="auto">
              <a:xfrm>
                <a:off x="6497" y="4138"/>
                <a:ext cx="64" cy="280"/>
                <a:chOff x="6497" y="4138"/>
                <a:chExt cx="64" cy="280"/>
              </a:xfrm>
            </p:grpSpPr>
            <p:sp>
              <p:nvSpPr>
                <p:cNvPr id="110626" name="Rectangle 34" descr="Denim"/>
                <p:cNvSpPr>
                  <a:spLocks noChangeArrowheads="1"/>
                </p:cNvSpPr>
                <p:nvPr/>
              </p:nvSpPr>
              <p:spPr bwMode="auto">
                <a:xfrm>
                  <a:off x="6499" y="4138"/>
                  <a:ext cx="60" cy="280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0627" name="Group 35" descr="Denim"/>
                <p:cNvGrpSpPr>
                  <a:grpSpLocks/>
                </p:cNvGrpSpPr>
                <p:nvPr/>
              </p:nvGrpSpPr>
              <p:grpSpPr bwMode="auto">
                <a:xfrm>
                  <a:off x="6497" y="4172"/>
                  <a:ext cx="64" cy="214"/>
                  <a:chOff x="6497" y="4172"/>
                  <a:chExt cx="64" cy="214"/>
                </a:xfrm>
              </p:grpSpPr>
              <p:sp>
                <p:nvSpPr>
                  <p:cNvPr id="110628" name="Line 36" descr="Denim"/>
                  <p:cNvSpPr>
                    <a:spLocks noChangeShapeType="1"/>
                  </p:cNvSpPr>
                  <p:nvPr/>
                </p:nvSpPr>
                <p:spPr bwMode="auto">
                  <a:xfrm>
                    <a:off x="6497" y="4208"/>
                    <a:ext cx="64" cy="1"/>
                  </a:xfrm>
                  <a:prstGeom prst="line">
                    <a:avLst/>
                  </a:prstGeom>
                  <a:noFill/>
                  <a:ln w="2540">
                    <a:solidFill>
                      <a:srgbClr val="FFFF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629" name="Line 37" descr="Denim"/>
                  <p:cNvSpPr>
                    <a:spLocks noChangeShapeType="1"/>
                  </p:cNvSpPr>
                  <p:nvPr/>
                </p:nvSpPr>
                <p:spPr bwMode="auto">
                  <a:xfrm>
                    <a:off x="6497" y="4314"/>
                    <a:ext cx="64" cy="1"/>
                  </a:xfrm>
                  <a:prstGeom prst="line">
                    <a:avLst/>
                  </a:prstGeom>
                  <a:noFill/>
                  <a:ln w="2540">
                    <a:solidFill>
                      <a:srgbClr val="FFFF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630" name="Line 38" descr="Denim"/>
                  <p:cNvSpPr>
                    <a:spLocks noChangeShapeType="1"/>
                  </p:cNvSpPr>
                  <p:nvPr/>
                </p:nvSpPr>
                <p:spPr bwMode="auto">
                  <a:xfrm>
                    <a:off x="6497" y="4279"/>
                    <a:ext cx="64" cy="1"/>
                  </a:xfrm>
                  <a:prstGeom prst="line">
                    <a:avLst/>
                  </a:prstGeom>
                  <a:noFill/>
                  <a:ln w="2540">
                    <a:solidFill>
                      <a:srgbClr val="FFFF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631" name="Line 39" descr="Denim"/>
                  <p:cNvSpPr>
                    <a:spLocks noChangeShapeType="1"/>
                  </p:cNvSpPr>
                  <p:nvPr/>
                </p:nvSpPr>
                <p:spPr bwMode="auto">
                  <a:xfrm>
                    <a:off x="6497" y="4243"/>
                    <a:ext cx="64" cy="1"/>
                  </a:xfrm>
                  <a:prstGeom prst="line">
                    <a:avLst/>
                  </a:prstGeom>
                  <a:noFill/>
                  <a:ln w="2540">
                    <a:solidFill>
                      <a:srgbClr val="FFFF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632" name="Line 40" descr="Denim"/>
                  <p:cNvSpPr>
                    <a:spLocks noChangeShapeType="1"/>
                  </p:cNvSpPr>
                  <p:nvPr/>
                </p:nvSpPr>
                <p:spPr bwMode="auto">
                  <a:xfrm>
                    <a:off x="6497" y="4172"/>
                    <a:ext cx="64" cy="1"/>
                  </a:xfrm>
                  <a:prstGeom prst="line">
                    <a:avLst/>
                  </a:prstGeom>
                  <a:noFill/>
                  <a:ln w="2540">
                    <a:solidFill>
                      <a:srgbClr val="FFFF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633" name="Line 41" descr="Denim"/>
                  <p:cNvSpPr>
                    <a:spLocks noChangeShapeType="1"/>
                  </p:cNvSpPr>
                  <p:nvPr/>
                </p:nvSpPr>
                <p:spPr bwMode="auto">
                  <a:xfrm>
                    <a:off x="6497" y="4349"/>
                    <a:ext cx="64" cy="1"/>
                  </a:xfrm>
                  <a:prstGeom prst="line">
                    <a:avLst/>
                  </a:prstGeom>
                  <a:noFill/>
                  <a:ln w="2540">
                    <a:solidFill>
                      <a:srgbClr val="FFFF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634" name="Line 42" descr="Denim"/>
                  <p:cNvSpPr>
                    <a:spLocks noChangeShapeType="1"/>
                  </p:cNvSpPr>
                  <p:nvPr/>
                </p:nvSpPr>
                <p:spPr bwMode="auto">
                  <a:xfrm>
                    <a:off x="6497" y="4385"/>
                    <a:ext cx="64" cy="1"/>
                  </a:xfrm>
                  <a:prstGeom prst="line">
                    <a:avLst/>
                  </a:prstGeom>
                  <a:noFill/>
                  <a:ln w="2540">
                    <a:solidFill>
                      <a:srgbClr val="FFFF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10635" name="Rectangle 43" descr="Denim"/>
              <p:cNvSpPr>
                <a:spLocks noChangeArrowheads="1"/>
              </p:cNvSpPr>
              <p:nvPr/>
            </p:nvSpPr>
            <p:spPr bwMode="auto">
              <a:xfrm>
                <a:off x="6903" y="4210"/>
                <a:ext cx="18" cy="67"/>
              </a:xfrm>
              <a:prstGeom prst="rect">
                <a:avLst/>
              </a:prstGeom>
              <a:noFill/>
              <a:ln w="2540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0636" name="Group 44" descr="Denim"/>
            <p:cNvGrpSpPr>
              <a:grpSpLocks/>
            </p:cNvGrpSpPr>
            <p:nvPr/>
          </p:nvGrpSpPr>
          <p:grpSpPr bwMode="auto">
            <a:xfrm>
              <a:off x="6726" y="3424"/>
              <a:ext cx="106" cy="195"/>
              <a:chOff x="6726" y="3424"/>
              <a:chExt cx="106" cy="195"/>
            </a:xfrm>
          </p:grpSpPr>
          <p:sp>
            <p:nvSpPr>
              <p:cNvPr id="110637" name="Freeform 45" descr="Denim"/>
              <p:cNvSpPr>
                <a:spLocks/>
              </p:cNvSpPr>
              <p:nvPr/>
            </p:nvSpPr>
            <p:spPr bwMode="auto">
              <a:xfrm>
                <a:off x="6784" y="3482"/>
                <a:ext cx="48" cy="137"/>
              </a:xfrm>
              <a:custGeom>
                <a:avLst/>
                <a:gdLst/>
                <a:ahLst/>
                <a:cxnLst>
                  <a:cxn ang="0">
                    <a:pos x="120" y="0"/>
                  </a:cxn>
                  <a:cxn ang="0">
                    <a:pos x="0" y="229"/>
                  </a:cxn>
                  <a:cxn ang="0">
                    <a:pos x="24" y="274"/>
                  </a:cxn>
                  <a:cxn ang="0">
                    <a:pos x="144" y="8"/>
                  </a:cxn>
                  <a:cxn ang="0">
                    <a:pos x="120" y="0"/>
                  </a:cxn>
                </a:cxnLst>
                <a:rect l="0" t="0" r="r" b="b"/>
                <a:pathLst>
                  <a:path w="144" h="274">
                    <a:moveTo>
                      <a:pt x="120" y="0"/>
                    </a:moveTo>
                    <a:lnTo>
                      <a:pt x="0" y="229"/>
                    </a:lnTo>
                    <a:lnTo>
                      <a:pt x="24" y="274"/>
                    </a:lnTo>
                    <a:lnTo>
                      <a:pt x="144" y="8"/>
                    </a:lnTo>
                    <a:lnTo>
                      <a:pt x="120" y="0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38" name="Freeform 46" descr="Denim"/>
              <p:cNvSpPr>
                <a:spLocks/>
              </p:cNvSpPr>
              <p:nvPr/>
            </p:nvSpPr>
            <p:spPr bwMode="auto">
              <a:xfrm>
                <a:off x="6726" y="3424"/>
                <a:ext cx="93" cy="41"/>
              </a:xfrm>
              <a:custGeom>
                <a:avLst/>
                <a:gdLst/>
                <a:ahLst/>
                <a:cxnLst>
                  <a:cxn ang="0">
                    <a:pos x="270" y="0"/>
                  </a:cxn>
                  <a:cxn ang="0">
                    <a:pos x="0" y="44"/>
                  </a:cxn>
                  <a:cxn ang="0">
                    <a:pos x="39" y="81"/>
                  </a:cxn>
                  <a:cxn ang="0">
                    <a:pos x="280" y="27"/>
                  </a:cxn>
                  <a:cxn ang="0">
                    <a:pos x="270" y="0"/>
                  </a:cxn>
                </a:cxnLst>
                <a:rect l="0" t="0" r="r" b="b"/>
                <a:pathLst>
                  <a:path w="280" h="81">
                    <a:moveTo>
                      <a:pt x="270" y="0"/>
                    </a:moveTo>
                    <a:lnTo>
                      <a:pt x="0" y="44"/>
                    </a:lnTo>
                    <a:lnTo>
                      <a:pt x="39" y="81"/>
                    </a:lnTo>
                    <a:lnTo>
                      <a:pt x="280" y="27"/>
                    </a:lnTo>
                    <a:lnTo>
                      <a:pt x="270" y="0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0639" name="Group 47" descr="Denim"/>
            <p:cNvGrpSpPr>
              <a:grpSpLocks/>
            </p:cNvGrpSpPr>
            <p:nvPr/>
          </p:nvGrpSpPr>
          <p:grpSpPr bwMode="auto">
            <a:xfrm>
              <a:off x="6514" y="3106"/>
              <a:ext cx="349" cy="913"/>
              <a:chOff x="6514" y="3106"/>
              <a:chExt cx="349" cy="913"/>
            </a:xfrm>
          </p:grpSpPr>
          <p:sp>
            <p:nvSpPr>
              <p:cNvPr id="110640" name="Freeform 48" descr="Denim"/>
              <p:cNvSpPr>
                <a:spLocks/>
              </p:cNvSpPr>
              <p:nvPr/>
            </p:nvSpPr>
            <p:spPr bwMode="auto">
              <a:xfrm>
                <a:off x="6514" y="3108"/>
                <a:ext cx="349" cy="911"/>
              </a:xfrm>
              <a:custGeom>
                <a:avLst/>
                <a:gdLst/>
                <a:ahLst/>
                <a:cxnLst>
                  <a:cxn ang="0">
                    <a:pos x="34" y="67"/>
                  </a:cxn>
                  <a:cxn ang="0">
                    <a:pos x="18" y="120"/>
                  </a:cxn>
                  <a:cxn ang="0">
                    <a:pos x="4" y="186"/>
                  </a:cxn>
                  <a:cxn ang="0">
                    <a:pos x="0" y="257"/>
                  </a:cxn>
                  <a:cxn ang="0">
                    <a:pos x="0" y="327"/>
                  </a:cxn>
                  <a:cxn ang="0">
                    <a:pos x="14" y="420"/>
                  </a:cxn>
                  <a:cxn ang="0">
                    <a:pos x="26" y="535"/>
                  </a:cxn>
                  <a:cxn ang="0">
                    <a:pos x="50" y="663"/>
                  </a:cxn>
                  <a:cxn ang="0">
                    <a:pos x="89" y="810"/>
                  </a:cxn>
                  <a:cxn ang="0">
                    <a:pos x="149" y="952"/>
                  </a:cxn>
                  <a:cxn ang="0">
                    <a:pos x="245" y="1120"/>
                  </a:cxn>
                  <a:cxn ang="0">
                    <a:pos x="340" y="1279"/>
                  </a:cxn>
                  <a:cxn ang="0">
                    <a:pos x="420" y="1385"/>
                  </a:cxn>
                  <a:cxn ang="0">
                    <a:pos x="531" y="1513"/>
                  </a:cxn>
                  <a:cxn ang="0">
                    <a:pos x="647" y="1619"/>
                  </a:cxn>
                  <a:cxn ang="0">
                    <a:pos x="750" y="1703"/>
                  </a:cxn>
                  <a:cxn ang="0">
                    <a:pos x="826" y="1756"/>
                  </a:cxn>
                  <a:cxn ang="0">
                    <a:pos x="901" y="1796"/>
                  </a:cxn>
                  <a:cxn ang="0">
                    <a:pos x="962" y="1823"/>
                  </a:cxn>
                  <a:cxn ang="0">
                    <a:pos x="1010" y="1823"/>
                  </a:cxn>
                  <a:cxn ang="0">
                    <a:pos x="1046" y="1801"/>
                  </a:cxn>
                  <a:cxn ang="0">
                    <a:pos x="69" y="0"/>
                  </a:cxn>
                  <a:cxn ang="0">
                    <a:pos x="34" y="67"/>
                  </a:cxn>
                </a:cxnLst>
                <a:rect l="0" t="0" r="r" b="b"/>
                <a:pathLst>
                  <a:path w="1046" h="1823">
                    <a:moveTo>
                      <a:pt x="34" y="67"/>
                    </a:moveTo>
                    <a:lnTo>
                      <a:pt x="18" y="120"/>
                    </a:lnTo>
                    <a:lnTo>
                      <a:pt x="4" y="186"/>
                    </a:lnTo>
                    <a:lnTo>
                      <a:pt x="0" y="257"/>
                    </a:lnTo>
                    <a:lnTo>
                      <a:pt x="0" y="327"/>
                    </a:lnTo>
                    <a:lnTo>
                      <a:pt x="14" y="420"/>
                    </a:lnTo>
                    <a:lnTo>
                      <a:pt x="26" y="535"/>
                    </a:lnTo>
                    <a:lnTo>
                      <a:pt x="50" y="663"/>
                    </a:lnTo>
                    <a:lnTo>
                      <a:pt x="89" y="810"/>
                    </a:lnTo>
                    <a:lnTo>
                      <a:pt x="149" y="952"/>
                    </a:lnTo>
                    <a:lnTo>
                      <a:pt x="245" y="1120"/>
                    </a:lnTo>
                    <a:lnTo>
                      <a:pt x="340" y="1279"/>
                    </a:lnTo>
                    <a:lnTo>
                      <a:pt x="420" y="1385"/>
                    </a:lnTo>
                    <a:lnTo>
                      <a:pt x="531" y="1513"/>
                    </a:lnTo>
                    <a:lnTo>
                      <a:pt x="647" y="1619"/>
                    </a:lnTo>
                    <a:lnTo>
                      <a:pt x="750" y="1703"/>
                    </a:lnTo>
                    <a:lnTo>
                      <a:pt x="826" y="1756"/>
                    </a:lnTo>
                    <a:lnTo>
                      <a:pt x="901" y="1796"/>
                    </a:lnTo>
                    <a:lnTo>
                      <a:pt x="962" y="1823"/>
                    </a:lnTo>
                    <a:lnTo>
                      <a:pt x="1010" y="1823"/>
                    </a:lnTo>
                    <a:lnTo>
                      <a:pt x="1046" y="1801"/>
                    </a:lnTo>
                    <a:lnTo>
                      <a:pt x="69" y="0"/>
                    </a:lnTo>
                    <a:lnTo>
                      <a:pt x="34" y="67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41" name="Freeform 49" descr="Denim"/>
              <p:cNvSpPr>
                <a:spLocks/>
              </p:cNvSpPr>
              <p:nvPr/>
            </p:nvSpPr>
            <p:spPr bwMode="auto">
              <a:xfrm>
                <a:off x="6535" y="3106"/>
                <a:ext cx="328" cy="902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35"/>
                  </a:cxn>
                  <a:cxn ang="0">
                    <a:pos x="0" y="115"/>
                  </a:cxn>
                  <a:cxn ang="0">
                    <a:pos x="4" y="208"/>
                  </a:cxn>
                  <a:cxn ang="0">
                    <a:pos x="12" y="283"/>
                  </a:cxn>
                  <a:cxn ang="0">
                    <a:pos x="24" y="380"/>
                  </a:cxn>
                  <a:cxn ang="0">
                    <a:pos x="40" y="495"/>
                  </a:cxn>
                  <a:cxn ang="0">
                    <a:pos x="64" y="614"/>
                  </a:cxn>
                  <a:cxn ang="0">
                    <a:pos x="112" y="766"/>
                  </a:cxn>
                  <a:cxn ang="0">
                    <a:pos x="184" y="938"/>
                  </a:cxn>
                  <a:cxn ang="0">
                    <a:pos x="263" y="1080"/>
                  </a:cxn>
                  <a:cxn ang="0">
                    <a:pos x="359" y="1230"/>
                  </a:cxn>
                  <a:cxn ang="0">
                    <a:pos x="446" y="1345"/>
                  </a:cxn>
                  <a:cxn ang="0">
                    <a:pos x="514" y="1423"/>
                  </a:cxn>
                  <a:cxn ang="0">
                    <a:pos x="578" y="1495"/>
                  </a:cxn>
                  <a:cxn ang="0">
                    <a:pos x="645" y="1566"/>
                  </a:cxn>
                  <a:cxn ang="0">
                    <a:pos x="721" y="1635"/>
                  </a:cxn>
                  <a:cxn ang="0">
                    <a:pos x="773" y="1681"/>
                  </a:cxn>
                  <a:cxn ang="0">
                    <a:pos x="828" y="1721"/>
                  </a:cxn>
                  <a:cxn ang="0">
                    <a:pos x="889" y="1759"/>
                  </a:cxn>
                  <a:cxn ang="0">
                    <a:pos x="941" y="1796"/>
                  </a:cxn>
                  <a:cxn ang="0">
                    <a:pos x="973" y="1805"/>
                  </a:cxn>
                  <a:cxn ang="0">
                    <a:pos x="985" y="1778"/>
                  </a:cxn>
                  <a:cxn ang="0">
                    <a:pos x="982" y="1741"/>
                  </a:cxn>
                  <a:cxn ang="0">
                    <a:pos x="974" y="1698"/>
                  </a:cxn>
                  <a:cxn ang="0">
                    <a:pos x="961" y="1623"/>
                  </a:cxn>
                  <a:cxn ang="0">
                    <a:pos x="945" y="1525"/>
                  </a:cxn>
                  <a:cxn ang="0">
                    <a:pos x="925" y="1433"/>
                  </a:cxn>
                  <a:cxn ang="0">
                    <a:pos x="901" y="1326"/>
                  </a:cxn>
                  <a:cxn ang="0">
                    <a:pos x="869" y="1212"/>
                  </a:cxn>
                  <a:cxn ang="0">
                    <a:pos x="834" y="1122"/>
                  </a:cxn>
                  <a:cxn ang="0">
                    <a:pos x="804" y="1044"/>
                  </a:cxn>
                  <a:cxn ang="0">
                    <a:pos x="758" y="941"/>
                  </a:cxn>
                  <a:cxn ang="0">
                    <a:pos x="713" y="850"/>
                  </a:cxn>
                  <a:cxn ang="0">
                    <a:pos x="659" y="751"/>
                  </a:cxn>
                  <a:cxn ang="0">
                    <a:pos x="574" y="627"/>
                  </a:cxn>
                  <a:cxn ang="0">
                    <a:pos x="514" y="539"/>
                  </a:cxn>
                  <a:cxn ang="0">
                    <a:pos x="428" y="418"/>
                  </a:cxn>
                  <a:cxn ang="0">
                    <a:pos x="347" y="331"/>
                  </a:cxn>
                  <a:cxn ang="0">
                    <a:pos x="267" y="241"/>
                  </a:cxn>
                  <a:cxn ang="0">
                    <a:pos x="207" y="177"/>
                  </a:cxn>
                  <a:cxn ang="0">
                    <a:pos x="144" y="109"/>
                  </a:cxn>
                  <a:cxn ang="0">
                    <a:pos x="96" y="62"/>
                  </a:cxn>
                  <a:cxn ang="0">
                    <a:pos x="48" y="17"/>
                  </a:cxn>
                  <a:cxn ang="0">
                    <a:pos x="8" y="0"/>
                  </a:cxn>
                </a:cxnLst>
                <a:rect l="0" t="0" r="r" b="b"/>
                <a:pathLst>
                  <a:path w="985" h="1805">
                    <a:moveTo>
                      <a:pt x="8" y="0"/>
                    </a:moveTo>
                    <a:lnTo>
                      <a:pt x="0" y="35"/>
                    </a:lnTo>
                    <a:lnTo>
                      <a:pt x="0" y="115"/>
                    </a:lnTo>
                    <a:lnTo>
                      <a:pt x="4" y="208"/>
                    </a:lnTo>
                    <a:lnTo>
                      <a:pt x="12" y="283"/>
                    </a:lnTo>
                    <a:lnTo>
                      <a:pt x="24" y="380"/>
                    </a:lnTo>
                    <a:lnTo>
                      <a:pt x="40" y="495"/>
                    </a:lnTo>
                    <a:lnTo>
                      <a:pt x="64" y="614"/>
                    </a:lnTo>
                    <a:lnTo>
                      <a:pt x="112" y="766"/>
                    </a:lnTo>
                    <a:lnTo>
                      <a:pt x="184" y="938"/>
                    </a:lnTo>
                    <a:lnTo>
                      <a:pt x="263" y="1080"/>
                    </a:lnTo>
                    <a:lnTo>
                      <a:pt x="359" y="1230"/>
                    </a:lnTo>
                    <a:lnTo>
                      <a:pt x="446" y="1345"/>
                    </a:lnTo>
                    <a:lnTo>
                      <a:pt x="514" y="1423"/>
                    </a:lnTo>
                    <a:lnTo>
                      <a:pt x="578" y="1495"/>
                    </a:lnTo>
                    <a:lnTo>
                      <a:pt x="645" y="1566"/>
                    </a:lnTo>
                    <a:lnTo>
                      <a:pt x="721" y="1635"/>
                    </a:lnTo>
                    <a:lnTo>
                      <a:pt x="773" y="1681"/>
                    </a:lnTo>
                    <a:lnTo>
                      <a:pt x="828" y="1721"/>
                    </a:lnTo>
                    <a:lnTo>
                      <a:pt x="889" y="1759"/>
                    </a:lnTo>
                    <a:lnTo>
                      <a:pt x="941" y="1796"/>
                    </a:lnTo>
                    <a:lnTo>
                      <a:pt x="973" y="1805"/>
                    </a:lnTo>
                    <a:lnTo>
                      <a:pt x="985" y="1778"/>
                    </a:lnTo>
                    <a:lnTo>
                      <a:pt x="982" y="1741"/>
                    </a:lnTo>
                    <a:lnTo>
                      <a:pt x="974" y="1698"/>
                    </a:lnTo>
                    <a:lnTo>
                      <a:pt x="961" y="1623"/>
                    </a:lnTo>
                    <a:lnTo>
                      <a:pt x="945" y="1525"/>
                    </a:lnTo>
                    <a:lnTo>
                      <a:pt x="925" y="1433"/>
                    </a:lnTo>
                    <a:lnTo>
                      <a:pt x="901" y="1326"/>
                    </a:lnTo>
                    <a:lnTo>
                      <a:pt x="869" y="1212"/>
                    </a:lnTo>
                    <a:lnTo>
                      <a:pt x="834" y="1122"/>
                    </a:lnTo>
                    <a:lnTo>
                      <a:pt x="804" y="1044"/>
                    </a:lnTo>
                    <a:lnTo>
                      <a:pt x="758" y="941"/>
                    </a:lnTo>
                    <a:lnTo>
                      <a:pt x="713" y="850"/>
                    </a:lnTo>
                    <a:lnTo>
                      <a:pt x="659" y="751"/>
                    </a:lnTo>
                    <a:lnTo>
                      <a:pt x="574" y="627"/>
                    </a:lnTo>
                    <a:lnTo>
                      <a:pt x="514" y="539"/>
                    </a:lnTo>
                    <a:lnTo>
                      <a:pt x="428" y="418"/>
                    </a:lnTo>
                    <a:lnTo>
                      <a:pt x="347" y="331"/>
                    </a:lnTo>
                    <a:lnTo>
                      <a:pt x="267" y="241"/>
                    </a:lnTo>
                    <a:lnTo>
                      <a:pt x="207" y="177"/>
                    </a:lnTo>
                    <a:lnTo>
                      <a:pt x="144" y="109"/>
                    </a:lnTo>
                    <a:lnTo>
                      <a:pt x="96" y="62"/>
                    </a:lnTo>
                    <a:lnTo>
                      <a:pt x="48" y="17"/>
                    </a:lnTo>
                    <a:lnTo>
                      <a:pt x="8" y="0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0642" name="Group 50" descr="Denim"/>
            <p:cNvGrpSpPr>
              <a:grpSpLocks/>
            </p:cNvGrpSpPr>
            <p:nvPr/>
          </p:nvGrpSpPr>
          <p:grpSpPr bwMode="auto">
            <a:xfrm>
              <a:off x="6547" y="3336"/>
              <a:ext cx="336" cy="590"/>
              <a:chOff x="6547" y="3336"/>
              <a:chExt cx="336" cy="590"/>
            </a:xfrm>
          </p:grpSpPr>
          <p:sp>
            <p:nvSpPr>
              <p:cNvPr id="110643" name="Freeform 51" descr="Denim"/>
              <p:cNvSpPr>
                <a:spLocks/>
              </p:cNvSpPr>
              <p:nvPr/>
            </p:nvSpPr>
            <p:spPr bwMode="auto">
              <a:xfrm>
                <a:off x="6547" y="3336"/>
                <a:ext cx="323" cy="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9" y="45"/>
                  </a:cxn>
                  <a:cxn ang="0">
                    <a:pos x="961" y="80"/>
                  </a:cxn>
                  <a:cxn ang="0">
                    <a:pos x="4" y="36"/>
                  </a:cxn>
                  <a:cxn ang="0">
                    <a:pos x="0" y="0"/>
                  </a:cxn>
                </a:cxnLst>
                <a:rect l="0" t="0" r="r" b="b"/>
                <a:pathLst>
                  <a:path w="969" h="80">
                    <a:moveTo>
                      <a:pt x="0" y="0"/>
                    </a:moveTo>
                    <a:lnTo>
                      <a:pt x="969" y="45"/>
                    </a:lnTo>
                    <a:lnTo>
                      <a:pt x="961" y="80"/>
                    </a:lnTo>
                    <a:lnTo>
                      <a:pt x="4" y="36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44" name="Freeform 52" descr="Denim"/>
              <p:cNvSpPr>
                <a:spLocks/>
              </p:cNvSpPr>
              <p:nvPr/>
            </p:nvSpPr>
            <p:spPr bwMode="auto">
              <a:xfrm>
                <a:off x="6768" y="3455"/>
                <a:ext cx="115" cy="471"/>
              </a:xfrm>
              <a:custGeom>
                <a:avLst/>
                <a:gdLst/>
                <a:ahLst/>
                <a:cxnLst>
                  <a:cxn ang="0">
                    <a:pos x="304" y="19"/>
                  </a:cxn>
                  <a:cxn ang="0">
                    <a:pos x="0" y="921"/>
                  </a:cxn>
                  <a:cxn ang="0">
                    <a:pos x="28" y="943"/>
                  </a:cxn>
                  <a:cxn ang="0">
                    <a:pos x="344" y="0"/>
                  </a:cxn>
                  <a:cxn ang="0">
                    <a:pos x="304" y="19"/>
                  </a:cxn>
                </a:cxnLst>
                <a:rect l="0" t="0" r="r" b="b"/>
                <a:pathLst>
                  <a:path w="344" h="943">
                    <a:moveTo>
                      <a:pt x="304" y="19"/>
                    </a:moveTo>
                    <a:lnTo>
                      <a:pt x="0" y="921"/>
                    </a:lnTo>
                    <a:lnTo>
                      <a:pt x="28" y="943"/>
                    </a:lnTo>
                    <a:lnTo>
                      <a:pt x="344" y="0"/>
                    </a:lnTo>
                    <a:lnTo>
                      <a:pt x="304" y="19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0645" name="Group 53" descr="Denim"/>
            <p:cNvGrpSpPr>
              <a:grpSpLocks/>
            </p:cNvGrpSpPr>
            <p:nvPr/>
          </p:nvGrpSpPr>
          <p:grpSpPr bwMode="auto">
            <a:xfrm>
              <a:off x="6808" y="3347"/>
              <a:ext cx="134" cy="146"/>
              <a:chOff x="6808" y="3347"/>
              <a:chExt cx="134" cy="146"/>
            </a:xfrm>
          </p:grpSpPr>
          <p:sp>
            <p:nvSpPr>
              <p:cNvPr id="110646" name="Freeform 54" descr="Denim"/>
              <p:cNvSpPr>
                <a:spLocks/>
              </p:cNvSpPr>
              <p:nvPr/>
            </p:nvSpPr>
            <p:spPr bwMode="auto">
              <a:xfrm>
                <a:off x="6808" y="3364"/>
                <a:ext cx="95" cy="129"/>
              </a:xfrm>
              <a:custGeom>
                <a:avLst/>
                <a:gdLst/>
                <a:ahLst/>
                <a:cxnLst>
                  <a:cxn ang="0">
                    <a:pos x="213" y="0"/>
                  </a:cxn>
                  <a:cxn ang="0">
                    <a:pos x="12" y="80"/>
                  </a:cxn>
                  <a:cxn ang="0">
                    <a:pos x="4" y="93"/>
                  </a:cxn>
                  <a:cxn ang="0">
                    <a:pos x="0" y="120"/>
                  </a:cxn>
                  <a:cxn ang="0">
                    <a:pos x="3" y="157"/>
                  </a:cxn>
                  <a:cxn ang="0">
                    <a:pos x="6" y="179"/>
                  </a:cxn>
                  <a:cxn ang="0">
                    <a:pos x="18" y="211"/>
                  </a:cxn>
                  <a:cxn ang="0">
                    <a:pos x="38" y="236"/>
                  </a:cxn>
                  <a:cxn ang="0">
                    <a:pos x="65" y="254"/>
                  </a:cxn>
                  <a:cxn ang="0">
                    <a:pos x="81" y="258"/>
                  </a:cxn>
                  <a:cxn ang="0">
                    <a:pos x="97" y="258"/>
                  </a:cxn>
                  <a:cxn ang="0">
                    <a:pos x="284" y="160"/>
                  </a:cxn>
                  <a:cxn ang="0">
                    <a:pos x="249" y="129"/>
                  </a:cxn>
                  <a:cxn ang="0">
                    <a:pos x="229" y="98"/>
                  </a:cxn>
                  <a:cxn ang="0">
                    <a:pos x="213" y="0"/>
                  </a:cxn>
                </a:cxnLst>
                <a:rect l="0" t="0" r="r" b="b"/>
                <a:pathLst>
                  <a:path w="284" h="258">
                    <a:moveTo>
                      <a:pt x="213" y="0"/>
                    </a:moveTo>
                    <a:lnTo>
                      <a:pt x="12" y="80"/>
                    </a:lnTo>
                    <a:lnTo>
                      <a:pt x="4" y="93"/>
                    </a:lnTo>
                    <a:lnTo>
                      <a:pt x="0" y="120"/>
                    </a:lnTo>
                    <a:lnTo>
                      <a:pt x="3" y="157"/>
                    </a:lnTo>
                    <a:lnTo>
                      <a:pt x="6" y="179"/>
                    </a:lnTo>
                    <a:lnTo>
                      <a:pt x="18" y="211"/>
                    </a:lnTo>
                    <a:lnTo>
                      <a:pt x="38" y="236"/>
                    </a:lnTo>
                    <a:lnTo>
                      <a:pt x="65" y="254"/>
                    </a:lnTo>
                    <a:lnTo>
                      <a:pt x="81" y="258"/>
                    </a:lnTo>
                    <a:lnTo>
                      <a:pt x="97" y="258"/>
                    </a:lnTo>
                    <a:lnTo>
                      <a:pt x="284" y="160"/>
                    </a:lnTo>
                    <a:lnTo>
                      <a:pt x="249" y="129"/>
                    </a:lnTo>
                    <a:lnTo>
                      <a:pt x="229" y="98"/>
                    </a:lnTo>
                    <a:lnTo>
                      <a:pt x="213" y="0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47" name="Freeform 55" descr="Denim"/>
              <p:cNvSpPr>
                <a:spLocks/>
              </p:cNvSpPr>
              <p:nvPr/>
            </p:nvSpPr>
            <p:spPr bwMode="auto">
              <a:xfrm>
                <a:off x="6863" y="3347"/>
                <a:ext cx="53" cy="121"/>
              </a:xfrm>
              <a:custGeom>
                <a:avLst/>
                <a:gdLst/>
                <a:ahLst/>
                <a:cxnLst>
                  <a:cxn ang="0">
                    <a:pos x="93" y="35"/>
                  </a:cxn>
                  <a:cxn ang="0">
                    <a:pos x="85" y="20"/>
                  </a:cxn>
                  <a:cxn ang="0">
                    <a:pos x="69" y="7"/>
                  </a:cxn>
                  <a:cxn ang="0">
                    <a:pos x="41" y="0"/>
                  </a:cxn>
                  <a:cxn ang="0">
                    <a:pos x="25" y="2"/>
                  </a:cxn>
                  <a:cxn ang="0">
                    <a:pos x="15" y="16"/>
                  </a:cxn>
                  <a:cxn ang="0">
                    <a:pos x="5" y="35"/>
                  </a:cxn>
                  <a:cxn ang="0">
                    <a:pos x="0" y="64"/>
                  </a:cxn>
                  <a:cxn ang="0">
                    <a:pos x="1" y="81"/>
                  </a:cxn>
                  <a:cxn ang="0">
                    <a:pos x="4" y="103"/>
                  </a:cxn>
                  <a:cxn ang="0">
                    <a:pos x="11" y="135"/>
                  </a:cxn>
                  <a:cxn ang="0">
                    <a:pos x="22" y="162"/>
                  </a:cxn>
                  <a:cxn ang="0">
                    <a:pos x="36" y="185"/>
                  </a:cxn>
                  <a:cxn ang="0">
                    <a:pos x="50" y="206"/>
                  </a:cxn>
                  <a:cxn ang="0">
                    <a:pos x="66" y="223"/>
                  </a:cxn>
                  <a:cxn ang="0">
                    <a:pos x="86" y="234"/>
                  </a:cxn>
                  <a:cxn ang="0">
                    <a:pos x="110" y="241"/>
                  </a:cxn>
                  <a:cxn ang="0">
                    <a:pos x="130" y="241"/>
                  </a:cxn>
                  <a:cxn ang="0">
                    <a:pos x="149" y="229"/>
                  </a:cxn>
                  <a:cxn ang="0">
                    <a:pos x="156" y="210"/>
                  </a:cxn>
                  <a:cxn ang="0">
                    <a:pos x="158" y="184"/>
                  </a:cxn>
                  <a:cxn ang="0">
                    <a:pos x="153" y="154"/>
                  </a:cxn>
                  <a:cxn ang="0">
                    <a:pos x="141" y="114"/>
                  </a:cxn>
                  <a:cxn ang="0">
                    <a:pos x="113" y="64"/>
                  </a:cxn>
                  <a:cxn ang="0">
                    <a:pos x="93" y="35"/>
                  </a:cxn>
                </a:cxnLst>
                <a:rect l="0" t="0" r="r" b="b"/>
                <a:pathLst>
                  <a:path w="158" h="241">
                    <a:moveTo>
                      <a:pt x="93" y="35"/>
                    </a:moveTo>
                    <a:lnTo>
                      <a:pt x="85" y="20"/>
                    </a:lnTo>
                    <a:lnTo>
                      <a:pt x="69" y="7"/>
                    </a:lnTo>
                    <a:lnTo>
                      <a:pt x="41" y="0"/>
                    </a:lnTo>
                    <a:lnTo>
                      <a:pt x="25" y="2"/>
                    </a:lnTo>
                    <a:lnTo>
                      <a:pt x="15" y="16"/>
                    </a:lnTo>
                    <a:lnTo>
                      <a:pt x="5" y="35"/>
                    </a:lnTo>
                    <a:lnTo>
                      <a:pt x="0" y="64"/>
                    </a:lnTo>
                    <a:lnTo>
                      <a:pt x="1" y="81"/>
                    </a:lnTo>
                    <a:lnTo>
                      <a:pt x="4" y="103"/>
                    </a:lnTo>
                    <a:lnTo>
                      <a:pt x="11" y="135"/>
                    </a:lnTo>
                    <a:lnTo>
                      <a:pt x="22" y="162"/>
                    </a:lnTo>
                    <a:lnTo>
                      <a:pt x="36" y="185"/>
                    </a:lnTo>
                    <a:lnTo>
                      <a:pt x="50" y="206"/>
                    </a:lnTo>
                    <a:lnTo>
                      <a:pt x="66" y="223"/>
                    </a:lnTo>
                    <a:lnTo>
                      <a:pt x="86" y="234"/>
                    </a:lnTo>
                    <a:lnTo>
                      <a:pt x="110" y="241"/>
                    </a:lnTo>
                    <a:lnTo>
                      <a:pt x="130" y="241"/>
                    </a:lnTo>
                    <a:lnTo>
                      <a:pt x="149" y="229"/>
                    </a:lnTo>
                    <a:lnTo>
                      <a:pt x="156" y="210"/>
                    </a:lnTo>
                    <a:lnTo>
                      <a:pt x="158" y="184"/>
                    </a:lnTo>
                    <a:lnTo>
                      <a:pt x="153" y="154"/>
                    </a:lnTo>
                    <a:lnTo>
                      <a:pt x="141" y="114"/>
                    </a:lnTo>
                    <a:lnTo>
                      <a:pt x="113" y="64"/>
                    </a:lnTo>
                    <a:lnTo>
                      <a:pt x="93" y="35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48" name="Freeform 56" descr="Denim"/>
              <p:cNvSpPr>
                <a:spLocks/>
              </p:cNvSpPr>
              <p:nvPr/>
            </p:nvSpPr>
            <p:spPr bwMode="auto">
              <a:xfrm>
                <a:off x="6878" y="3353"/>
                <a:ext cx="64" cy="87"/>
              </a:xfrm>
              <a:custGeom>
                <a:avLst/>
                <a:gdLst/>
                <a:ahLst/>
                <a:cxnLst>
                  <a:cxn ang="0">
                    <a:pos x="14" y="38"/>
                  </a:cxn>
                  <a:cxn ang="0">
                    <a:pos x="136" y="4"/>
                  </a:cxn>
                  <a:cxn ang="0">
                    <a:pos x="166" y="0"/>
                  </a:cxn>
                  <a:cxn ang="0">
                    <a:pos x="185" y="4"/>
                  </a:cxn>
                  <a:cxn ang="0">
                    <a:pos x="192" y="13"/>
                  </a:cxn>
                  <a:cxn ang="0">
                    <a:pos x="193" y="31"/>
                  </a:cxn>
                  <a:cxn ang="0">
                    <a:pos x="185" y="57"/>
                  </a:cxn>
                  <a:cxn ang="0">
                    <a:pos x="73" y="172"/>
                  </a:cxn>
                  <a:cxn ang="0">
                    <a:pos x="57" y="171"/>
                  </a:cxn>
                  <a:cxn ang="0">
                    <a:pos x="38" y="163"/>
                  </a:cxn>
                  <a:cxn ang="0">
                    <a:pos x="25" y="149"/>
                  </a:cxn>
                  <a:cxn ang="0">
                    <a:pos x="9" y="126"/>
                  </a:cxn>
                  <a:cxn ang="0">
                    <a:pos x="1" y="104"/>
                  </a:cxn>
                  <a:cxn ang="0">
                    <a:pos x="0" y="79"/>
                  </a:cxn>
                  <a:cxn ang="0">
                    <a:pos x="5" y="56"/>
                  </a:cxn>
                  <a:cxn ang="0">
                    <a:pos x="14" y="38"/>
                  </a:cxn>
                </a:cxnLst>
                <a:rect l="0" t="0" r="r" b="b"/>
                <a:pathLst>
                  <a:path w="193" h="172">
                    <a:moveTo>
                      <a:pt x="14" y="38"/>
                    </a:moveTo>
                    <a:lnTo>
                      <a:pt x="136" y="4"/>
                    </a:lnTo>
                    <a:lnTo>
                      <a:pt x="166" y="0"/>
                    </a:lnTo>
                    <a:lnTo>
                      <a:pt x="185" y="4"/>
                    </a:lnTo>
                    <a:lnTo>
                      <a:pt x="192" y="13"/>
                    </a:lnTo>
                    <a:lnTo>
                      <a:pt x="193" y="31"/>
                    </a:lnTo>
                    <a:lnTo>
                      <a:pt x="185" y="57"/>
                    </a:lnTo>
                    <a:lnTo>
                      <a:pt x="73" y="172"/>
                    </a:lnTo>
                    <a:lnTo>
                      <a:pt x="57" y="171"/>
                    </a:lnTo>
                    <a:lnTo>
                      <a:pt x="38" y="163"/>
                    </a:lnTo>
                    <a:lnTo>
                      <a:pt x="25" y="149"/>
                    </a:lnTo>
                    <a:lnTo>
                      <a:pt x="9" y="126"/>
                    </a:lnTo>
                    <a:lnTo>
                      <a:pt x="1" y="104"/>
                    </a:lnTo>
                    <a:lnTo>
                      <a:pt x="0" y="79"/>
                    </a:lnTo>
                    <a:lnTo>
                      <a:pt x="5" y="56"/>
                    </a:lnTo>
                    <a:lnTo>
                      <a:pt x="14" y="38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49" name="Freeform 57" descr="Denim"/>
              <p:cNvSpPr>
                <a:spLocks/>
              </p:cNvSpPr>
              <p:nvPr/>
            </p:nvSpPr>
            <p:spPr bwMode="auto">
              <a:xfrm>
                <a:off x="6828" y="3395"/>
                <a:ext cx="28" cy="87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28"/>
                  </a:cxn>
                  <a:cxn ang="0">
                    <a:pos x="0" y="53"/>
                  </a:cxn>
                  <a:cxn ang="0">
                    <a:pos x="7" y="84"/>
                  </a:cxn>
                  <a:cxn ang="0">
                    <a:pos x="13" y="110"/>
                  </a:cxn>
                  <a:cxn ang="0">
                    <a:pos x="31" y="135"/>
                  </a:cxn>
                  <a:cxn ang="0">
                    <a:pos x="47" y="152"/>
                  </a:cxn>
                  <a:cxn ang="0">
                    <a:pos x="58" y="160"/>
                  </a:cxn>
                  <a:cxn ang="0">
                    <a:pos x="70" y="166"/>
                  </a:cxn>
                  <a:cxn ang="0">
                    <a:pos x="84" y="174"/>
                  </a:cxn>
                </a:cxnLst>
                <a:rect l="0" t="0" r="r" b="b"/>
                <a:pathLst>
                  <a:path w="84" h="174">
                    <a:moveTo>
                      <a:pt x="5" y="0"/>
                    </a:moveTo>
                    <a:lnTo>
                      <a:pt x="0" y="28"/>
                    </a:lnTo>
                    <a:lnTo>
                      <a:pt x="0" y="53"/>
                    </a:lnTo>
                    <a:lnTo>
                      <a:pt x="7" y="84"/>
                    </a:lnTo>
                    <a:lnTo>
                      <a:pt x="13" y="110"/>
                    </a:lnTo>
                    <a:lnTo>
                      <a:pt x="31" y="135"/>
                    </a:lnTo>
                    <a:lnTo>
                      <a:pt x="47" y="152"/>
                    </a:lnTo>
                    <a:lnTo>
                      <a:pt x="58" y="160"/>
                    </a:lnTo>
                    <a:lnTo>
                      <a:pt x="70" y="166"/>
                    </a:lnTo>
                    <a:lnTo>
                      <a:pt x="84" y="174"/>
                    </a:lnTo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50" name="Freeform 58" descr="Denim"/>
              <p:cNvSpPr>
                <a:spLocks/>
              </p:cNvSpPr>
              <p:nvPr/>
            </p:nvSpPr>
            <p:spPr bwMode="auto">
              <a:xfrm>
                <a:off x="6845" y="3384"/>
                <a:ext cx="28" cy="87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28"/>
                  </a:cxn>
                  <a:cxn ang="0">
                    <a:pos x="0" y="53"/>
                  </a:cxn>
                  <a:cxn ang="0">
                    <a:pos x="6" y="84"/>
                  </a:cxn>
                  <a:cxn ang="0">
                    <a:pos x="13" y="111"/>
                  </a:cxn>
                  <a:cxn ang="0">
                    <a:pos x="30" y="134"/>
                  </a:cxn>
                  <a:cxn ang="0">
                    <a:pos x="46" y="152"/>
                  </a:cxn>
                  <a:cxn ang="0">
                    <a:pos x="58" y="161"/>
                  </a:cxn>
                  <a:cxn ang="0">
                    <a:pos x="70" y="167"/>
                  </a:cxn>
                  <a:cxn ang="0">
                    <a:pos x="83" y="174"/>
                  </a:cxn>
                </a:cxnLst>
                <a:rect l="0" t="0" r="r" b="b"/>
                <a:pathLst>
                  <a:path w="83" h="174">
                    <a:moveTo>
                      <a:pt x="5" y="0"/>
                    </a:moveTo>
                    <a:lnTo>
                      <a:pt x="0" y="28"/>
                    </a:lnTo>
                    <a:lnTo>
                      <a:pt x="0" y="53"/>
                    </a:lnTo>
                    <a:lnTo>
                      <a:pt x="6" y="84"/>
                    </a:lnTo>
                    <a:lnTo>
                      <a:pt x="13" y="111"/>
                    </a:lnTo>
                    <a:lnTo>
                      <a:pt x="30" y="134"/>
                    </a:lnTo>
                    <a:lnTo>
                      <a:pt x="46" y="152"/>
                    </a:lnTo>
                    <a:lnTo>
                      <a:pt x="58" y="161"/>
                    </a:lnTo>
                    <a:lnTo>
                      <a:pt x="70" y="167"/>
                    </a:lnTo>
                    <a:lnTo>
                      <a:pt x="83" y="174"/>
                    </a:lnTo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0651" name="Group 59"/>
          <p:cNvGrpSpPr>
            <a:grpSpLocks/>
          </p:cNvGrpSpPr>
          <p:nvPr/>
        </p:nvGrpSpPr>
        <p:grpSpPr bwMode="auto">
          <a:xfrm>
            <a:off x="1717675" y="609600"/>
            <a:ext cx="304800" cy="457200"/>
            <a:chOff x="6372" y="3106"/>
            <a:chExt cx="593" cy="1417"/>
          </a:xfrm>
        </p:grpSpPr>
        <p:grpSp>
          <p:nvGrpSpPr>
            <p:cNvPr id="110652" name="Group 60" descr="Denim"/>
            <p:cNvGrpSpPr>
              <a:grpSpLocks/>
            </p:cNvGrpSpPr>
            <p:nvPr/>
          </p:nvGrpSpPr>
          <p:grpSpPr bwMode="auto">
            <a:xfrm>
              <a:off x="6372" y="3159"/>
              <a:ext cx="593" cy="1364"/>
              <a:chOff x="6372" y="3159"/>
              <a:chExt cx="593" cy="1364"/>
            </a:xfrm>
          </p:grpSpPr>
          <p:grpSp>
            <p:nvGrpSpPr>
              <p:cNvPr id="110653" name="Group 61" descr="Denim"/>
              <p:cNvGrpSpPr>
                <a:grpSpLocks/>
              </p:cNvGrpSpPr>
              <p:nvPr/>
            </p:nvGrpSpPr>
            <p:grpSpPr bwMode="auto">
              <a:xfrm>
                <a:off x="6585" y="3966"/>
                <a:ext cx="18" cy="174"/>
                <a:chOff x="6585" y="3966"/>
                <a:chExt cx="18" cy="174"/>
              </a:xfrm>
            </p:grpSpPr>
            <p:sp>
              <p:nvSpPr>
                <p:cNvPr id="110654" name="Rectangle 62" descr="Denim"/>
                <p:cNvSpPr>
                  <a:spLocks noChangeArrowheads="1"/>
                </p:cNvSpPr>
                <p:nvPr/>
              </p:nvSpPr>
              <p:spPr bwMode="auto">
                <a:xfrm>
                  <a:off x="6585" y="3968"/>
                  <a:ext cx="18" cy="172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655" name="Line 63" descr="Denim"/>
                <p:cNvSpPr>
                  <a:spLocks noChangeShapeType="1"/>
                </p:cNvSpPr>
                <p:nvPr/>
              </p:nvSpPr>
              <p:spPr bwMode="auto">
                <a:xfrm>
                  <a:off x="6592" y="3966"/>
                  <a:ext cx="1" cy="159"/>
                </a:xfrm>
                <a:prstGeom prst="line">
                  <a:avLst/>
                </a:prstGeom>
                <a:noFill/>
                <a:ln w="2540">
                  <a:solidFill>
                    <a:srgbClr val="FFFF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0656" name="Rectangle 64" descr="Denim"/>
              <p:cNvSpPr>
                <a:spLocks noChangeArrowheads="1"/>
              </p:cNvSpPr>
              <p:nvPr/>
            </p:nvSpPr>
            <p:spPr bwMode="auto">
              <a:xfrm>
                <a:off x="6496" y="3856"/>
                <a:ext cx="63" cy="278"/>
              </a:xfrm>
              <a:prstGeom prst="rect">
                <a:avLst/>
              </a:prstGeom>
              <a:noFill/>
              <a:ln w="2540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57" name="Freeform 65" descr="Denim"/>
              <p:cNvSpPr>
                <a:spLocks/>
              </p:cNvSpPr>
              <p:nvPr/>
            </p:nvSpPr>
            <p:spPr bwMode="auto">
              <a:xfrm>
                <a:off x="6735" y="3912"/>
                <a:ext cx="42" cy="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18"/>
                  </a:cxn>
                  <a:cxn ang="0">
                    <a:pos x="128" y="118"/>
                  </a:cxn>
                  <a:cxn ang="0">
                    <a:pos x="128" y="24"/>
                  </a:cxn>
                  <a:cxn ang="0">
                    <a:pos x="0" y="0"/>
                  </a:cxn>
                </a:cxnLst>
                <a:rect l="0" t="0" r="r" b="b"/>
                <a:pathLst>
                  <a:path w="128" h="118">
                    <a:moveTo>
                      <a:pt x="0" y="0"/>
                    </a:moveTo>
                    <a:lnTo>
                      <a:pt x="0" y="118"/>
                    </a:lnTo>
                    <a:lnTo>
                      <a:pt x="128" y="118"/>
                    </a:lnTo>
                    <a:lnTo>
                      <a:pt x="128" y="24"/>
                    </a:lnTo>
                    <a:lnTo>
                      <a:pt x="0" y="0"/>
                    </a:lnTo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58" name="Freeform 66" descr="Denim"/>
              <p:cNvSpPr>
                <a:spLocks/>
              </p:cNvSpPr>
              <p:nvPr/>
            </p:nvSpPr>
            <p:spPr bwMode="auto">
              <a:xfrm>
                <a:off x="6646" y="3805"/>
                <a:ext cx="29" cy="53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106"/>
                  </a:cxn>
                  <a:cxn ang="0">
                    <a:pos x="64" y="97"/>
                  </a:cxn>
                  <a:cxn ang="0">
                    <a:pos x="87" y="26"/>
                  </a:cxn>
                  <a:cxn ang="0">
                    <a:pos x="48" y="0"/>
                  </a:cxn>
                </a:cxnLst>
                <a:rect l="0" t="0" r="r" b="b"/>
                <a:pathLst>
                  <a:path w="87" h="106">
                    <a:moveTo>
                      <a:pt x="48" y="0"/>
                    </a:moveTo>
                    <a:lnTo>
                      <a:pt x="0" y="106"/>
                    </a:lnTo>
                    <a:lnTo>
                      <a:pt x="64" y="97"/>
                    </a:lnTo>
                    <a:lnTo>
                      <a:pt x="87" y="26"/>
                    </a:lnTo>
                    <a:lnTo>
                      <a:pt x="48" y="0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59" name="Freeform 67" descr="Denim"/>
              <p:cNvSpPr>
                <a:spLocks/>
              </p:cNvSpPr>
              <p:nvPr/>
            </p:nvSpPr>
            <p:spPr bwMode="auto">
              <a:xfrm>
                <a:off x="6596" y="4159"/>
                <a:ext cx="135" cy="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4" y="0"/>
                  </a:cxn>
                  <a:cxn ang="0">
                    <a:pos x="404" y="37"/>
                  </a:cxn>
                  <a:cxn ang="0">
                    <a:pos x="5" y="37"/>
                  </a:cxn>
                  <a:cxn ang="0">
                    <a:pos x="0" y="0"/>
                  </a:cxn>
                </a:cxnLst>
                <a:rect l="0" t="0" r="r" b="b"/>
                <a:pathLst>
                  <a:path w="404" h="37">
                    <a:moveTo>
                      <a:pt x="0" y="0"/>
                    </a:moveTo>
                    <a:lnTo>
                      <a:pt x="404" y="0"/>
                    </a:lnTo>
                    <a:lnTo>
                      <a:pt x="404" y="37"/>
                    </a:lnTo>
                    <a:lnTo>
                      <a:pt x="5" y="3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60" name="Freeform 68" descr="Denim"/>
              <p:cNvSpPr>
                <a:spLocks/>
              </p:cNvSpPr>
              <p:nvPr/>
            </p:nvSpPr>
            <p:spPr bwMode="auto">
              <a:xfrm>
                <a:off x="6493" y="3460"/>
                <a:ext cx="56" cy="114"/>
              </a:xfrm>
              <a:custGeom>
                <a:avLst/>
                <a:gdLst/>
                <a:ahLst/>
                <a:cxnLst>
                  <a:cxn ang="0">
                    <a:pos x="159" y="0"/>
                  </a:cxn>
                  <a:cxn ang="0">
                    <a:pos x="1" y="164"/>
                  </a:cxn>
                  <a:cxn ang="0">
                    <a:pos x="0" y="229"/>
                  </a:cxn>
                  <a:cxn ang="0">
                    <a:pos x="168" y="76"/>
                  </a:cxn>
                  <a:cxn ang="0">
                    <a:pos x="159" y="0"/>
                  </a:cxn>
                </a:cxnLst>
                <a:rect l="0" t="0" r="r" b="b"/>
                <a:pathLst>
                  <a:path w="168" h="229">
                    <a:moveTo>
                      <a:pt x="159" y="0"/>
                    </a:moveTo>
                    <a:lnTo>
                      <a:pt x="1" y="164"/>
                    </a:lnTo>
                    <a:lnTo>
                      <a:pt x="0" y="229"/>
                    </a:lnTo>
                    <a:lnTo>
                      <a:pt x="168" y="76"/>
                    </a:lnTo>
                    <a:lnTo>
                      <a:pt x="159" y="0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61" name="Freeform 69" descr="Denim"/>
              <p:cNvSpPr>
                <a:spLocks/>
              </p:cNvSpPr>
              <p:nvPr/>
            </p:nvSpPr>
            <p:spPr bwMode="auto">
              <a:xfrm>
                <a:off x="6479" y="3159"/>
                <a:ext cx="85" cy="977"/>
              </a:xfrm>
              <a:custGeom>
                <a:avLst/>
                <a:gdLst/>
                <a:ahLst/>
                <a:cxnLst>
                  <a:cxn ang="0">
                    <a:pos x="256" y="0"/>
                  </a:cxn>
                  <a:cxn ang="0">
                    <a:pos x="0" y="115"/>
                  </a:cxn>
                  <a:cxn ang="0">
                    <a:pos x="0" y="1955"/>
                  </a:cxn>
                  <a:cxn ang="0">
                    <a:pos x="48" y="1955"/>
                  </a:cxn>
                  <a:cxn ang="0">
                    <a:pos x="48" y="283"/>
                  </a:cxn>
                  <a:cxn ang="0">
                    <a:pos x="256" y="185"/>
                  </a:cxn>
                  <a:cxn ang="0">
                    <a:pos x="256" y="0"/>
                  </a:cxn>
                </a:cxnLst>
                <a:rect l="0" t="0" r="r" b="b"/>
                <a:pathLst>
                  <a:path w="256" h="1955">
                    <a:moveTo>
                      <a:pt x="256" y="0"/>
                    </a:moveTo>
                    <a:lnTo>
                      <a:pt x="0" y="115"/>
                    </a:lnTo>
                    <a:lnTo>
                      <a:pt x="0" y="1955"/>
                    </a:lnTo>
                    <a:lnTo>
                      <a:pt x="48" y="1955"/>
                    </a:lnTo>
                    <a:lnTo>
                      <a:pt x="48" y="283"/>
                    </a:lnTo>
                    <a:lnTo>
                      <a:pt x="256" y="185"/>
                    </a:lnTo>
                    <a:lnTo>
                      <a:pt x="256" y="0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62" name="Freeform 70" descr="Denim"/>
              <p:cNvSpPr>
                <a:spLocks/>
              </p:cNvSpPr>
              <p:nvPr/>
            </p:nvSpPr>
            <p:spPr bwMode="auto">
              <a:xfrm>
                <a:off x="6476" y="4136"/>
                <a:ext cx="489" cy="213"/>
              </a:xfrm>
              <a:custGeom>
                <a:avLst/>
                <a:gdLst/>
                <a:ahLst/>
                <a:cxnLst>
                  <a:cxn ang="0">
                    <a:pos x="0" y="426"/>
                  </a:cxn>
                  <a:cxn ang="0">
                    <a:pos x="0" y="0"/>
                  </a:cxn>
                  <a:cxn ang="0">
                    <a:pos x="320" y="0"/>
                  </a:cxn>
                  <a:cxn ang="0">
                    <a:pos x="383" y="71"/>
                  </a:cxn>
                  <a:cxn ang="0">
                    <a:pos x="575" y="71"/>
                  </a:cxn>
                  <a:cxn ang="0">
                    <a:pos x="638" y="143"/>
                  </a:cxn>
                  <a:cxn ang="0">
                    <a:pos x="1276" y="143"/>
                  </a:cxn>
                  <a:cxn ang="0">
                    <a:pos x="1276" y="284"/>
                  </a:cxn>
                  <a:cxn ang="0">
                    <a:pos x="1467" y="284"/>
                  </a:cxn>
                  <a:cxn ang="0">
                    <a:pos x="1467" y="426"/>
                  </a:cxn>
                  <a:cxn ang="0">
                    <a:pos x="0" y="426"/>
                  </a:cxn>
                </a:cxnLst>
                <a:rect l="0" t="0" r="r" b="b"/>
                <a:pathLst>
                  <a:path w="1467" h="426">
                    <a:moveTo>
                      <a:pt x="0" y="426"/>
                    </a:moveTo>
                    <a:lnTo>
                      <a:pt x="0" y="0"/>
                    </a:lnTo>
                    <a:lnTo>
                      <a:pt x="320" y="0"/>
                    </a:lnTo>
                    <a:lnTo>
                      <a:pt x="383" y="71"/>
                    </a:lnTo>
                    <a:lnTo>
                      <a:pt x="575" y="71"/>
                    </a:lnTo>
                    <a:lnTo>
                      <a:pt x="638" y="143"/>
                    </a:lnTo>
                    <a:lnTo>
                      <a:pt x="1276" y="143"/>
                    </a:lnTo>
                    <a:lnTo>
                      <a:pt x="1276" y="284"/>
                    </a:lnTo>
                    <a:lnTo>
                      <a:pt x="1467" y="284"/>
                    </a:lnTo>
                    <a:lnTo>
                      <a:pt x="1467" y="426"/>
                    </a:lnTo>
                    <a:lnTo>
                      <a:pt x="0" y="426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63" name="Rectangle 71" descr="Denim"/>
              <p:cNvSpPr>
                <a:spLocks noChangeArrowheads="1"/>
              </p:cNvSpPr>
              <p:nvPr/>
            </p:nvSpPr>
            <p:spPr bwMode="auto">
              <a:xfrm>
                <a:off x="6478" y="4281"/>
                <a:ext cx="358" cy="66"/>
              </a:xfrm>
              <a:prstGeom prst="rect">
                <a:avLst/>
              </a:prstGeom>
              <a:noFill/>
              <a:ln w="2540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64" name="Line 72" descr="Denim"/>
              <p:cNvSpPr>
                <a:spLocks noChangeShapeType="1"/>
              </p:cNvSpPr>
              <p:nvPr/>
            </p:nvSpPr>
            <p:spPr bwMode="auto">
              <a:xfrm>
                <a:off x="6460" y="3840"/>
                <a:ext cx="1" cy="124"/>
              </a:xfrm>
              <a:prstGeom prst="line">
                <a:avLst/>
              </a:prstGeom>
              <a:noFill/>
              <a:ln w="2540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65" name="Freeform 73" descr="Denim"/>
              <p:cNvSpPr>
                <a:spLocks/>
              </p:cNvSpPr>
              <p:nvPr/>
            </p:nvSpPr>
            <p:spPr bwMode="auto">
              <a:xfrm>
                <a:off x="6447" y="3964"/>
                <a:ext cx="32" cy="62"/>
              </a:xfrm>
              <a:custGeom>
                <a:avLst/>
                <a:gdLst/>
                <a:ahLst/>
                <a:cxnLst>
                  <a:cxn ang="0">
                    <a:pos x="0" y="124"/>
                  </a:cxn>
                  <a:cxn ang="0">
                    <a:pos x="0" y="0"/>
                  </a:cxn>
                  <a:cxn ang="0">
                    <a:pos x="96" y="0"/>
                  </a:cxn>
                  <a:cxn ang="0">
                    <a:pos x="96" y="44"/>
                  </a:cxn>
                  <a:cxn ang="0">
                    <a:pos x="32" y="44"/>
                  </a:cxn>
                  <a:cxn ang="0">
                    <a:pos x="32" y="124"/>
                  </a:cxn>
                  <a:cxn ang="0">
                    <a:pos x="0" y="124"/>
                  </a:cxn>
                </a:cxnLst>
                <a:rect l="0" t="0" r="r" b="b"/>
                <a:pathLst>
                  <a:path w="96" h="124">
                    <a:moveTo>
                      <a:pt x="0" y="124"/>
                    </a:moveTo>
                    <a:lnTo>
                      <a:pt x="0" y="0"/>
                    </a:lnTo>
                    <a:lnTo>
                      <a:pt x="96" y="0"/>
                    </a:lnTo>
                    <a:lnTo>
                      <a:pt x="96" y="44"/>
                    </a:lnTo>
                    <a:lnTo>
                      <a:pt x="32" y="44"/>
                    </a:lnTo>
                    <a:lnTo>
                      <a:pt x="32" y="124"/>
                    </a:lnTo>
                    <a:lnTo>
                      <a:pt x="0" y="124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66" name="Freeform 74" descr="Denim"/>
              <p:cNvSpPr>
                <a:spLocks/>
              </p:cNvSpPr>
              <p:nvPr/>
            </p:nvSpPr>
            <p:spPr bwMode="auto">
              <a:xfrm>
                <a:off x="6625" y="3920"/>
                <a:ext cx="109" cy="2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7" y="514"/>
                  </a:cxn>
                  <a:cxn ang="0">
                    <a:pos x="279" y="504"/>
                  </a:cxn>
                  <a:cxn ang="0">
                    <a:pos x="0" y="70"/>
                  </a:cxn>
                  <a:cxn ang="0">
                    <a:pos x="0" y="0"/>
                  </a:cxn>
                </a:cxnLst>
                <a:rect l="0" t="0" r="r" b="b"/>
                <a:pathLst>
                  <a:path w="327" h="514">
                    <a:moveTo>
                      <a:pt x="0" y="0"/>
                    </a:moveTo>
                    <a:lnTo>
                      <a:pt x="327" y="514"/>
                    </a:lnTo>
                    <a:lnTo>
                      <a:pt x="279" y="504"/>
                    </a:lnTo>
                    <a:lnTo>
                      <a:pt x="0" y="7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67" name="Freeform 75" descr="Denim"/>
              <p:cNvSpPr>
                <a:spLocks/>
              </p:cNvSpPr>
              <p:nvPr/>
            </p:nvSpPr>
            <p:spPr bwMode="auto">
              <a:xfrm>
                <a:off x="6391" y="4066"/>
                <a:ext cx="85" cy="283"/>
              </a:xfrm>
              <a:custGeom>
                <a:avLst/>
                <a:gdLst/>
                <a:ahLst/>
                <a:cxnLst>
                  <a:cxn ang="0">
                    <a:pos x="191" y="0"/>
                  </a:cxn>
                  <a:cxn ang="0">
                    <a:pos x="0" y="213"/>
                  </a:cxn>
                  <a:cxn ang="0">
                    <a:pos x="0" y="568"/>
                  </a:cxn>
                  <a:cxn ang="0">
                    <a:pos x="255" y="568"/>
                  </a:cxn>
                  <a:cxn ang="0">
                    <a:pos x="255" y="142"/>
                  </a:cxn>
                  <a:cxn ang="0">
                    <a:pos x="191" y="0"/>
                  </a:cxn>
                </a:cxnLst>
                <a:rect l="0" t="0" r="r" b="b"/>
                <a:pathLst>
                  <a:path w="255" h="568">
                    <a:moveTo>
                      <a:pt x="191" y="0"/>
                    </a:moveTo>
                    <a:lnTo>
                      <a:pt x="0" y="213"/>
                    </a:lnTo>
                    <a:lnTo>
                      <a:pt x="0" y="568"/>
                    </a:lnTo>
                    <a:lnTo>
                      <a:pt x="255" y="568"/>
                    </a:lnTo>
                    <a:lnTo>
                      <a:pt x="255" y="142"/>
                    </a:lnTo>
                    <a:lnTo>
                      <a:pt x="191" y="0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68" name="Rectangle 76" descr="Denim"/>
              <p:cNvSpPr>
                <a:spLocks noChangeArrowheads="1"/>
              </p:cNvSpPr>
              <p:nvPr/>
            </p:nvSpPr>
            <p:spPr bwMode="auto">
              <a:xfrm>
                <a:off x="6372" y="4487"/>
                <a:ext cx="591" cy="36"/>
              </a:xfrm>
              <a:prstGeom prst="rect">
                <a:avLst/>
              </a:prstGeom>
              <a:noFill/>
              <a:ln w="2540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69" name="Rectangle 77" descr="Denim"/>
              <p:cNvSpPr>
                <a:spLocks noChangeArrowheads="1"/>
              </p:cNvSpPr>
              <p:nvPr/>
            </p:nvSpPr>
            <p:spPr bwMode="auto">
              <a:xfrm>
                <a:off x="6372" y="4422"/>
                <a:ext cx="591" cy="60"/>
              </a:xfrm>
              <a:prstGeom prst="rect">
                <a:avLst/>
              </a:prstGeom>
              <a:noFill/>
              <a:ln w="2540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70" name="Rectangle 78" descr="Denim"/>
              <p:cNvSpPr>
                <a:spLocks noChangeArrowheads="1"/>
              </p:cNvSpPr>
              <p:nvPr/>
            </p:nvSpPr>
            <p:spPr bwMode="auto">
              <a:xfrm>
                <a:off x="6372" y="4351"/>
                <a:ext cx="591" cy="67"/>
              </a:xfrm>
              <a:prstGeom prst="rect">
                <a:avLst/>
              </a:prstGeom>
              <a:noFill/>
              <a:ln w="2540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71" name="Rectangle 79" descr="Denim"/>
              <p:cNvSpPr>
                <a:spLocks noChangeArrowheads="1"/>
              </p:cNvSpPr>
              <p:nvPr/>
            </p:nvSpPr>
            <p:spPr bwMode="auto">
              <a:xfrm>
                <a:off x="6886" y="4298"/>
                <a:ext cx="59" cy="32"/>
              </a:xfrm>
              <a:prstGeom prst="rect">
                <a:avLst/>
              </a:prstGeom>
              <a:noFill/>
              <a:ln w="2540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72" name="Oval 80" descr="Denim"/>
              <p:cNvSpPr>
                <a:spLocks noChangeArrowheads="1"/>
              </p:cNvSpPr>
              <p:nvPr/>
            </p:nvSpPr>
            <p:spPr bwMode="auto">
              <a:xfrm>
                <a:off x="6434" y="4029"/>
                <a:ext cx="42" cy="73"/>
              </a:xfrm>
              <a:prstGeom prst="ellipse">
                <a:avLst/>
              </a:prstGeom>
              <a:noFill/>
              <a:ln w="2540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73" name="Rectangle 81" descr="Denim"/>
              <p:cNvSpPr>
                <a:spLocks noChangeArrowheads="1"/>
              </p:cNvSpPr>
              <p:nvPr/>
            </p:nvSpPr>
            <p:spPr bwMode="auto">
              <a:xfrm>
                <a:off x="6585" y="3891"/>
                <a:ext cx="38" cy="67"/>
              </a:xfrm>
              <a:prstGeom prst="rect">
                <a:avLst/>
              </a:prstGeom>
              <a:noFill/>
              <a:ln w="2540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74" name="Freeform 82" descr="Denim"/>
              <p:cNvSpPr>
                <a:spLocks/>
              </p:cNvSpPr>
              <p:nvPr/>
            </p:nvSpPr>
            <p:spPr bwMode="auto">
              <a:xfrm>
                <a:off x="6561" y="3854"/>
                <a:ext cx="170" cy="282"/>
              </a:xfrm>
              <a:custGeom>
                <a:avLst/>
                <a:gdLst/>
                <a:ahLst/>
                <a:cxnLst>
                  <a:cxn ang="0">
                    <a:pos x="64" y="566"/>
                  </a:cxn>
                  <a:cxn ang="0">
                    <a:pos x="64" y="71"/>
                  </a:cxn>
                  <a:cxn ang="0">
                    <a:pos x="510" y="71"/>
                  </a:cxn>
                  <a:cxn ang="0">
                    <a:pos x="510" y="0"/>
                  </a:cxn>
                  <a:cxn ang="0">
                    <a:pos x="0" y="0"/>
                  </a:cxn>
                  <a:cxn ang="0">
                    <a:pos x="0" y="566"/>
                  </a:cxn>
                  <a:cxn ang="0">
                    <a:pos x="64" y="566"/>
                  </a:cxn>
                </a:cxnLst>
                <a:rect l="0" t="0" r="r" b="b"/>
                <a:pathLst>
                  <a:path w="510" h="566">
                    <a:moveTo>
                      <a:pt x="64" y="566"/>
                    </a:moveTo>
                    <a:lnTo>
                      <a:pt x="64" y="71"/>
                    </a:lnTo>
                    <a:lnTo>
                      <a:pt x="510" y="71"/>
                    </a:lnTo>
                    <a:lnTo>
                      <a:pt x="510" y="0"/>
                    </a:lnTo>
                    <a:lnTo>
                      <a:pt x="0" y="0"/>
                    </a:lnTo>
                    <a:lnTo>
                      <a:pt x="0" y="566"/>
                    </a:lnTo>
                    <a:lnTo>
                      <a:pt x="64" y="566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0675" name="Group 83" descr="Denim"/>
              <p:cNvGrpSpPr>
                <a:grpSpLocks/>
              </p:cNvGrpSpPr>
              <p:nvPr/>
            </p:nvGrpSpPr>
            <p:grpSpPr bwMode="auto">
              <a:xfrm>
                <a:off x="6423" y="3586"/>
                <a:ext cx="189" cy="288"/>
                <a:chOff x="6423" y="3586"/>
                <a:chExt cx="189" cy="288"/>
              </a:xfrm>
            </p:grpSpPr>
            <p:sp>
              <p:nvSpPr>
                <p:cNvPr id="110676" name="Oval 84" descr="Denim"/>
                <p:cNvSpPr>
                  <a:spLocks noChangeArrowheads="1"/>
                </p:cNvSpPr>
                <p:nvPr/>
              </p:nvSpPr>
              <p:spPr bwMode="auto">
                <a:xfrm>
                  <a:off x="6440" y="3586"/>
                  <a:ext cx="172" cy="288"/>
                </a:xfrm>
                <a:prstGeom prst="ellipse">
                  <a:avLst/>
                </a:prstGeom>
                <a:noFill/>
                <a:ln w="2540">
                  <a:solidFill>
                    <a:srgbClr val="FFFF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677" name="Oval 85" descr="Denim"/>
                <p:cNvSpPr>
                  <a:spLocks noChangeArrowheads="1"/>
                </p:cNvSpPr>
                <p:nvPr/>
              </p:nvSpPr>
              <p:spPr bwMode="auto">
                <a:xfrm>
                  <a:off x="6423" y="3586"/>
                  <a:ext cx="172" cy="288"/>
                </a:xfrm>
                <a:prstGeom prst="ellipse">
                  <a:avLst/>
                </a:prstGeom>
                <a:noFill/>
                <a:ln w="2540">
                  <a:solidFill>
                    <a:srgbClr val="FFFF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0678" name="Group 86" descr="Denim"/>
              <p:cNvGrpSpPr>
                <a:grpSpLocks/>
              </p:cNvGrpSpPr>
              <p:nvPr/>
            </p:nvGrpSpPr>
            <p:grpSpPr bwMode="auto">
              <a:xfrm>
                <a:off x="6497" y="4138"/>
                <a:ext cx="64" cy="280"/>
                <a:chOff x="6497" y="4138"/>
                <a:chExt cx="64" cy="280"/>
              </a:xfrm>
            </p:grpSpPr>
            <p:sp>
              <p:nvSpPr>
                <p:cNvPr id="110679" name="Rectangle 87" descr="Denim"/>
                <p:cNvSpPr>
                  <a:spLocks noChangeArrowheads="1"/>
                </p:cNvSpPr>
                <p:nvPr/>
              </p:nvSpPr>
              <p:spPr bwMode="auto">
                <a:xfrm>
                  <a:off x="6499" y="4138"/>
                  <a:ext cx="60" cy="280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0680" name="Group 88" descr="Denim"/>
                <p:cNvGrpSpPr>
                  <a:grpSpLocks/>
                </p:cNvGrpSpPr>
                <p:nvPr/>
              </p:nvGrpSpPr>
              <p:grpSpPr bwMode="auto">
                <a:xfrm>
                  <a:off x="6497" y="4172"/>
                  <a:ext cx="64" cy="214"/>
                  <a:chOff x="6497" y="4172"/>
                  <a:chExt cx="64" cy="214"/>
                </a:xfrm>
              </p:grpSpPr>
              <p:sp>
                <p:nvSpPr>
                  <p:cNvPr id="110681" name="Line 89" descr="Denim"/>
                  <p:cNvSpPr>
                    <a:spLocks noChangeShapeType="1"/>
                  </p:cNvSpPr>
                  <p:nvPr/>
                </p:nvSpPr>
                <p:spPr bwMode="auto">
                  <a:xfrm>
                    <a:off x="6497" y="4208"/>
                    <a:ext cx="64" cy="1"/>
                  </a:xfrm>
                  <a:prstGeom prst="line">
                    <a:avLst/>
                  </a:prstGeom>
                  <a:noFill/>
                  <a:ln w="2540">
                    <a:solidFill>
                      <a:srgbClr val="FFFF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682" name="Line 90" descr="Denim"/>
                  <p:cNvSpPr>
                    <a:spLocks noChangeShapeType="1"/>
                  </p:cNvSpPr>
                  <p:nvPr/>
                </p:nvSpPr>
                <p:spPr bwMode="auto">
                  <a:xfrm>
                    <a:off x="6497" y="4314"/>
                    <a:ext cx="64" cy="1"/>
                  </a:xfrm>
                  <a:prstGeom prst="line">
                    <a:avLst/>
                  </a:prstGeom>
                  <a:noFill/>
                  <a:ln w="2540">
                    <a:solidFill>
                      <a:srgbClr val="FFFF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683" name="Line 91" descr="Denim"/>
                  <p:cNvSpPr>
                    <a:spLocks noChangeShapeType="1"/>
                  </p:cNvSpPr>
                  <p:nvPr/>
                </p:nvSpPr>
                <p:spPr bwMode="auto">
                  <a:xfrm>
                    <a:off x="6497" y="4279"/>
                    <a:ext cx="64" cy="1"/>
                  </a:xfrm>
                  <a:prstGeom prst="line">
                    <a:avLst/>
                  </a:prstGeom>
                  <a:noFill/>
                  <a:ln w="2540">
                    <a:solidFill>
                      <a:srgbClr val="FFFF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684" name="Line 92" descr="Denim"/>
                  <p:cNvSpPr>
                    <a:spLocks noChangeShapeType="1"/>
                  </p:cNvSpPr>
                  <p:nvPr/>
                </p:nvSpPr>
                <p:spPr bwMode="auto">
                  <a:xfrm>
                    <a:off x="6497" y="4243"/>
                    <a:ext cx="64" cy="1"/>
                  </a:xfrm>
                  <a:prstGeom prst="line">
                    <a:avLst/>
                  </a:prstGeom>
                  <a:noFill/>
                  <a:ln w="2540">
                    <a:solidFill>
                      <a:srgbClr val="FFFF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685" name="Line 93" descr="Denim"/>
                  <p:cNvSpPr>
                    <a:spLocks noChangeShapeType="1"/>
                  </p:cNvSpPr>
                  <p:nvPr/>
                </p:nvSpPr>
                <p:spPr bwMode="auto">
                  <a:xfrm>
                    <a:off x="6497" y="4172"/>
                    <a:ext cx="64" cy="1"/>
                  </a:xfrm>
                  <a:prstGeom prst="line">
                    <a:avLst/>
                  </a:prstGeom>
                  <a:noFill/>
                  <a:ln w="2540">
                    <a:solidFill>
                      <a:srgbClr val="FFFF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686" name="Line 94" descr="Denim"/>
                  <p:cNvSpPr>
                    <a:spLocks noChangeShapeType="1"/>
                  </p:cNvSpPr>
                  <p:nvPr/>
                </p:nvSpPr>
                <p:spPr bwMode="auto">
                  <a:xfrm>
                    <a:off x="6497" y="4349"/>
                    <a:ext cx="64" cy="1"/>
                  </a:xfrm>
                  <a:prstGeom prst="line">
                    <a:avLst/>
                  </a:prstGeom>
                  <a:noFill/>
                  <a:ln w="2540">
                    <a:solidFill>
                      <a:srgbClr val="FFFF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687" name="Line 95" descr="Denim"/>
                  <p:cNvSpPr>
                    <a:spLocks noChangeShapeType="1"/>
                  </p:cNvSpPr>
                  <p:nvPr/>
                </p:nvSpPr>
                <p:spPr bwMode="auto">
                  <a:xfrm>
                    <a:off x="6497" y="4385"/>
                    <a:ext cx="64" cy="1"/>
                  </a:xfrm>
                  <a:prstGeom prst="line">
                    <a:avLst/>
                  </a:prstGeom>
                  <a:noFill/>
                  <a:ln w="2540">
                    <a:solidFill>
                      <a:srgbClr val="FFFF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10688" name="Rectangle 96" descr="Denim"/>
              <p:cNvSpPr>
                <a:spLocks noChangeArrowheads="1"/>
              </p:cNvSpPr>
              <p:nvPr/>
            </p:nvSpPr>
            <p:spPr bwMode="auto">
              <a:xfrm>
                <a:off x="6903" y="4210"/>
                <a:ext cx="18" cy="67"/>
              </a:xfrm>
              <a:prstGeom prst="rect">
                <a:avLst/>
              </a:prstGeom>
              <a:noFill/>
              <a:ln w="2540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0689" name="Group 97" descr="Denim"/>
            <p:cNvGrpSpPr>
              <a:grpSpLocks/>
            </p:cNvGrpSpPr>
            <p:nvPr/>
          </p:nvGrpSpPr>
          <p:grpSpPr bwMode="auto">
            <a:xfrm>
              <a:off x="6726" y="3424"/>
              <a:ext cx="106" cy="195"/>
              <a:chOff x="6726" y="3424"/>
              <a:chExt cx="106" cy="195"/>
            </a:xfrm>
          </p:grpSpPr>
          <p:sp>
            <p:nvSpPr>
              <p:cNvPr id="110690" name="Freeform 98" descr="Denim"/>
              <p:cNvSpPr>
                <a:spLocks/>
              </p:cNvSpPr>
              <p:nvPr/>
            </p:nvSpPr>
            <p:spPr bwMode="auto">
              <a:xfrm>
                <a:off x="6784" y="3482"/>
                <a:ext cx="48" cy="137"/>
              </a:xfrm>
              <a:custGeom>
                <a:avLst/>
                <a:gdLst/>
                <a:ahLst/>
                <a:cxnLst>
                  <a:cxn ang="0">
                    <a:pos x="120" y="0"/>
                  </a:cxn>
                  <a:cxn ang="0">
                    <a:pos x="0" y="229"/>
                  </a:cxn>
                  <a:cxn ang="0">
                    <a:pos x="24" y="274"/>
                  </a:cxn>
                  <a:cxn ang="0">
                    <a:pos x="144" y="8"/>
                  </a:cxn>
                  <a:cxn ang="0">
                    <a:pos x="120" y="0"/>
                  </a:cxn>
                </a:cxnLst>
                <a:rect l="0" t="0" r="r" b="b"/>
                <a:pathLst>
                  <a:path w="144" h="274">
                    <a:moveTo>
                      <a:pt x="120" y="0"/>
                    </a:moveTo>
                    <a:lnTo>
                      <a:pt x="0" y="229"/>
                    </a:lnTo>
                    <a:lnTo>
                      <a:pt x="24" y="274"/>
                    </a:lnTo>
                    <a:lnTo>
                      <a:pt x="144" y="8"/>
                    </a:lnTo>
                    <a:lnTo>
                      <a:pt x="120" y="0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91" name="Freeform 99" descr="Denim"/>
              <p:cNvSpPr>
                <a:spLocks/>
              </p:cNvSpPr>
              <p:nvPr/>
            </p:nvSpPr>
            <p:spPr bwMode="auto">
              <a:xfrm>
                <a:off x="6726" y="3424"/>
                <a:ext cx="93" cy="41"/>
              </a:xfrm>
              <a:custGeom>
                <a:avLst/>
                <a:gdLst/>
                <a:ahLst/>
                <a:cxnLst>
                  <a:cxn ang="0">
                    <a:pos x="270" y="0"/>
                  </a:cxn>
                  <a:cxn ang="0">
                    <a:pos x="0" y="44"/>
                  </a:cxn>
                  <a:cxn ang="0">
                    <a:pos x="39" y="81"/>
                  </a:cxn>
                  <a:cxn ang="0">
                    <a:pos x="280" y="27"/>
                  </a:cxn>
                  <a:cxn ang="0">
                    <a:pos x="270" y="0"/>
                  </a:cxn>
                </a:cxnLst>
                <a:rect l="0" t="0" r="r" b="b"/>
                <a:pathLst>
                  <a:path w="280" h="81">
                    <a:moveTo>
                      <a:pt x="270" y="0"/>
                    </a:moveTo>
                    <a:lnTo>
                      <a:pt x="0" y="44"/>
                    </a:lnTo>
                    <a:lnTo>
                      <a:pt x="39" y="81"/>
                    </a:lnTo>
                    <a:lnTo>
                      <a:pt x="280" y="27"/>
                    </a:lnTo>
                    <a:lnTo>
                      <a:pt x="270" y="0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0692" name="Group 100" descr="Denim"/>
            <p:cNvGrpSpPr>
              <a:grpSpLocks/>
            </p:cNvGrpSpPr>
            <p:nvPr/>
          </p:nvGrpSpPr>
          <p:grpSpPr bwMode="auto">
            <a:xfrm>
              <a:off x="6514" y="3106"/>
              <a:ext cx="349" cy="913"/>
              <a:chOff x="6514" y="3106"/>
              <a:chExt cx="349" cy="913"/>
            </a:xfrm>
          </p:grpSpPr>
          <p:sp>
            <p:nvSpPr>
              <p:cNvPr id="110693" name="Freeform 101" descr="Denim"/>
              <p:cNvSpPr>
                <a:spLocks/>
              </p:cNvSpPr>
              <p:nvPr/>
            </p:nvSpPr>
            <p:spPr bwMode="auto">
              <a:xfrm>
                <a:off x="6514" y="3108"/>
                <a:ext cx="349" cy="911"/>
              </a:xfrm>
              <a:custGeom>
                <a:avLst/>
                <a:gdLst/>
                <a:ahLst/>
                <a:cxnLst>
                  <a:cxn ang="0">
                    <a:pos x="34" y="67"/>
                  </a:cxn>
                  <a:cxn ang="0">
                    <a:pos x="18" y="120"/>
                  </a:cxn>
                  <a:cxn ang="0">
                    <a:pos x="4" y="186"/>
                  </a:cxn>
                  <a:cxn ang="0">
                    <a:pos x="0" y="257"/>
                  </a:cxn>
                  <a:cxn ang="0">
                    <a:pos x="0" y="327"/>
                  </a:cxn>
                  <a:cxn ang="0">
                    <a:pos x="14" y="420"/>
                  </a:cxn>
                  <a:cxn ang="0">
                    <a:pos x="26" y="535"/>
                  </a:cxn>
                  <a:cxn ang="0">
                    <a:pos x="50" y="663"/>
                  </a:cxn>
                  <a:cxn ang="0">
                    <a:pos x="89" y="810"/>
                  </a:cxn>
                  <a:cxn ang="0">
                    <a:pos x="149" y="952"/>
                  </a:cxn>
                  <a:cxn ang="0">
                    <a:pos x="245" y="1120"/>
                  </a:cxn>
                  <a:cxn ang="0">
                    <a:pos x="340" y="1279"/>
                  </a:cxn>
                  <a:cxn ang="0">
                    <a:pos x="420" y="1385"/>
                  </a:cxn>
                  <a:cxn ang="0">
                    <a:pos x="531" y="1513"/>
                  </a:cxn>
                  <a:cxn ang="0">
                    <a:pos x="647" y="1619"/>
                  </a:cxn>
                  <a:cxn ang="0">
                    <a:pos x="750" y="1703"/>
                  </a:cxn>
                  <a:cxn ang="0">
                    <a:pos x="826" y="1756"/>
                  </a:cxn>
                  <a:cxn ang="0">
                    <a:pos x="901" y="1796"/>
                  </a:cxn>
                  <a:cxn ang="0">
                    <a:pos x="962" y="1823"/>
                  </a:cxn>
                  <a:cxn ang="0">
                    <a:pos x="1010" y="1823"/>
                  </a:cxn>
                  <a:cxn ang="0">
                    <a:pos x="1046" y="1801"/>
                  </a:cxn>
                  <a:cxn ang="0">
                    <a:pos x="69" y="0"/>
                  </a:cxn>
                  <a:cxn ang="0">
                    <a:pos x="34" y="67"/>
                  </a:cxn>
                </a:cxnLst>
                <a:rect l="0" t="0" r="r" b="b"/>
                <a:pathLst>
                  <a:path w="1046" h="1823">
                    <a:moveTo>
                      <a:pt x="34" y="67"/>
                    </a:moveTo>
                    <a:lnTo>
                      <a:pt x="18" y="120"/>
                    </a:lnTo>
                    <a:lnTo>
                      <a:pt x="4" y="186"/>
                    </a:lnTo>
                    <a:lnTo>
                      <a:pt x="0" y="257"/>
                    </a:lnTo>
                    <a:lnTo>
                      <a:pt x="0" y="327"/>
                    </a:lnTo>
                    <a:lnTo>
                      <a:pt x="14" y="420"/>
                    </a:lnTo>
                    <a:lnTo>
                      <a:pt x="26" y="535"/>
                    </a:lnTo>
                    <a:lnTo>
                      <a:pt x="50" y="663"/>
                    </a:lnTo>
                    <a:lnTo>
                      <a:pt x="89" y="810"/>
                    </a:lnTo>
                    <a:lnTo>
                      <a:pt x="149" y="952"/>
                    </a:lnTo>
                    <a:lnTo>
                      <a:pt x="245" y="1120"/>
                    </a:lnTo>
                    <a:lnTo>
                      <a:pt x="340" y="1279"/>
                    </a:lnTo>
                    <a:lnTo>
                      <a:pt x="420" y="1385"/>
                    </a:lnTo>
                    <a:lnTo>
                      <a:pt x="531" y="1513"/>
                    </a:lnTo>
                    <a:lnTo>
                      <a:pt x="647" y="1619"/>
                    </a:lnTo>
                    <a:lnTo>
                      <a:pt x="750" y="1703"/>
                    </a:lnTo>
                    <a:lnTo>
                      <a:pt x="826" y="1756"/>
                    </a:lnTo>
                    <a:lnTo>
                      <a:pt x="901" y="1796"/>
                    </a:lnTo>
                    <a:lnTo>
                      <a:pt x="962" y="1823"/>
                    </a:lnTo>
                    <a:lnTo>
                      <a:pt x="1010" y="1823"/>
                    </a:lnTo>
                    <a:lnTo>
                      <a:pt x="1046" y="1801"/>
                    </a:lnTo>
                    <a:lnTo>
                      <a:pt x="69" y="0"/>
                    </a:lnTo>
                    <a:lnTo>
                      <a:pt x="34" y="67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94" name="Freeform 102" descr="Denim"/>
              <p:cNvSpPr>
                <a:spLocks/>
              </p:cNvSpPr>
              <p:nvPr/>
            </p:nvSpPr>
            <p:spPr bwMode="auto">
              <a:xfrm>
                <a:off x="6535" y="3106"/>
                <a:ext cx="328" cy="902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35"/>
                  </a:cxn>
                  <a:cxn ang="0">
                    <a:pos x="0" y="115"/>
                  </a:cxn>
                  <a:cxn ang="0">
                    <a:pos x="4" y="208"/>
                  </a:cxn>
                  <a:cxn ang="0">
                    <a:pos x="12" y="283"/>
                  </a:cxn>
                  <a:cxn ang="0">
                    <a:pos x="24" y="380"/>
                  </a:cxn>
                  <a:cxn ang="0">
                    <a:pos x="40" y="495"/>
                  </a:cxn>
                  <a:cxn ang="0">
                    <a:pos x="64" y="614"/>
                  </a:cxn>
                  <a:cxn ang="0">
                    <a:pos x="112" y="766"/>
                  </a:cxn>
                  <a:cxn ang="0">
                    <a:pos x="184" y="938"/>
                  </a:cxn>
                  <a:cxn ang="0">
                    <a:pos x="263" y="1080"/>
                  </a:cxn>
                  <a:cxn ang="0">
                    <a:pos x="359" y="1230"/>
                  </a:cxn>
                  <a:cxn ang="0">
                    <a:pos x="446" y="1345"/>
                  </a:cxn>
                  <a:cxn ang="0">
                    <a:pos x="514" y="1423"/>
                  </a:cxn>
                  <a:cxn ang="0">
                    <a:pos x="578" y="1495"/>
                  </a:cxn>
                  <a:cxn ang="0">
                    <a:pos x="645" y="1566"/>
                  </a:cxn>
                  <a:cxn ang="0">
                    <a:pos x="721" y="1635"/>
                  </a:cxn>
                  <a:cxn ang="0">
                    <a:pos x="773" y="1681"/>
                  </a:cxn>
                  <a:cxn ang="0">
                    <a:pos x="828" y="1721"/>
                  </a:cxn>
                  <a:cxn ang="0">
                    <a:pos x="889" y="1759"/>
                  </a:cxn>
                  <a:cxn ang="0">
                    <a:pos x="941" y="1796"/>
                  </a:cxn>
                  <a:cxn ang="0">
                    <a:pos x="973" y="1805"/>
                  </a:cxn>
                  <a:cxn ang="0">
                    <a:pos x="985" y="1778"/>
                  </a:cxn>
                  <a:cxn ang="0">
                    <a:pos x="982" y="1741"/>
                  </a:cxn>
                  <a:cxn ang="0">
                    <a:pos x="974" y="1698"/>
                  </a:cxn>
                  <a:cxn ang="0">
                    <a:pos x="961" y="1623"/>
                  </a:cxn>
                  <a:cxn ang="0">
                    <a:pos x="945" y="1525"/>
                  </a:cxn>
                  <a:cxn ang="0">
                    <a:pos x="925" y="1433"/>
                  </a:cxn>
                  <a:cxn ang="0">
                    <a:pos x="901" y="1326"/>
                  </a:cxn>
                  <a:cxn ang="0">
                    <a:pos x="869" y="1212"/>
                  </a:cxn>
                  <a:cxn ang="0">
                    <a:pos x="834" y="1122"/>
                  </a:cxn>
                  <a:cxn ang="0">
                    <a:pos x="804" y="1044"/>
                  </a:cxn>
                  <a:cxn ang="0">
                    <a:pos x="758" y="941"/>
                  </a:cxn>
                  <a:cxn ang="0">
                    <a:pos x="713" y="850"/>
                  </a:cxn>
                  <a:cxn ang="0">
                    <a:pos x="659" y="751"/>
                  </a:cxn>
                  <a:cxn ang="0">
                    <a:pos x="574" y="627"/>
                  </a:cxn>
                  <a:cxn ang="0">
                    <a:pos x="514" y="539"/>
                  </a:cxn>
                  <a:cxn ang="0">
                    <a:pos x="428" y="418"/>
                  </a:cxn>
                  <a:cxn ang="0">
                    <a:pos x="347" y="331"/>
                  </a:cxn>
                  <a:cxn ang="0">
                    <a:pos x="267" y="241"/>
                  </a:cxn>
                  <a:cxn ang="0">
                    <a:pos x="207" y="177"/>
                  </a:cxn>
                  <a:cxn ang="0">
                    <a:pos x="144" y="109"/>
                  </a:cxn>
                  <a:cxn ang="0">
                    <a:pos x="96" y="62"/>
                  </a:cxn>
                  <a:cxn ang="0">
                    <a:pos x="48" y="17"/>
                  </a:cxn>
                  <a:cxn ang="0">
                    <a:pos x="8" y="0"/>
                  </a:cxn>
                </a:cxnLst>
                <a:rect l="0" t="0" r="r" b="b"/>
                <a:pathLst>
                  <a:path w="985" h="1805">
                    <a:moveTo>
                      <a:pt x="8" y="0"/>
                    </a:moveTo>
                    <a:lnTo>
                      <a:pt x="0" y="35"/>
                    </a:lnTo>
                    <a:lnTo>
                      <a:pt x="0" y="115"/>
                    </a:lnTo>
                    <a:lnTo>
                      <a:pt x="4" y="208"/>
                    </a:lnTo>
                    <a:lnTo>
                      <a:pt x="12" y="283"/>
                    </a:lnTo>
                    <a:lnTo>
                      <a:pt x="24" y="380"/>
                    </a:lnTo>
                    <a:lnTo>
                      <a:pt x="40" y="495"/>
                    </a:lnTo>
                    <a:lnTo>
                      <a:pt x="64" y="614"/>
                    </a:lnTo>
                    <a:lnTo>
                      <a:pt x="112" y="766"/>
                    </a:lnTo>
                    <a:lnTo>
                      <a:pt x="184" y="938"/>
                    </a:lnTo>
                    <a:lnTo>
                      <a:pt x="263" y="1080"/>
                    </a:lnTo>
                    <a:lnTo>
                      <a:pt x="359" y="1230"/>
                    </a:lnTo>
                    <a:lnTo>
                      <a:pt x="446" y="1345"/>
                    </a:lnTo>
                    <a:lnTo>
                      <a:pt x="514" y="1423"/>
                    </a:lnTo>
                    <a:lnTo>
                      <a:pt x="578" y="1495"/>
                    </a:lnTo>
                    <a:lnTo>
                      <a:pt x="645" y="1566"/>
                    </a:lnTo>
                    <a:lnTo>
                      <a:pt x="721" y="1635"/>
                    </a:lnTo>
                    <a:lnTo>
                      <a:pt x="773" y="1681"/>
                    </a:lnTo>
                    <a:lnTo>
                      <a:pt x="828" y="1721"/>
                    </a:lnTo>
                    <a:lnTo>
                      <a:pt x="889" y="1759"/>
                    </a:lnTo>
                    <a:lnTo>
                      <a:pt x="941" y="1796"/>
                    </a:lnTo>
                    <a:lnTo>
                      <a:pt x="973" y="1805"/>
                    </a:lnTo>
                    <a:lnTo>
                      <a:pt x="985" y="1778"/>
                    </a:lnTo>
                    <a:lnTo>
                      <a:pt x="982" y="1741"/>
                    </a:lnTo>
                    <a:lnTo>
                      <a:pt x="974" y="1698"/>
                    </a:lnTo>
                    <a:lnTo>
                      <a:pt x="961" y="1623"/>
                    </a:lnTo>
                    <a:lnTo>
                      <a:pt x="945" y="1525"/>
                    </a:lnTo>
                    <a:lnTo>
                      <a:pt x="925" y="1433"/>
                    </a:lnTo>
                    <a:lnTo>
                      <a:pt x="901" y="1326"/>
                    </a:lnTo>
                    <a:lnTo>
                      <a:pt x="869" y="1212"/>
                    </a:lnTo>
                    <a:lnTo>
                      <a:pt x="834" y="1122"/>
                    </a:lnTo>
                    <a:lnTo>
                      <a:pt x="804" y="1044"/>
                    </a:lnTo>
                    <a:lnTo>
                      <a:pt x="758" y="941"/>
                    </a:lnTo>
                    <a:lnTo>
                      <a:pt x="713" y="850"/>
                    </a:lnTo>
                    <a:lnTo>
                      <a:pt x="659" y="751"/>
                    </a:lnTo>
                    <a:lnTo>
                      <a:pt x="574" y="627"/>
                    </a:lnTo>
                    <a:lnTo>
                      <a:pt x="514" y="539"/>
                    </a:lnTo>
                    <a:lnTo>
                      <a:pt x="428" y="418"/>
                    </a:lnTo>
                    <a:lnTo>
                      <a:pt x="347" y="331"/>
                    </a:lnTo>
                    <a:lnTo>
                      <a:pt x="267" y="241"/>
                    </a:lnTo>
                    <a:lnTo>
                      <a:pt x="207" y="177"/>
                    </a:lnTo>
                    <a:lnTo>
                      <a:pt x="144" y="109"/>
                    </a:lnTo>
                    <a:lnTo>
                      <a:pt x="96" y="62"/>
                    </a:lnTo>
                    <a:lnTo>
                      <a:pt x="48" y="17"/>
                    </a:lnTo>
                    <a:lnTo>
                      <a:pt x="8" y="0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0695" name="Group 103" descr="Denim"/>
            <p:cNvGrpSpPr>
              <a:grpSpLocks/>
            </p:cNvGrpSpPr>
            <p:nvPr/>
          </p:nvGrpSpPr>
          <p:grpSpPr bwMode="auto">
            <a:xfrm>
              <a:off x="6547" y="3336"/>
              <a:ext cx="336" cy="590"/>
              <a:chOff x="6547" y="3336"/>
              <a:chExt cx="336" cy="590"/>
            </a:xfrm>
          </p:grpSpPr>
          <p:sp>
            <p:nvSpPr>
              <p:cNvPr id="110696" name="Freeform 104" descr="Denim"/>
              <p:cNvSpPr>
                <a:spLocks/>
              </p:cNvSpPr>
              <p:nvPr/>
            </p:nvSpPr>
            <p:spPr bwMode="auto">
              <a:xfrm>
                <a:off x="6547" y="3336"/>
                <a:ext cx="323" cy="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9" y="45"/>
                  </a:cxn>
                  <a:cxn ang="0">
                    <a:pos x="961" y="80"/>
                  </a:cxn>
                  <a:cxn ang="0">
                    <a:pos x="4" y="36"/>
                  </a:cxn>
                  <a:cxn ang="0">
                    <a:pos x="0" y="0"/>
                  </a:cxn>
                </a:cxnLst>
                <a:rect l="0" t="0" r="r" b="b"/>
                <a:pathLst>
                  <a:path w="969" h="80">
                    <a:moveTo>
                      <a:pt x="0" y="0"/>
                    </a:moveTo>
                    <a:lnTo>
                      <a:pt x="969" y="45"/>
                    </a:lnTo>
                    <a:lnTo>
                      <a:pt x="961" y="80"/>
                    </a:lnTo>
                    <a:lnTo>
                      <a:pt x="4" y="36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97" name="Freeform 105" descr="Denim"/>
              <p:cNvSpPr>
                <a:spLocks/>
              </p:cNvSpPr>
              <p:nvPr/>
            </p:nvSpPr>
            <p:spPr bwMode="auto">
              <a:xfrm>
                <a:off x="6768" y="3455"/>
                <a:ext cx="115" cy="471"/>
              </a:xfrm>
              <a:custGeom>
                <a:avLst/>
                <a:gdLst/>
                <a:ahLst/>
                <a:cxnLst>
                  <a:cxn ang="0">
                    <a:pos x="304" y="19"/>
                  </a:cxn>
                  <a:cxn ang="0">
                    <a:pos x="0" y="921"/>
                  </a:cxn>
                  <a:cxn ang="0">
                    <a:pos x="28" y="943"/>
                  </a:cxn>
                  <a:cxn ang="0">
                    <a:pos x="344" y="0"/>
                  </a:cxn>
                  <a:cxn ang="0">
                    <a:pos x="304" y="19"/>
                  </a:cxn>
                </a:cxnLst>
                <a:rect l="0" t="0" r="r" b="b"/>
                <a:pathLst>
                  <a:path w="344" h="943">
                    <a:moveTo>
                      <a:pt x="304" y="19"/>
                    </a:moveTo>
                    <a:lnTo>
                      <a:pt x="0" y="921"/>
                    </a:lnTo>
                    <a:lnTo>
                      <a:pt x="28" y="943"/>
                    </a:lnTo>
                    <a:lnTo>
                      <a:pt x="344" y="0"/>
                    </a:lnTo>
                    <a:lnTo>
                      <a:pt x="304" y="19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0698" name="Group 106" descr="Denim"/>
            <p:cNvGrpSpPr>
              <a:grpSpLocks/>
            </p:cNvGrpSpPr>
            <p:nvPr/>
          </p:nvGrpSpPr>
          <p:grpSpPr bwMode="auto">
            <a:xfrm>
              <a:off x="6808" y="3347"/>
              <a:ext cx="134" cy="146"/>
              <a:chOff x="6808" y="3347"/>
              <a:chExt cx="134" cy="146"/>
            </a:xfrm>
          </p:grpSpPr>
          <p:sp>
            <p:nvSpPr>
              <p:cNvPr id="110699" name="Freeform 107" descr="Denim"/>
              <p:cNvSpPr>
                <a:spLocks/>
              </p:cNvSpPr>
              <p:nvPr/>
            </p:nvSpPr>
            <p:spPr bwMode="auto">
              <a:xfrm>
                <a:off x="6808" y="3364"/>
                <a:ext cx="95" cy="129"/>
              </a:xfrm>
              <a:custGeom>
                <a:avLst/>
                <a:gdLst/>
                <a:ahLst/>
                <a:cxnLst>
                  <a:cxn ang="0">
                    <a:pos x="213" y="0"/>
                  </a:cxn>
                  <a:cxn ang="0">
                    <a:pos x="12" y="80"/>
                  </a:cxn>
                  <a:cxn ang="0">
                    <a:pos x="4" y="93"/>
                  </a:cxn>
                  <a:cxn ang="0">
                    <a:pos x="0" y="120"/>
                  </a:cxn>
                  <a:cxn ang="0">
                    <a:pos x="3" y="157"/>
                  </a:cxn>
                  <a:cxn ang="0">
                    <a:pos x="6" y="179"/>
                  </a:cxn>
                  <a:cxn ang="0">
                    <a:pos x="18" y="211"/>
                  </a:cxn>
                  <a:cxn ang="0">
                    <a:pos x="38" y="236"/>
                  </a:cxn>
                  <a:cxn ang="0">
                    <a:pos x="65" y="254"/>
                  </a:cxn>
                  <a:cxn ang="0">
                    <a:pos x="81" y="258"/>
                  </a:cxn>
                  <a:cxn ang="0">
                    <a:pos x="97" y="258"/>
                  </a:cxn>
                  <a:cxn ang="0">
                    <a:pos x="284" y="160"/>
                  </a:cxn>
                  <a:cxn ang="0">
                    <a:pos x="249" y="129"/>
                  </a:cxn>
                  <a:cxn ang="0">
                    <a:pos x="229" y="98"/>
                  </a:cxn>
                  <a:cxn ang="0">
                    <a:pos x="213" y="0"/>
                  </a:cxn>
                </a:cxnLst>
                <a:rect l="0" t="0" r="r" b="b"/>
                <a:pathLst>
                  <a:path w="284" h="258">
                    <a:moveTo>
                      <a:pt x="213" y="0"/>
                    </a:moveTo>
                    <a:lnTo>
                      <a:pt x="12" y="80"/>
                    </a:lnTo>
                    <a:lnTo>
                      <a:pt x="4" y="93"/>
                    </a:lnTo>
                    <a:lnTo>
                      <a:pt x="0" y="120"/>
                    </a:lnTo>
                    <a:lnTo>
                      <a:pt x="3" y="157"/>
                    </a:lnTo>
                    <a:lnTo>
                      <a:pt x="6" y="179"/>
                    </a:lnTo>
                    <a:lnTo>
                      <a:pt x="18" y="211"/>
                    </a:lnTo>
                    <a:lnTo>
                      <a:pt x="38" y="236"/>
                    </a:lnTo>
                    <a:lnTo>
                      <a:pt x="65" y="254"/>
                    </a:lnTo>
                    <a:lnTo>
                      <a:pt x="81" y="258"/>
                    </a:lnTo>
                    <a:lnTo>
                      <a:pt x="97" y="258"/>
                    </a:lnTo>
                    <a:lnTo>
                      <a:pt x="284" y="160"/>
                    </a:lnTo>
                    <a:lnTo>
                      <a:pt x="249" y="129"/>
                    </a:lnTo>
                    <a:lnTo>
                      <a:pt x="229" y="98"/>
                    </a:lnTo>
                    <a:lnTo>
                      <a:pt x="213" y="0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700" name="Freeform 108" descr="Denim"/>
              <p:cNvSpPr>
                <a:spLocks/>
              </p:cNvSpPr>
              <p:nvPr/>
            </p:nvSpPr>
            <p:spPr bwMode="auto">
              <a:xfrm>
                <a:off x="6863" y="3347"/>
                <a:ext cx="53" cy="121"/>
              </a:xfrm>
              <a:custGeom>
                <a:avLst/>
                <a:gdLst/>
                <a:ahLst/>
                <a:cxnLst>
                  <a:cxn ang="0">
                    <a:pos x="93" y="35"/>
                  </a:cxn>
                  <a:cxn ang="0">
                    <a:pos x="85" y="20"/>
                  </a:cxn>
                  <a:cxn ang="0">
                    <a:pos x="69" y="7"/>
                  </a:cxn>
                  <a:cxn ang="0">
                    <a:pos x="41" y="0"/>
                  </a:cxn>
                  <a:cxn ang="0">
                    <a:pos x="25" y="2"/>
                  </a:cxn>
                  <a:cxn ang="0">
                    <a:pos x="15" y="16"/>
                  </a:cxn>
                  <a:cxn ang="0">
                    <a:pos x="5" y="35"/>
                  </a:cxn>
                  <a:cxn ang="0">
                    <a:pos x="0" y="64"/>
                  </a:cxn>
                  <a:cxn ang="0">
                    <a:pos x="1" y="81"/>
                  </a:cxn>
                  <a:cxn ang="0">
                    <a:pos x="4" y="103"/>
                  </a:cxn>
                  <a:cxn ang="0">
                    <a:pos x="11" y="135"/>
                  </a:cxn>
                  <a:cxn ang="0">
                    <a:pos x="22" y="162"/>
                  </a:cxn>
                  <a:cxn ang="0">
                    <a:pos x="36" y="185"/>
                  </a:cxn>
                  <a:cxn ang="0">
                    <a:pos x="50" y="206"/>
                  </a:cxn>
                  <a:cxn ang="0">
                    <a:pos x="66" y="223"/>
                  </a:cxn>
                  <a:cxn ang="0">
                    <a:pos x="86" y="234"/>
                  </a:cxn>
                  <a:cxn ang="0">
                    <a:pos x="110" y="241"/>
                  </a:cxn>
                  <a:cxn ang="0">
                    <a:pos x="130" y="241"/>
                  </a:cxn>
                  <a:cxn ang="0">
                    <a:pos x="149" y="229"/>
                  </a:cxn>
                  <a:cxn ang="0">
                    <a:pos x="156" y="210"/>
                  </a:cxn>
                  <a:cxn ang="0">
                    <a:pos x="158" y="184"/>
                  </a:cxn>
                  <a:cxn ang="0">
                    <a:pos x="153" y="154"/>
                  </a:cxn>
                  <a:cxn ang="0">
                    <a:pos x="141" y="114"/>
                  </a:cxn>
                  <a:cxn ang="0">
                    <a:pos x="113" y="64"/>
                  </a:cxn>
                  <a:cxn ang="0">
                    <a:pos x="93" y="35"/>
                  </a:cxn>
                </a:cxnLst>
                <a:rect l="0" t="0" r="r" b="b"/>
                <a:pathLst>
                  <a:path w="158" h="241">
                    <a:moveTo>
                      <a:pt x="93" y="35"/>
                    </a:moveTo>
                    <a:lnTo>
                      <a:pt x="85" y="20"/>
                    </a:lnTo>
                    <a:lnTo>
                      <a:pt x="69" y="7"/>
                    </a:lnTo>
                    <a:lnTo>
                      <a:pt x="41" y="0"/>
                    </a:lnTo>
                    <a:lnTo>
                      <a:pt x="25" y="2"/>
                    </a:lnTo>
                    <a:lnTo>
                      <a:pt x="15" y="16"/>
                    </a:lnTo>
                    <a:lnTo>
                      <a:pt x="5" y="35"/>
                    </a:lnTo>
                    <a:lnTo>
                      <a:pt x="0" y="64"/>
                    </a:lnTo>
                    <a:lnTo>
                      <a:pt x="1" y="81"/>
                    </a:lnTo>
                    <a:lnTo>
                      <a:pt x="4" y="103"/>
                    </a:lnTo>
                    <a:lnTo>
                      <a:pt x="11" y="135"/>
                    </a:lnTo>
                    <a:lnTo>
                      <a:pt x="22" y="162"/>
                    </a:lnTo>
                    <a:lnTo>
                      <a:pt x="36" y="185"/>
                    </a:lnTo>
                    <a:lnTo>
                      <a:pt x="50" y="206"/>
                    </a:lnTo>
                    <a:lnTo>
                      <a:pt x="66" y="223"/>
                    </a:lnTo>
                    <a:lnTo>
                      <a:pt x="86" y="234"/>
                    </a:lnTo>
                    <a:lnTo>
                      <a:pt x="110" y="241"/>
                    </a:lnTo>
                    <a:lnTo>
                      <a:pt x="130" y="241"/>
                    </a:lnTo>
                    <a:lnTo>
                      <a:pt x="149" y="229"/>
                    </a:lnTo>
                    <a:lnTo>
                      <a:pt x="156" y="210"/>
                    </a:lnTo>
                    <a:lnTo>
                      <a:pt x="158" y="184"/>
                    </a:lnTo>
                    <a:lnTo>
                      <a:pt x="153" y="154"/>
                    </a:lnTo>
                    <a:lnTo>
                      <a:pt x="141" y="114"/>
                    </a:lnTo>
                    <a:lnTo>
                      <a:pt x="113" y="64"/>
                    </a:lnTo>
                    <a:lnTo>
                      <a:pt x="93" y="35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701" name="Freeform 109" descr="Denim"/>
              <p:cNvSpPr>
                <a:spLocks/>
              </p:cNvSpPr>
              <p:nvPr/>
            </p:nvSpPr>
            <p:spPr bwMode="auto">
              <a:xfrm>
                <a:off x="6878" y="3353"/>
                <a:ext cx="64" cy="87"/>
              </a:xfrm>
              <a:custGeom>
                <a:avLst/>
                <a:gdLst/>
                <a:ahLst/>
                <a:cxnLst>
                  <a:cxn ang="0">
                    <a:pos x="14" y="38"/>
                  </a:cxn>
                  <a:cxn ang="0">
                    <a:pos x="136" y="4"/>
                  </a:cxn>
                  <a:cxn ang="0">
                    <a:pos x="166" y="0"/>
                  </a:cxn>
                  <a:cxn ang="0">
                    <a:pos x="185" y="4"/>
                  </a:cxn>
                  <a:cxn ang="0">
                    <a:pos x="192" y="13"/>
                  </a:cxn>
                  <a:cxn ang="0">
                    <a:pos x="193" y="31"/>
                  </a:cxn>
                  <a:cxn ang="0">
                    <a:pos x="185" y="57"/>
                  </a:cxn>
                  <a:cxn ang="0">
                    <a:pos x="73" y="172"/>
                  </a:cxn>
                  <a:cxn ang="0">
                    <a:pos x="57" y="171"/>
                  </a:cxn>
                  <a:cxn ang="0">
                    <a:pos x="38" y="163"/>
                  </a:cxn>
                  <a:cxn ang="0">
                    <a:pos x="25" y="149"/>
                  </a:cxn>
                  <a:cxn ang="0">
                    <a:pos x="9" y="126"/>
                  </a:cxn>
                  <a:cxn ang="0">
                    <a:pos x="1" y="104"/>
                  </a:cxn>
                  <a:cxn ang="0">
                    <a:pos x="0" y="79"/>
                  </a:cxn>
                  <a:cxn ang="0">
                    <a:pos x="5" y="56"/>
                  </a:cxn>
                  <a:cxn ang="0">
                    <a:pos x="14" y="38"/>
                  </a:cxn>
                </a:cxnLst>
                <a:rect l="0" t="0" r="r" b="b"/>
                <a:pathLst>
                  <a:path w="193" h="172">
                    <a:moveTo>
                      <a:pt x="14" y="38"/>
                    </a:moveTo>
                    <a:lnTo>
                      <a:pt x="136" y="4"/>
                    </a:lnTo>
                    <a:lnTo>
                      <a:pt x="166" y="0"/>
                    </a:lnTo>
                    <a:lnTo>
                      <a:pt x="185" y="4"/>
                    </a:lnTo>
                    <a:lnTo>
                      <a:pt x="192" y="13"/>
                    </a:lnTo>
                    <a:lnTo>
                      <a:pt x="193" y="31"/>
                    </a:lnTo>
                    <a:lnTo>
                      <a:pt x="185" y="57"/>
                    </a:lnTo>
                    <a:lnTo>
                      <a:pt x="73" y="172"/>
                    </a:lnTo>
                    <a:lnTo>
                      <a:pt x="57" y="171"/>
                    </a:lnTo>
                    <a:lnTo>
                      <a:pt x="38" y="163"/>
                    </a:lnTo>
                    <a:lnTo>
                      <a:pt x="25" y="149"/>
                    </a:lnTo>
                    <a:lnTo>
                      <a:pt x="9" y="126"/>
                    </a:lnTo>
                    <a:lnTo>
                      <a:pt x="1" y="104"/>
                    </a:lnTo>
                    <a:lnTo>
                      <a:pt x="0" y="79"/>
                    </a:lnTo>
                    <a:lnTo>
                      <a:pt x="5" y="56"/>
                    </a:lnTo>
                    <a:lnTo>
                      <a:pt x="14" y="38"/>
                    </a:lnTo>
                    <a:close/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702" name="Freeform 110" descr="Denim"/>
              <p:cNvSpPr>
                <a:spLocks/>
              </p:cNvSpPr>
              <p:nvPr/>
            </p:nvSpPr>
            <p:spPr bwMode="auto">
              <a:xfrm>
                <a:off x="6828" y="3395"/>
                <a:ext cx="28" cy="87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28"/>
                  </a:cxn>
                  <a:cxn ang="0">
                    <a:pos x="0" y="53"/>
                  </a:cxn>
                  <a:cxn ang="0">
                    <a:pos x="7" y="84"/>
                  </a:cxn>
                  <a:cxn ang="0">
                    <a:pos x="13" y="110"/>
                  </a:cxn>
                  <a:cxn ang="0">
                    <a:pos x="31" y="135"/>
                  </a:cxn>
                  <a:cxn ang="0">
                    <a:pos x="47" y="152"/>
                  </a:cxn>
                  <a:cxn ang="0">
                    <a:pos x="58" y="160"/>
                  </a:cxn>
                  <a:cxn ang="0">
                    <a:pos x="70" y="166"/>
                  </a:cxn>
                  <a:cxn ang="0">
                    <a:pos x="84" y="174"/>
                  </a:cxn>
                </a:cxnLst>
                <a:rect l="0" t="0" r="r" b="b"/>
                <a:pathLst>
                  <a:path w="84" h="174">
                    <a:moveTo>
                      <a:pt x="5" y="0"/>
                    </a:moveTo>
                    <a:lnTo>
                      <a:pt x="0" y="28"/>
                    </a:lnTo>
                    <a:lnTo>
                      <a:pt x="0" y="53"/>
                    </a:lnTo>
                    <a:lnTo>
                      <a:pt x="7" y="84"/>
                    </a:lnTo>
                    <a:lnTo>
                      <a:pt x="13" y="110"/>
                    </a:lnTo>
                    <a:lnTo>
                      <a:pt x="31" y="135"/>
                    </a:lnTo>
                    <a:lnTo>
                      <a:pt x="47" y="152"/>
                    </a:lnTo>
                    <a:lnTo>
                      <a:pt x="58" y="160"/>
                    </a:lnTo>
                    <a:lnTo>
                      <a:pt x="70" y="166"/>
                    </a:lnTo>
                    <a:lnTo>
                      <a:pt x="84" y="174"/>
                    </a:lnTo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703" name="Freeform 111" descr="Denim"/>
              <p:cNvSpPr>
                <a:spLocks/>
              </p:cNvSpPr>
              <p:nvPr/>
            </p:nvSpPr>
            <p:spPr bwMode="auto">
              <a:xfrm>
                <a:off x="6845" y="3384"/>
                <a:ext cx="28" cy="87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28"/>
                  </a:cxn>
                  <a:cxn ang="0">
                    <a:pos x="0" y="53"/>
                  </a:cxn>
                  <a:cxn ang="0">
                    <a:pos x="6" y="84"/>
                  </a:cxn>
                  <a:cxn ang="0">
                    <a:pos x="13" y="111"/>
                  </a:cxn>
                  <a:cxn ang="0">
                    <a:pos x="30" y="134"/>
                  </a:cxn>
                  <a:cxn ang="0">
                    <a:pos x="46" y="152"/>
                  </a:cxn>
                  <a:cxn ang="0">
                    <a:pos x="58" y="161"/>
                  </a:cxn>
                  <a:cxn ang="0">
                    <a:pos x="70" y="167"/>
                  </a:cxn>
                  <a:cxn ang="0">
                    <a:pos x="83" y="174"/>
                  </a:cxn>
                </a:cxnLst>
                <a:rect l="0" t="0" r="r" b="b"/>
                <a:pathLst>
                  <a:path w="83" h="174">
                    <a:moveTo>
                      <a:pt x="5" y="0"/>
                    </a:moveTo>
                    <a:lnTo>
                      <a:pt x="0" y="28"/>
                    </a:lnTo>
                    <a:lnTo>
                      <a:pt x="0" y="53"/>
                    </a:lnTo>
                    <a:lnTo>
                      <a:pt x="6" y="84"/>
                    </a:lnTo>
                    <a:lnTo>
                      <a:pt x="13" y="111"/>
                    </a:lnTo>
                    <a:lnTo>
                      <a:pt x="30" y="134"/>
                    </a:lnTo>
                    <a:lnTo>
                      <a:pt x="46" y="152"/>
                    </a:lnTo>
                    <a:lnTo>
                      <a:pt x="58" y="161"/>
                    </a:lnTo>
                    <a:lnTo>
                      <a:pt x="70" y="167"/>
                    </a:lnTo>
                    <a:lnTo>
                      <a:pt x="83" y="174"/>
                    </a:lnTo>
                  </a:path>
                </a:pathLst>
              </a:custGeom>
              <a:noFill/>
              <a:ln w="2540">
                <a:solidFill>
                  <a:srgbClr val="FFFF9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0704" name="Text Box 112"/>
          <p:cNvSpPr txBox="1">
            <a:spLocks noChangeArrowheads="1"/>
          </p:cNvSpPr>
          <p:nvPr/>
        </p:nvSpPr>
        <p:spPr bwMode="auto">
          <a:xfrm>
            <a:off x="2403475" y="611188"/>
            <a:ext cx="512763" cy="244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000" b="1"/>
              <a:t>ISDN</a:t>
            </a:r>
            <a:r>
              <a:rPr lang="en-US" sz="800"/>
              <a:t> </a:t>
            </a:r>
          </a:p>
        </p:txBody>
      </p:sp>
      <p:sp>
        <p:nvSpPr>
          <p:cNvPr id="110705" name="Rectangle 113"/>
          <p:cNvSpPr>
            <a:spLocks noChangeArrowheads="1"/>
          </p:cNvSpPr>
          <p:nvPr/>
        </p:nvSpPr>
        <p:spPr bwMode="auto">
          <a:xfrm>
            <a:off x="7127875" y="5867400"/>
            <a:ext cx="17526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latin typeface="Verdana" pitchFamily="34" charset="0"/>
              </a:rPr>
              <a:t>          Primary Link</a:t>
            </a:r>
          </a:p>
          <a:p>
            <a:pPr>
              <a:spcBef>
                <a:spcPct val="50000"/>
              </a:spcBef>
            </a:pPr>
            <a:r>
              <a:rPr lang="en-US" sz="1200" b="1">
                <a:latin typeface="Verdana" pitchFamily="34" charset="0"/>
              </a:rPr>
              <a:t>         </a:t>
            </a:r>
            <a:r>
              <a:rPr lang="en-US" sz="1000" b="1">
                <a:latin typeface="Verdana" pitchFamily="34" charset="0"/>
              </a:rPr>
              <a:t>Backup Link</a:t>
            </a:r>
          </a:p>
        </p:txBody>
      </p:sp>
      <p:sp>
        <p:nvSpPr>
          <p:cNvPr id="110706" name="Text Box 114"/>
          <p:cNvSpPr txBox="1">
            <a:spLocks noChangeArrowheads="1"/>
          </p:cNvSpPr>
          <p:nvPr/>
        </p:nvSpPr>
        <p:spPr bwMode="auto">
          <a:xfrm>
            <a:off x="346075" y="3124200"/>
            <a:ext cx="1211263" cy="244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000" b="1"/>
              <a:t>Broad Band VSAT</a:t>
            </a:r>
          </a:p>
        </p:txBody>
      </p:sp>
      <p:sp>
        <p:nvSpPr>
          <p:cNvPr id="110707" name="Text Box 115"/>
          <p:cNvSpPr txBox="1">
            <a:spLocks noChangeArrowheads="1"/>
          </p:cNvSpPr>
          <p:nvPr/>
        </p:nvSpPr>
        <p:spPr bwMode="auto">
          <a:xfrm>
            <a:off x="366713" y="1584325"/>
            <a:ext cx="566737" cy="244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000" b="1"/>
              <a:t>Bank 1</a:t>
            </a:r>
          </a:p>
        </p:txBody>
      </p:sp>
      <p:graphicFrame>
        <p:nvGraphicFramePr>
          <p:cNvPr id="110708" name="Object 116"/>
          <p:cNvGraphicFramePr>
            <a:graphicFrameLocks/>
          </p:cNvGraphicFramePr>
          <p:nvPr/>
        </p:nvGraphicFramePr>
        <p:xfrm>
          <a:off x="8423275" y="2438400"/>
          <a:ext cx="5556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29" name="Clip" r:id="rId3" imgW="1011960" imgH="2271240" progId="MS_ClipArt_Gallery.5">
                  <p:embed/>
                </p:oleObj>
              </mc:Choice>
              <mc:Fallback>
                <p:oleObj name="Clip" r:id="rId3" imgW="1011960" imgH="2271240" progId="MS_ClipArt_Gallery.5">
                  <p:embed/>
                  <p:pic>
                    <p:nvPicPr>
                      <p:cNvPr id="0" name="Picture 11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3275" y="2438400"/>
                        <a:ext cx="5556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709" name="Text Box 117"/>
          <p:cNvSpPr txBox="1">
            <a:spLocks noChangeArrowheads="1"/>
          </p:cNvSpPr>
          <p:nvPr/>
        </p:nvSpPr>
        <p:spPr bwMode="auto">
          <a:xfrm>
            <a:off x="8369300" y="3106738"/>
            <a:ext cx="595313" cy="244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000" b="1"/>
              <a:t>Bank N</a:t>
            </a:r>
          </a:p>
        </p:txBody>
      </p:sp>
      <p:grpSp>
        <p:nvGrpSpPr>
          <p:cNvPr id="110710" name="Group 118"/>
          <p:cNvGrpSpPr>
            <a:grpSpLocks/>
          </p:cNvGrpSpPr>
          <p:nvPr/>
        </p:nvGrpSpPr>
        <p:grpSpPr bwMode="auto">
          <a:xfrm>
            <a:off x="406400" y="685800"/>
            <a:ext cx="8496300" cy="5567363"/>
            <a:chOff x="230" y="432"/>
            <a:chExt cx="5352" cy="3507"/>
          </a:xfrm>
        </p:grpSpPr>
        <p:sp>
          <p:nvSpPr>
            <p:cNvPr id="110711" name="Line 119"/>
            <p:cNvSpPr>
              <a:spLocks noChangeShapeType="1"/>
            </p:cNvSpPr>
            <p:nvPr/>
          </p:nvSpPr>
          <p:spPr bwMode="auto">
            <a:xfrm>
              <a:off x="4704" y="432"/>
              <a:ext cx="576" cy="336"/>
            </a:xfrm>
            <a:prstGeom prst="line">
              <a:avLst/>
            </a:prstGeom>
            <a:noFill/>
            <a:ln w="12700" cap="sq">
              <a:solidFill>
                <a:srgbClr val="D78FAC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712" name="Line 120"/>
            <p:cNvSpPr>
              <a:spLocks noChangeShapeType="1"/>
            </p:cNvSpPr>
            <p:nvPr/>
          </p:nvSpPr>
          <p:spPr bwMode="auto">
            <a:xfrm flipH="1">
              <a:off x="3168" y="432"/>
              <a:ext cx="1440" cy="432"/>
            </a:xfrm>
            <a:prstGeom prst="line">
              <a:avLst/>
            </a:prstGeom>
            <a:noFill/>
            <a:ln w="12700" cap="sq">
              <a:solidFill>
                <a:srgbClr val="D78FAC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713" name="Line 121"/>
            <p:cNvSpPr>
              <a:spLocks noChangeShapeType="1"/>
            </p:cNvSpPr>
            <p:nvPr/>
          </p:nvSpPr>
          <p:spPr bwMode="auto">
            <a:xfrm>
              <a:off x="1200" y="432"/>
              <a:ext cx="1632" cy="384"/>
            </a:xfrm>
            <a:prstGeom prst="line">
              <a:avLst/>
            </a:prstGeom>
            <a:noFill/>
            <a:ln w="12700" cap="sq">
              <a:solidFill>
                <a:srgbClr val="D78FAC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714" name="Text Box 122"/>
            <p:cNvSpPr txBox="1">
              <a:spLocks noChangeArrowheads="1"/>
            </p:cNvSpPr>
            <p:nvPr/>
          </p:nvSpPr>
          <p:spPr bwMode="auto">
            <a:xfrm>
              <a:off x="4896" y="432"/>
              <a:ext cx="323" cy="15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ISDN</a:t>
              </a:r>
              <a:r>
                <a:rPr lang="en-US" sz="800"/>
                <a:t> </a:t>
              </a:r>
            </a:p>
          </p:txBody>
        </p:sp>
        <p:grpSp>
          <p:nvGrpSpPr>
            <p:cNvPr id="110715" name="Group 123"/>
            <p:cNvGrpSpPr>
              <a:grpSpLocks/>
            </p:cNvGrpSpPr>
            <p:nvPr/>
          </p:nvGrpSpPr>
          <p:grpSpPr bwMode="auto">
            <a:xfrm>
              <a:off x="4472" y="3792"/>
              <a:ext cx="294" cy="147"/>
              <a:chOff x="4472" y="3792"/>
              <a:chExt cx="294" cy="147"/>
            </a:xfrm>
          </p:grpSpPr>
          <p:sp>
            <p:nvSpPr>
              <p:cNvPr id="110716" name="Line 124"/>
              <p:cNvSpPr>
                <a:spLocks noChangeShapeType="1"/>
              </p:cNvSpPr>
              <p:nvPr/>
            </p:nvSpPr>
            <p:spPr bwMode="auto">
              <a:xfrm>
                <a:off x="4472" y="3792"/>
                <a:ext cx="288" cy="0"/>
              </a:xfrm>
              <a:prstGeom prst="line">
                <a:avLst/>
              </a:prstGeom>
              <a:noFill/>
              <a:ln w="38100" cap="sq">
                <a:solidFill>
                  <a:srgbClr val="99FF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717" name="Line 125"/>
              <p:cNvSpPr>
                <a:spLocks noChangeShapeType="1"/>
              </p:cNvSpPr>
              <p:nvPr/>
            </p:nvSpPr>
            <p:spPr bwMode="auto">
              <a:xfrm>
                <a:off x="4478" y="3939"/>
                <a:ext cx="288" cy="0"/>
              </a:xfrm>
              <a:prstGeom prst="line">
                <a:avLst/>
              </a:prstGeom>
              <a:noFill/>
              <a:ln w="12700" cap="sq">
                <a:solidFill>
                  <a:srgbClr val="D78FAC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0718" name="Line 126"/>
            <p:cNvSpPr>
              <a:spLocks noChangeShapeType="1"/>
            </p:cNvSpPr>
            <p:nvPr/>
          </p:nvSpPr>
          <p:spPr bwMode="auto">
            <a:xfrm flipH="1" flipV="1">
              <a:off x="3168" y="1248"/>
              <a:ext cx="1056" cy="1632"/>
            </a:xfrm>
            <a:prstGeom prst="line">
              <a:avLst/>
            </a:prstGeom>
            <a:noFill/>
            <a:ln w="38100" cap="sq">
              <a:solidFill>
                <a:srgbClr val="99FF33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719" name="Line 127"/>
            <p:cNvSpPr>
              <a:spLocks noChangeShapeType="1"/>
            </p:cNvSpPr>
            <p:nvPr/>
          </p:nvSpPr>
          <p:spPr bwMode="auto">
            <a:xfrm>
              <a:off x="4320" y="3120"/>
              <a:ext cx="384" cy="0"/>
            </a:xfrm>
            <a:prstGeom prst="line">
              <a:avLst/>
            </a:prstGeom>
            <a:noFill/>
            <a:ln w="12700" cap="sq">
              <a:solidFill>
                <a:srgbClr val="D78FAC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720" name="Line 128"/>
            <p:cNvSpPr>
              <a:spLocks noChangeShapeType="1"/>
            </p:cNvSpPr>
            <p:nvPr/>
          </p:nvSpPr>
          <p:spPr bwMode="auto">
            <a:xfrm flipH="1" flipV="1">
              <a:off x="3168" y="1104"/>
              <a:ext cx="1632" cy="1872"/>
            </a:xfrm>
            <a:prstGeom prst="line">
              <a:avLst/>
            </a:prstGeom>
            <a:noFill/>
            <a:ln w="12700" cap="sq">
              <a:solidFill>
                <a:srgbClr val="D78FAC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0721" name="Object 129"/>
            <p:cNvGraphicFramePr>
              <a:graphicFrameLocks/>
            </p:cNvGraphicFramePr>
            <p:nvPr/>
          </p:nvGraphicFramePr>
          <p:xfrm>
            <a:off x="230" y="602"/>
            <a:ext cx="350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930" name="Clip" r:id="rId5" imgW="1011960" imgH="2271240" progId="MS_ClipArt_Gallery.5">
                    <p:embed/>
                  </p:oleObj>
                </mc:Choice>
                <mc:Fallback>
                  <p:oleObj name="Clip" r:id="rId5" imgW="1011960" imgH="2271240" progId="MS_ClipArt_Gallery.5">
                    <p:embed/>
                    <p:pic>
                      <p:nvPicPr>
                        <p:cNvPr id="0" name="Picture 12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" y="602"/>
                          <a:ext cx="350" cy="4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0722" name="Line 130"/>
            <p:cNvSpPr>
              <a:spLocks noChangeShapeType="1"/>
            </p:cNvSpPr>
            <p:nvPr/>
          </p:nvSpPr>
          <p:spPr bwMode="auto">
            <a:xfrm>
              <a:off x="548" y="859"/>
              <a:ext cx="2304" cy="0"/>
            </a:xfrm>
            <a:prstGeom prst="line">
              <a:avLst/>
            </a:prstGeom>
            <a:noFill/>
            <a:ln w="38100" cap="sq">
              <a:solidFill>
                <a:srgbClr val="99FF33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723" name="Line 131"/>
            <p:cNvSpPr>
              <a:spLocks noChangeShapeType="1"/>
            </p:cNvSpPr>
            <p:nvPr/>
          </p:nvSpPr>
          <p:spPr bwMode="auto">
            <a:xfrm>
              <a:off x="5040" y="1104"/>
              <a:ext cx="432" cy="480"/>
            </a:xfrm>
            <a:prstGeom prst="line">
              <a:avLst/>
            </a:prstGeom>
            <a:noFill/>
            <a:ln w="12700" cap="sq">
              <a:solidFill>
                <a:srgbClr val="D78FAC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724" name="Line 132"/>
            <p:cNvSpPr>
              <a:spLocks noChangeShapeType="1"/>
            </p:cNvSpPr>
            <p:nvPr/>
          </p:nvSpPr>
          <p:spPr bwMode="auto">
            <a:xfrm flipH="1" flipV="1">
              <a:off x="3168" y="960"/>
              <a:ext cx="1776" cy="144"/>
            </a:xfrm>
            <a:prstGeom prst="line">
              <a:avLst/>
            </a:prstGeom>
            <a:noFill/>
            <a:ln w="12700" cap="sq">
              <a:solidFill>
                <a:srgbClr val="D78FAC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725" name="Line 133"/>
            <p:cNvSpPr>
              <a:spLocks noChangeShapeType="1"/>
            </p:cNvSpPr>
            <p:nvPr/>
          </p:nvSpPr>
          <p:spPr bwMode="auto">
            <a:xfrm>
              <a:off x="3168" y="1056"/>
              <a:ext cx="2112" cy="624"/>
            </a:xfrm>
            <a:prstGeom prst="line">
              <a:avLst/>
            </a:prstGeom>
            <a:noFill/>
            <a:ln w="38100" cap="sq">
              <a:solidFill>
                <a:srgbClr val="99FF33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726" name="Line 134"/>
            <p:cNvSpPr>
              <a:spLocks noChangeShapeType="1"/>
            </p:cNvSpPr>
            <p:nvPr/>
          </p:nvSpPr>
          <p:spPr bwMode="auto">
            <a:xfrm>
              <a:off x="3216" y="912"/>
              <a:ext cx="2016" cy="0"/>
            </a:xfrm>
            <a:prstGeom prst="line">
              <a:avLst/>
            </a:prstGeom>
            <a:noFill/>
            <a:ln w="38100" cap="sq">
              <a:solidFill>
                <a:srgbClr val="99FF33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727" name="Line 135"/>
            <p:cNvSpPr>
              <a:spLocks noChangeShapeType="1"/>
            </p:cNvSpPr>
            <p:nvPr/>
          </p:nvSpPr>
          <p:spPr bwMode="auto">
            <a:xfrm>
              <a:off x="1035" y="3072"/>
              <a:ext cx="165" cy="0"/>
            </a:xfrm>
            <a:prstGeom prst="line">
              <a:avLst/>
            </a:prstGeom>
            <a:noFill/>
            <a:ln w="12700" cap="sq">
              <a:solidFill>
                <a:srgbClr val="D78FAC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728" name="Line 136"/>
            <p:cNvSpPr>
              <a:spLocks noChangeShapeType="1"/>
            </p:cNvSpPr>
            <p:nvPr/>
          </p:nvSpPr>
          <p:spPr bwMode="auto">
            <a:xfrm flipV="1">
              <a:off x="1337" y="1029"/>
              <a:ext cx="0" cy="1920"/>
            </a:xfrm>
            <a:prstGeom prst="line">
              <a:avLst/>
            </a:prstGeom>
            <a:noFill/>
            <a:ln w="12700" cap="sq">
              <a:solidFill>
                <a:srgbClr val="D78FAC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729" name="Line 137"/>
            <p:cNvSpPr>
              <a:spLocks noChangeShapeType="1"/>
            </p:cNvSpPr>
            <p:nvPr/>
          </p:nvSpPr>
          <p:spPr bwMode="auto">
            <a:xfrm flipV="1">
              <a:off x="912" y="974"/>
              <a:ext cx="0" cy="1872"/>
            </a:xfrm>
            <a:prstGeom prst="line">
              <a:avLst/>
            </a:prstGeom>
            <a:noFill/>
            <a:ln w="38100" cap="sq">
              <a:solidFill>
                <a:srgbClr val="99FF33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730" name="Line 138"/>
            <p:cNvSpPr>
              <a:spLocks noChangeShapeType="1"/>
            </p:cNvSpPr>
            <p:nvPr/>
          </p:nvSpPr>
          <p:spPr bwMode="auto">
            <a:xfrm flipV="1">
              <a:off x="2064" y="1248"/>
              <a:ext cx="0" cy="1680"/>
            </a:xfrm>
            <a:prstGeom prst="line">
              <a:avLst/>
            </a:prstGeom>
            <a:noFill/>
            <a:ln w="38100" cap="sq">
              <a:solidFill>
                <a:srgbClr val="99FF33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0731" name="Group 139"/>
            <p:cNvGrpSpPr>
              <a:grpSpLocks/>
            </p:cNvGrpSpPr>
            <p:nvPr/>
          </p:nvGrpSpPr>
          <p:grpSpPr bwMode="auto">
            <a:xfrm>
              <a:off x="2112" y="576"/>
              <a:ext cx="1536" cy="1680"/>
              <a:chOff x="1080" y="3678"/>
              <a:chExt cx="8666" cy="7005"/>
            </a:xfrm>
          </p:grpSpPr>
          <p:sp>
            <p:nvSpPr>
              <p:cNvPr id="110732" name="Arc 140"/>
              <p:cNvSpPr>
                <a:spLocks/>
              </p:cNvSpPr>
              <p:nvPr/>
            </p:nvSpPr>
            <p:spPr bwMode="auto">
              <a:xfrm>
                <a:off x="1080" y="6130"/>
                <a:ext cx="1429" cy="2459"/>
              </a:xfrm>
              <a:custGeom>
                <a:avLst/>
                <a:gdLst>
                  <a:gd name="G0" fmla="+- 21600 0 0"/>
                  <a:gd name="G1" fmla="+- 20550 0 0"/>
                  <a:gd name="G2" fmla="+- 21600 0 0"/>
                  <a:gd name="T0" fmla="*/ 8894 w 21600"/>
                  <a:gd name="T1" fmla="*/ 38018 h 38018"/>
                  <a:gd name="T2" fmla="*/ 14946 w 21600"/>
                  <a:gd name="T3" fmla="*/ 0 h 38018"/>
                  <a:gd name="T4" fmla="*/ 21600 w 21600"/>
                  <a:gd name="T5" fmla="*/ 20550 h 380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8018" fill="none" extrusionOk="0">
                    <a:moveTo>
                      <a:pt x="8894" y="38017"/>
                    </a:moveTo>
                    <a:cubicBezTo>
                      <a:pt x="3306" y="33953"/>
                      <a:pt x="0" y="27460"/>
                      <a:pt x="0" y="20550"/>
                    </a:cubicBezTo>
                    <a:cubicBezTo>
                      <a:pt x="-1" y="11184"/>
                      <a:pt x="6035" y="2885"/>
                      <a:pt x="14946" y="0"/>
                    </a:cubicBezTo>
                  </a:path>
                  <a:path w="21600" h="38018" stroke="0" extrusionOk="0">
                    <a:moveTo>
                      <a:pt x="8894" y="38017"/>
                    </a:moveTo>
                    <a:cubicBezTo>
                      <a:pt x="3306" y="33953"/>
                      <a:pt x="0" y="27460"/>
                      <a:pt x="0" y="20550"/>
                    </a:cubicBezTo>
                    <a:cubicBezTo>
                      <a:pt x="-1" y="11184"/>
                      <a:pt x="6035" y="2885"/>
                      <a:pt x="14946" y="0"/>
                    </a:cubicBezTo>
                    <a:lnTo>
                      <a:pt x="21600" y="2055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733" name="Arc 141"/>
              <p:cNvSpPr>
                <a:spLocks/>
              </p:cNvSpPr>
              <p:nvPr/>
            </p:nvSpPr>
            <p:spPr bwMode="auto">
              <a:xfrm>
                <a:off x="4139" y="3678"/>
                <a:ext cx="3565" cy="1448"/>
              </a:xfrm>
              <a:custGeom>
                <a:avLst/>
                <a:gdLst>
                  <a:gd name="G0" fmla="+- 20645 0 0"/>
                  <a:gd name="G1" fmla="+- 21600 0 0"/>
                  <a:gd name="G2" fmla="+- 21600 0 0"/>
                  <a:gd name="T0" fmla="*/ 0 w 41050"/>
                  <a:gd name="T1" fmla="*/ 15249 h 21600"/>
                  <a:gd name="T2" fmla="*/ 41050 w 41050"/>
                  <a:gd name="T3" fmla="*/ 14514 h 21600"/>
                  <a:gd name="T4" fmla="*/ 20645 w 4105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050" h="21600" fill="none" extrusionOk="0">
                    <a:moveTo>
                      <a:pt x="-1" y="15248"/>
                    </a:moveTo>
                    <a:cubicBezTo>
                      <a:pt x="2788" y="6185"/>
                      <a:pt x="11162" y="-1"/>
                      <a:pt x="20645" y="0"/>
                    </a:cubicBezTo>
                    <a:cubicBezTo>
                      <a:pt x="29843" y="0"/>
                      <a:pt x="38032" y="5825"/>
                      <a:pt x="41049" y="14514"/>
                    </a:cubicBezTo>
                  </a:path>
                  <a:path w="41050" h="21600" stroke="0" extrusionOk="0">
                    <a:moveTo>
                      <a:pt x="-1" y="15248"/>
                    </a:moveTo>
                    <a:cubicBezTo>
                      <a:pt x="2788" y="6185"/>
                      <a:pt x="11162" y="-1"/>
                      <a:pt x="20645" y="0"/>
                    </a:cubicBezTo>
                    <a:cubicBezTo>
                      <a:pt x="29843" y="0"/>
                      <a:pt x="38032" y="5825"/>
                      <a:pt x="41049" y="14514"/>
                    </a:cubicBezTo>
                    <a:lnTo>
                      <a:pt x="20645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734" name="Arc 142"/>
              <p:cNvSpPr>
                <a:spLocks/>
              </p:cNvSpPr>
              <p:nvPr/>
            </p:nvSpPr>
            <p:spPr bwMode="auto">
              <a:xfrm>
                <a:off x="1987" y="4468"/>
                <a:ext cx="2257" cy="167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954 w 32321"/>
                  <a:gd name="T1" fmla="*/ 27949 h 27949"/>
                  <a:gd name="T2" fmla="*/ 32321 w 32321"/>
                  <a:gd name="T3" fmla="*/ 2849 h 27949"/>
                  <a:gd name="T4" fmla="*/ 21600 w 32321"/>
                  <a:gd name="T5" fmla="*/ 21600 h 27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321" h="27949" fill="none" extrusionOk="0">
                    <a:moveTo>
                      <a:pt x="954" y="27948"/>
                    </a:moveTo>
                    <a:cubicBezTo>
                      <a:pt x="321" y="25891"/>
                      <a:pt x="0" y="23752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5360" y="-1"/>
                      <a:pt x="29056" y="981"/>
                      <a:pt x="32321" y="2848"/>
                    </a:cubicBezTo>
                  </a:path>
                  <a:path w="32321" h="27949" stroke="0" extrusionOk="0">
                    <a:moveTo>
                      <a:pt x="954" y="27948"/>
                    </a:moveTo>
                    <a:cubicBezTo>
                      <a:pt x="321" y="25891"/>
                      <a:pt x="0" y="23752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5360" y="-1"/>
                      <a:pt x="29056" y="981"/>
                      <a:pt x="32321" y="284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735" name="Arc 143"/>
              <p:cNvSpPr>
                <a:spLocks/>
              </p:cNvSpPr>
              <p:nvPr/>
            </p:nvSpPr>
            <p:spPr bwMode="auto">
              <a:xfrm>
                <a:off x="1650" y="8507"/>
                <a:ext cx="2273" cy="1309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31309 w 31309"/>
                  <a:gd name="T1" fmla="*/ 19295 h 21600"/>
                  <a:gd name="T2" fmla="*/ 0 w 31309"/>
                  <a:gd name="T3" fmla="*/ 0 h 21600"/>
                  <a:gd name="T4" fmla="*/ 21600 w 3130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309" h="21600" fill="none" extrusionOk="0">
                    <a:moveTo>
                      <a:pt x="31308" y="19294"/>
                    </a:moveTo>
                    <a:cubicBezTo>
                      <a:pt x="28296" y="20810"/>
                      <a:pt x="24971" y="21599"/>
                      <a:pt x="21600" y="21600"/>
                    </a:cubicBezTo>
                    <a:cubicBezTo>
                      <a:pt x="9670" y="21600"/>
                      <a:pt x="0" y="11929"/>
                      <a:pt x="0" y="0"/>
                    </a:cubicBezTo>
                  </a:path>
                  <a:path w="31309" h="21600" stroke="0" extrusionOk="0">
                    <a:moveTo>
                      <a:pt x="31308" y="19294"/>
                    </a:moveTo>
                    <a:cubicBezTo>
                      <a:pt x="28296" y="20810"/>
                      <a:pt x="24971" y="21599"/>
                      <a:pt x="21600" y="21600"/>
                    </a:cubicBez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736" name="Arc 144"/>
              <p:cNvSpPr>
                <a:spLocks/>
              </p:cNvSpPr>
              <p:nvPr/>
            </p:nvSpPr>
            <p:spPr bwMode="auto">
              <a:xfrm>
                <a:off x="3864" y="9401"/>
                <a:ext cx="3801" cy="1282"/>
              </a:xfrm>
              <a:custGeom>
                <a:avLst/>
                <a:gdLst>
                  <a:gd name="G0" fmla="+- 21340 0 0"/>
                  <a:gd name="G1" fmla="+- 0 0 0"/>
                  <a:gd name="G2" fmla="+- 21600 0 0"/>
                  <a:gd name="T0" fmla="*/ 39388 w 39388"/>
                  <a:gd name="T1" fmla="*/ 11867 h 21600"/>
                  <a:gd name="T2" fmla="*/ 0 w 39388"/>
                  <a:gd name="T3" fmla="*/ 3341 h 21600"/>
                  <a:gd name="T4" fmla="*/ 21340 w 39388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388" h="21600" fill="none" extrusionOk="0">
                    <a:moveTo>
                      <a:pt x="39388" y="11867"/>
                    </a:moveTo>
                    <a:cubicBezTo>
                      <a:pt x="35393" y="17942"/>
                      <a:pt x="28610" y="21599"/>
                      <a:pt x="21340" y="21600"/>
                    </a:cubicBezTo>
                    <a:cubicBezTo>
                      <a:pt x="10700" y="21600"/>
                      <a:pt x="1645" y="13852"/>
                      <a:pt x="-1" y="3341"/>
                    </a:cubicBezTo>
                  </a:path>
                  <a:path w="39388" h="21600" stroke="0" extrusionOk="0">
                    <a:moveTo>
                      <a:pt x="39388" y="11867"/>
                    </a:moveTo>
                    <a:cubicBezTo>
                      <a:pt x="35393" y="17942"/>
                      <a:pt x="28610" y="21599"/>
                      <a:pt x="21340" y="21600"/>
                    </a:cubicBezTo>
                    <a:cubicBezTo>
                      <a:pt x="10700" y="21600"/>
                      <a:pt x="1645" y="13852"/>
                      <a:pt x="-1" y="3341"/>
                    </a:cubicBezTo>
                    <a:lnTo>
                      <a:pt x="2134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737" name="Arc 145"/>
              <p:cNvSpPr>
                <a:spLocks/>
              </p:cNvSpPr>
              <p:nvPr/>
            </p:nvSpPr>
            <p:spPr bwMode="auto">
              <a:xfrm>
                <a:off x="7655" y="4551"/>
                <a:ext cx="1688" cy="1686"/>
              </a:xfrm>
              <a:custGeom>
                <a:avLst/>
                <a:gdLst>
                  <a:gd name="G0" fmla="+- 4428 0 0"/>
                  <a:gd name="G1" fmla="+- 21600 0 0"/>
                  <a:gd name="G2" fmla="+- 21600 0 0"/>
                  <a:gd name="T0" fmla="*/ 0 w 26028"/>
                  <a:gd name="T1" fmla="*/ 459 h 32791"/>
                  <a:gd name="T2" fmla="*/ 22903 w 26028"/>
                  <a:gd name="T3" fmla="*/ 32791 h 32791"/>
                  <a:gd name="T4" fmla="*/ 4428 w 26028"/>
                  <a:gd name="T5" fmla="*/ 21600 h 32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028" h="32791" fill="none" extrusionOk="0">
                    <a:moveTo>
                      <a:pt x="-1" y="458"/>
                    </a:moveTo>
                    <a:cubicBezTo>
                      <a:pt x="1456" y="153"/>
                      <a:pt x="2940" y="-1"/>
                      <a:pt x="4428" y="0"/>
                    </a:cubicBezTo>
                    <a:cubicBezTo>
                      <a:pt x="16357" y="0"/>
                      <a:pt x="26028" y="9670"/>
                      <a:pt x="26028" y="21600"/>
                    </a:cubicBezTo>
                    <a:cubicBezTo>
                      <a:pt x="26028" y="25545"/>
                      <a:pt x="24947" y="29416"/>
                      <a:pt x="22902" y="32790"/>
                    </a:cubicBezTo>
                  </a:path>
                  <a:path w="26028" h="32791" stroke="0" extrusionOk="0">
                    <a:moveTo>
                      <a:pt x="-1" y="458"/>
                    </a:moveTo>
                    <a:cubicBezTo>
                      <a:pt x="1456" y="153"/>
                      <a:pt x="2940" y="-1"/>
                      <a:pt x="4428" y="0"/>
                    </a:cubicBezTo>
                    <a:cubicBezTo>
                      <a:pt x="16357" y="0"/>
                      <a:pt x="26028" y="9670"/>
                      <a:pt x="26028" y="21600"/>
                    </a:cubicBezTo>
                    <a:cubicBezTo>
                      <a:pt x="26028" y="25545"/>
                      <a:pt x="24947" y="29416"/>
                      <a:pt x="22902" y="32790"/>
                    </a:cubicBezTo>
                    <a:lnTo>
                      <a:pt x="4428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738" name="Arc 146"/>
              <p:cNvSpPr>
                <a:spLocks/>
              </p:cNvSpPr>
              <p:nvPr/>
            </p:nvSpPr>
            <p:spPr bwMode="auto">
              <a:xfrm>
                <a:off x="8169" y="6206"/>
                <a:ext cx="1577" cy="1681"/>
              </a:xfrm>
              <a:custGeom>
                <a:avLst/>
                <a:gdLst>
                  <a:gd name="G0" fmla="+- 0 0 0"/>
                  <a:gd name="G1" fmla="+- 17345 0 0"/>
                  <a:gd name="G2" fmla="+- 21600 0 0"/>
                  <a:gd name="T0" fmla="*/ 12873 w 21600"/>
                  <a:gd name="T1" fmla="*/ 0 h 30100"/>
                  <a:gd name="T2" fmla="*/ 17432 w 21600"/>
                  <a:gd name="T3" fmla="*/ 30100 h 30100"/>
                  <a:gd name="T4" fmla="*/ 0 w 21600"/>
                  <a:gd name="T5" fmla="*/ 17345 h 30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0100" fill="none" extrusionOk="0">
                    <a:moveTo>
                      <a:pt x="12872" y="0"/>
                    </a:moveTo>
                    <a:cubicBezTo>
                      <a:pt x="18363" y="4074"/>
                      <a:pt x="21600" y="10508"/>
                      <a:pt x="21600" y="17345"/>
                    </a:cubicBezTo>
                    <a:cubicBezTo>
                      <a:pt x="21600" y="21931"/>
                      <a:pt x="20140" y="26398"/>
                      <a:pt x="17431" y="30099"/>
                    </a:cubicBezTo>
                  </a:path>
                  <a:path w="21600" h="30100" stroke="0" extrusionOk="0">
                    <a:moveTo>
                      <a:pt x="12872" y="0"/>
                    </a:moveTo>
                    <a:cubicBezTo>
                      <a:pt x="18363" y="4074"/>
                      <a:pt x="21600" y="10508"/>
                      <a:pt x="21600" y="17345"/>
                    </a:cubicBezTo>
                    <a:cubicBezTo>
                      <a:pt x="21600" y="21931"/>
                      <a:pt x="20140" y="26398"/>
                      <a:pt x="17431" y="30099"/>
                    </a:cubicBezTo>
                    <a:lnTo>
                      <a:pt x="0" y="1734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739" name="Arc 147"/>
              <p:cNvSpPr>
                <a:spLocks/>
              </p:cNvSpPr>
              <p:nvPr/>
            </p:nvSpPr>
            <p:spPr bwMode="auto">
              <a:xfrm>
                <a:off x="7588" y="7915"/>
                <a:ext cx="1905" cy="2312"/>
              </a:xfrm>
              <a:custGeom>
                <a:avLst/>
                <a:gdLst>
                  <a:gd name="G0" fmla="+- 6687 0 0"/>
                  <a:gd name="G1" fmla="+- 6665 0 0"/>
                  <a:gd name="G2" fmla="+- 21600 0 0"/>
                  <a:gd name="T0" fmla="*/ 27233 w 28287"/>
                  <a:gd name="T1" fmla="*/ 0 h 28265"/>
                  <a:gd name="T2" fmla="*/ 0 w 28287"/>
                  <a:gd name="T3" fmla="*/ 27204 h 28265"/>
                  <a:gd name="T4" fmla="*/ 6687 w 28287"/>
                  <a:gd name="T5" fmla="*/ 6665 h 28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287" h="28265" fill="none" extrusionOk="0">
                    <a:moveTo>
                      <a:pt x="27232" y="0"/>
                    </a:moveTo>
                    <a:cubicBezTo>
                      <a:pt x="27931" y="2152"/>
                      <a:pt x="28287" y="4401"/>
                      <a:pt x="28287" y="6665"/>
                    </a:cubicBezTo>
                    <a:cubicBezTo>
                      <a:pt x="28287" y="18594"/>
                      <a:pt x="18616" y="28265"/>
                      <a:pt x="6687" y="28265"/>
                    </a:cubicBezTo>
                    <a:cubicBezTo>
                      <a:pt x="4416" y="28265"/>
                      <a:pt x="2159" y="27906"/>
                      <a:pt x="0" y="27203"/>
                    </a:cubicBezTo>
                  </a:path>
                  <a:path w="28287" h="28265" stroke="0" extrusionOk="0">
                    <a:moveTo>
                      <a:pt x="27232" y="0"/>
                    </a:moveTo>
                    <a:cubicBezTo>
                      <a:pt x="27931" y="2152"/>
                      <a:pt x="28287" y="4401"/>
                      <a:pt x="28287" y="6665"/>
                    </a:cubicBezTo>
                    <a:cubicBezTo>
                      <a:pt x="28287" y="18594"/>
                      <a:pt x="18616" y="28265"/>
                      <a:pt x="6687" y="28265"/>
                    </a:cubicBezTo>
                    <a:cubicBezTo>
                      <a:pt x="4416" y="28265"/>
                      <a:pt x="2159" y="27906"/>
                      <a:pt x="0" y="27203"/>
                    </a:cubicBezTo>
                    <a:lnTo>
                      <a:pt x="6687" y="666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10740" name="Object 148"/>
            <p:cNvGraphicFramePr>
              <a:graphicFrameLocks noChangeAspect="1"/>
            </p:cNvGraphicFramePr>
            <p:nvPr/>
          </p:nvGraphicFramePr>
          <p:xfrm>
            <a:off x="2784" y="780"/>
            <a:ext cx="432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931" r:id="rId6" imgW="733333" imgH="1104762" progId="Paint.Picture">
                    <p:embed/>
                  </p:oleObj>
                </mc:Choice>
                <mc:Fallback>
                  <p:oleObj r:id="rId6" imgW="733333" imgH="1104762" progId="Paint.Picture">
                    <p:embed/>
                    <p:pic>
                      <p:nvPicPr>
                        <p:cNvPr id="0" name="Picture 1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4" y="780"/>
                          <a:ext cx="432" cy="5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10741" name="Group 149"/>
            <p:cNvGrpSpPr>
              <a:grpSpLocks/>
            </p:cNvGrpSpPr>
            <p:nvPr/>
          </p:nvGrpSpPr>
          <p:grpSpPr bwMode="auto">
            <a:xfrm>
              <a:off x="2832" y="1584"/>
              <a:ext cx="384" cy="480"/>
              <a:chOff x="4608" y="1400"/>
              <a:chExt cx="624" cy="864"/>
            </a:xfrm>
          </p:grpSpPr>
          <p:grpSp>
            <p:nvGrpSpPr>
              <p:cNvPr id="110742" name="Group 150"/>
              <p:cNvGrpSpPr>
                <a:grpSpLocks/>
              </p:cNvGrpSpPr>
              <p:nvPr/>
            </p:nvGrpSpPr>
            <p:grpSpPr bwMode="auto">
              <a:xfrm>
                <a:off x="4608" y="2063"/>
                <a:ext cx="624" cy="201"/>
                <a:chOff x="1774" y="2471"/>
                <a:chExt cx="1202" cy="503"/>
              </a:xfrm>
            </p:grpSpPr>
            <p:sp>
              <p:nvSpPr>
                <p:cNvPr id="110743" name="Freeform 151"/>
                <p:cNvSpPr>
                  <a:spLocks/>
                </p:cNvSpPr>
                <p:nvPr/>
              </p:nvSpPr>
              <p:spPr bwMode="auto">
                <a:xfrm>
                  <a:off x="1774" y="2473"/>
                  <a:ext cx="1027" cy="501"/>
                </a:xfrm>
                <a:custGeom>
                  <a:avLst/>
                  <a:gdLst/>
                  <a:ahLst/>
                  <a:cxnLst>
                    <a:cxn ang="0">
                      <a:pos x="214" y="265"/>
                    </a:cxn>
                    <a:cxn ang="0">
                      <a:pos x="184" y="287"/>
                    </a:cxn>
                    <a:cxn ang="0">
                      <a:pos x="85" y="327"/>
                    </a:cxn>
                    <a:cxn ang="0">
                      <a:pos x="26" y="349"/>
                    </a:cxn>
                    <a:cxn ang="0">
                      <a:pos x="0" y="364"/>
                    </a:cxn>
                    <a:cxn ang="0">
                      <a:pos x="0" y="378"/>
                    </a:cxn>
                    <a:cxn ang="0">
                      <a:pos x="26" y="395"/>
                    </a:cxn>
                    <a:cxn ang="0">
                      <a:pos x="57" y="408"/>
                    </a:cxn>
                    <a:cxn ang="0">
                      <a:pos x="123" y="415"/>
                    </a:cxn>
                    <a:cxn ang="0">
                      <a:pos x="194" y="422"/>
                    </a:cxn>
                    <a:cxn ang="0">
                      <a:pos x="1295" y="494"/>
                    </a:cxn>
                    <a:cxn ang="0">
                      <a:pos x="1406" y="500"/>
                    </a:cxn>
                    <a:cxn ang="0">
                      <a:pos x="1501" y="501"/>
                    </a:cxn>
                    <a:cxn ang="0">
                      <a:pos x="1562" y="498"/>
                    </a:cxn>
                    <a:cxn ang="0">
                      <a:pos x="1607" y="491"/>
                    </a:cxn>
                    <a:cxn ang="0">
                      <a:pos x="1643" y="480"/>
                    </a:cxn>
                    <a:cxn ang="0">
                      <a:pos x="1680" y="468"/>
                    </a:cxn>
                    <a:cxn ang="0">
                      <a:pos x="1708" y="453"/>
                    </a:cxn>
                    <a:cxn ang="0">
                      <a:pos x="2054" y="0"/>
                    </a:cxn>
                    <a:cxn ang="0">
                      <a:pos x="214" y="265"/>
                    </a:cxn>
                  </a:cxnLst>
                  <a:rect l="0" t="0" r="r" b="b"/>
                  <a:pathLst>
                    <a:path w="2054" h="501">
                      <a:moveTo>
                        <a:pt x="214" y="265"/>
                      </a:moveTo>
                      <a:lnTo>
                        <a:pt x="184" y="287"/>
                      </a:lnTo>
                      <a:lnTo>
                        <a:pt x="85" y="327"/>
                      </a:lnTo>
                      <a:lnTo>
                        <a:pt x="26" y="349"/>
                      </a:lnTo>
                      <a:lnTo>
                        <a:pt x="0" y="364"/>
                      </a:lnTo>
                      <a:lnTo>
                        <a:pt x="0" y="378"/>
                      </a:lnTo>
                      <a:lnTo>
                        <a:pt x="26" y="395"/>
                      </a:lnTo>
                      <a:lnTo>
                        <a:pt x="57" y="408"/>
                      </a:lnTo>
                      <a:lnTo>
                        <a:pt x="123" y="415"/>
                      </a:lnTo>
                      <a:lnTo>
                        <a:pt x="194" y="422"/>
                      </a:lnTo>
                      <a:lnTo>
                        <a:pt x="1295" y="494"/>
                      </a:lnTo>
                      <a:lnTo>
                        <a:pt x="1406" y="500"/>
                      </a:lnTo>
                      <a:lnTo>
                        <a:pt x="1501" y="501"/>
                      </a:lnTo>
                      <a:lnTo>
                        <a:pt x="1562" y="498"/>
                      </a:lnTo>
                      <a:lnTo>
                        <a:pt x="1607" y="491"/>
                      </a:lnTo>
                      <a:lnTo>
                        <a:pt x="1643" y="480"/>
                      </a:lnTo>
                      <a:lnTo>
                        <a:pt x="1680" y="468"/>
                      </a:lnTo>
                      <a:lnTo>
                        <a:pt x="1708" y="453"/>
                      </a:lnTo>
                      <a:lnTo>
                        <a:pt x="2054" y="0"/>
                      </a:lnTo>
                      <a:lnTo>
                        <a:pt x="214" y="265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744" name="Freeform 152"/>
                <p:cNvSpPr>
                  <a:spLocks/>
                </p:cNvSpPr>
                <p:nvPr/>
              </p:nvSpPr>
              <p:spPr bwMode="auto">
                <a:xfrm>
                  <a:off x="2492" y="2471"/>
                  <a:ext cx="484" cy="473"/>
                </a:xfrm>
                <a:custGeom>
                  <a:avLst/>
                  <a:gdLst/>
                  <a:ahLst/>
                  <a:cxnLst>
                    <a:cxn ang="0">
                      <a:pos x="0" y="310"/>
                    </a:cxn>
                    <a:cxn ang="0">
                      <a:pos x="6" y="345"/>
                    </a:cxn>
                    <a:cxn ang="0">
                      <a:pos x="12" y="362"/>
                    </a:cxn>
                    <a:cxn ang="0">
                      <a:pos x="26" y="384"/>
                    </a:cxn>
                    <a:cxn ang="0">
                      <a:pos x="38" y="406"/>
                    </a:cxn>
                    <a:cxn ang="0">
                      <a:pos x="64" y="429"/>
                    </a:cxn>
                    <a:cxn ang="0">
                      <a:pos x="95" y="444"/>
                    </a:cxn>
                    <a:cxn ang="0">
                      <a:pos x="127" y="458"/>
                    </a:cxn>
                    <a:cxn ang="0">
                      <a:pos x="162" y="467"/>
                    </a:cxn>
                    <a:cxn ang="0">
                      <a:pos x="202" y="473"/>
                    </a:cxn>
                    <a:cxn ang="0">
                      <a:pos x="247" y="473"/>
                    </a:cxn>
                    <a:cxn ang="0">
                      <a:pos x="287" y="453"/>
                    </a:cxn>
                    <a:cxn ang="0">
                      <a:pos x="967" y="67"/>
                    </a:cxn>
                    <a:cxn ang="0">
                      <a:pos x="969" y="58"/>
                    </a:cxn>
                    <a:cxn ang="0">
                      <a:pos x="965" y="52"/>
                    </a:cxn>
                    <a:cxn ang="0">
                      <a:pos x="961" y="50"/>
                    </a:cxn>
                    <a:cxn ang="0">
                      <a:pos x="951" y="44"/>
                    </a:cxn>
                    <a:cxn ang="0">
                      <a:pos x="937" y="41"/>
                    </a:cxn>
                    <a:cxn ang="0">
                      <a:pos x="922" y="38"/>
                    </a:cxn>
                    <a:cxn ang="0">
                      <a:pos x="657" y="0"/>
                    </a:cxn>
                    <a:cxn ang="0">
                      <a:pos x="0" y="310"/>
                    </a:cxn>
                  </a:cxnLst>
                  <a:rect l="0" t="0" r="r" b="b"/>
                  <a:pathLst>
                    <a:path w="969" h="473">
                      <a:moveTo>
                        <a:pt x="0" y="310"/>
                      </a:moveTo>
                      <a:lnTo>
                        <a:pt x="6" y="345"/>
                      </a:lnTo>
                      <a:lnTo>
                        <a:pt x="12" y="362"/>
                      </a:lnTo>
                      <a:lnTo>
                        <a:pt x="26" y="384"/>
                      </a:lnTo>
                      <a:lnTo>
                        <a:pt x="38" y="406"/>
                      </a:lnTo>
                      <a:lnTo>
                        <a:pt x="64" y="429"/>
                      </a:lnTo>
                      <a:lnTo>
                        <a:pt x="95" y="444"/>
                      </a:lnTo>
                      <a:lnTo>
                        <a:pt x="127" y="458"/>
                      </a:lnTo>
                      <a:lnTo>
                        <a:pt x="162" y="467"/>
                      </a:lnTo>
                      <a:lnTo>
                        <a:pt x="202" y="473"/>
                      </a:lnTo>
                      <a:lnTo>
                        <a:pt x="247" y="473"/>
                      </a:lnTo>
                      <a:lnTo>
                        <a:pt x="287" y="453"/>
                      </a:lnTo>
                      <a:lnTo>
                        <a:pt x="967" y="67"/>
                      </a:lnTo>
                      <a:lnTo>
                        <a:pt x="969" y="58"/>
                      </a:lnTo>
                      <a:lnTo>
                        <a:pt x="965" y="52"/>
                      </a:lnTo>
                      <a:lnTo>
                        <a:pt x="961" y="50"/>
                      </a:lnTo>
                      <a:lnTo>
                        <a:pt x="951" y="44"/>
                      </a:lnTo>
                      <a:lnTo>
                        <a:pt x="937" y="41"/>
                      </a:lnTo>
                      <a:lnTo>
                        <a:pt x="922" y="38"/>
                      </a:lnTo>
                      <a:lnTo>
                        <a:pt x="657" y="0"/>
                      </a:lnTo>
                      <a:lnTo>
                        <a:pt x="0" y="31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0745" name="Freeform 153"/>
              <p:cNvSpPr>
                <a:spLocks/>
              </p:cNvSpPr>
              <p:nvPr/>
            </p:nvSpPr>
            <p:spPr bwMode="auto">
              <a:xfrm>
                <a:off x="4666" y="2065"/>
                <a:ext cx="483" cy="128"/>
              </a:xfrm>
              <a:custGeom>
                <a:avLst/>
                <a:gdLst/>
                <a:ahLst/>
                <a:cxnLst>
                  <a:cxn ang="0">
                    <a:pos x="1861" y="0"/>
                  </a:cxn>
                  <a:cxn ang="0">
                    <a:pos x="1236" y="292"/>
                  </a:cxn>
                  <a:cxn ang="0">
                    <a:pos x="1216" y="304"/>
                  </a:cxn>
                  <a:cxn ang="0">
                    <a:pos x="1189" y="314"/>
                  </a:cxn>
                  <a:cxn ang="0">
                    <a:pos x="1145" y="319"/>
                  </a:cxn>
                  <a:cxn ang="0">
                    <a:pos x="1076" y="316"/>
                  </a:cxn>
                  <a:cxn ang="0">
                    <a:pos x="0" y="254"/>
                  </a:cxn>
                  <a:cxn ang="0">
                    <a:pos x="12" y="205"/>
                  </a:cxn>
                  <a:cxn ang="0">
                    <a:pos x="1861" y="0"/>
                  </a:cxn>
                </a:cxnLst>
                <a:rect l="0" t="0" r="r" b="b"/>
                <a:pathLst>
                  <a:path w="1861" h="319">
                    <a:moveTo>
                      <a:pt x="1861" y="0"/>
                    </a:moveTo>
                    <a:lnTo>
                      <a:pt x="1236" y="292"/>
                    </a:lnTo>
                    <a:lnTo>
                      <a:pt x="1216" y="304"/>
                    </a:lnTo>
                    <a:lnTo>
                      <a:pt x="1189" y="314"/>
                    </a:lnTo>
                    <a:lnTo>
                      <a:pt x="1145" y="319"/>
                    </a:lnTo>
                    <a:lnTo>
                      <a:pt x="1076" y="316"/>
                    </a:lnTo>
                    <a:lnTo>
                      <a:pt x="0" y="254"/>
                    </a:lnTo>
                    <a:lnTo>
                      <a:pt x="12" y="205"/>
                    </a:lnTo>
                    <a:lnTo>
                      <a:pt x="1861" y="0"/>
                    </a:lnTo>
                    <a:close/>
                  </a:path>
                </a:pathLst>
              </a:custGeom>
              <a:solidFill>
                <a:srgbClr val="606060"/>
              </a:solidFill>
              <a:ln w="12700">
                <a:solidFill>
                  <a:srgbClr val="60606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0746" name="Group 154"/>
              <p:cNvGrpSpPr>
                <a:grpSpLocks/>
              </p:cNvGrpSpPr>
              <p:nvPr/>
            </p:nvGrpSpPr>
            <p:grpSpPr bwMode="auto">
              <a:xfrm>
                <a:off x="4661" y="1400"/>
                <a:ext cx="486" cy="788"/>
                <a:chOff x="1876" y="817"/>
                <a:chExt cx="936" cy="1968"/>
              </a:xfrm>
            </p:grpSpPr>
            <p:sp>
              <p:nvSpPr>
                <p:cNvPr id="110747" name="Freeform 155"/>
                <p:cNvSpPr>
                  <a:spLocks/>
                </p:cNvSpPr>
                <p:nvPr/>
              </p:nvSpPr>
              <p:spPr bwMode="auto">
                <a:xfrm>
                  <a:off x="1880" y="831"/>
                  <a:ext cx="932" cy="1954"/>
                </a:xfrm>
                <a:custGeom>
                  <a:avLst/>
                  <a:gdLst/>
                  <a:ahLst/>
                  <a:cxnLst>
                    <a:cxn ang="0">
                      <a:pos x="1864" y="2"/>
                    </a:cxn>
                    <a:cxn ang="0">
                      <a:pos x="1864" y="1638"/>
                    </a:cxn>
                    <a:cxn ang="0">
                      <a:pos x="1239" y="1930"/>
                    </a:cxn>
                    <a:cxn ang="0">
                      <a:pos x="1221" y="1940"/>
                    </a:cxn>
                    <a:cxn ang="0">
                      <a:pos x="1194" y="1948"/>
                    </a:cxn>
                    <a:cxn ang="0">
                      <a:pos x="1156" y="1954"/>
                    </a:cxn>
                    <a:cxn ang="0">
                      <a:pos x="1091" y="1951"/>
                    </a:cxn>
                    <a:cxn ang="0">
                      <a:pos x="65" y="1895"/>
                    </a:cxn>
                    <a:cxn ang="0">
                      <a:pos x="29" y="1891"/>
                    </a:cxn>
                    <a:cxn ang="0">
                      <a:pos x="9" y="1880"/>
                    </a:cxn>
                    <a:cxn ang="0">
                      <a:pos x="2" y="1868"/>
                    </a:cxn>
                    <a:cxn ang="0">
                      <a:pos x="0" y="1843"/>
                    </a:cxn>
                    <a:cxn ang="0">
                      <a:pos x="4" y="70"/>
                    </a:cxn>
                    <a:cxn ang="0">
                      <a:pos x="1126" y="0"/>
                    </a:cxn>
                    <a:cxn ang="0">
                      <a:pos x="1864" y="2"/>
                    </a:cxn>
                  </a:cxnLst>
                  <a:rect l="0" t="0" r="r" b="b"/>
                  <a:pathLst>
                    <a:path w="1864" h="1954">
                      <a:moveTo>
                        <a:pt x="1864" y="2"/>
                      </a:moveTo>
                      <a:lnTo>
                        <a:pt x="1864" y="1638"/>
                      </a:lnTo>
                      <a:lnTo>
                        <a:pt x="1239" y="1930"/>
                      </a:lnTo>
                      <a:lnTo>
                        <a:pt x="1221" y="1940"/>
                      </a:lnTo>
                      <a:lnTo>
                        <a:pt x="1194" y="1948"/>
                      </a:lnTo>
                      <a:lnTo>
                        <a:pt x="1156" y="1954"/>
                      </a:lnTo>
                      <a:lnTo>
                        <a:pt x="1091" y="1951"/>
                      </a:lnTo>
                      <a:lnTo>
                        <a:pt x="65" y="1895"/>
                      </a:lnTo>
                      <a:lnTo>
                        <a:pt x="29" y="1891"/>
                      </a:lnTo>
                      <a:lnTo>
                        <a:pt x="9" y="1880"/>
                      </a:lnTo>
                      <a:lnTo>
                        <a:pt x="2" y="1868"/>
                      </a:lnTo>
                      <a:lnTo>
                        <a:pt x="0" y="1843"/>
                      </a:lnTo>
                      <a:lnTo>
                        <a:pt x="4" y="70"/>
                      </a:lnTo>
                      <a:lnTo>
                        <a:pt x="1126" y="0"/>
                      </a:lnTo>
                      <a:lnTo>
                        <a:pt x="1864" y="2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12700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748" name="Freeform 156"/>
                <p:cNvSpPr>
                  <a:spLocks/>
                </p:cNvSpPr>
                <p:nvPr/>
              </p:nvSpPr>
              <p:spPr bwMode="auto">
                <a:xfrm>
                  <a:off x="1876" y="817"/>
                  <a:ext cx="925" cy="122"/>
                </a:xfrm>
                <a:custGeom>
                  <a:avLst/>
                  <a:gdLst/>
                  <a:ahLst/>
                  <a:cxnLst>
                    <a:cxn ang="0">
                      <a:pos x="12" y="79"/>
                    </a:cxn>
                    <a:cxn ang="0">
                      <a:pos x="1061" y="0"/>
                    </a:cxn>
                    <a:cxn ang="0">
                      <a:pos x="1850" y="14"/>
                    </a:cxn>
                    <a:cxn ang="0">
                      <a:pos x="1127" y="122"/>
                    </a:cxn>
                    <a:cxn ang="0">
                      <a:pos x="0" y="95"/>
                    </a:cxn>
                    <a:cxn ang="0">
                      <a:pos x="0" y="89"/>
                    </a:cxn>
                    <a:cxn ang="0">
                      <a:pos x="2" y="82"/>
                    </a:cxn>
                    <a:cxn ang="0">
                      <a:pos x="12" y="79"/>
                    </a:cxn>
                  </a:cxnLst>
                  <a:rect l="0" t="0" r="r" b="b"/>
                  <a:pathLst>
                    <a:path w="1850" h="122">
                      <a:moveTo>
                        <a:pt x="12" y="79"/>
                      </a:moveTo>
                      <a:lnTo>
                        <a:pt x="1061" y="0"/>
                      </a:lnTo>
                      <a:lnTo>
                        <a:pt x="1850" y="14"/>
                      </a:lnTo>
                      <a:lnTo>
                        <a:pt x="1127" y="122"/>
                      </a:lnTo>
                      <a:lnTo>
                        <a:pt x="0" y="95"/>
                      </a:lnTo>
                      <a:lnTo>
                        <a:pt x="0" y="89"/>
                      </a:lnTo>
                      <a:lnTo>
                        <a:pt x="2" y="82"/>
                      </a:lnTo>
                      <a:lnTo>
                        <a:pt x="12" y="79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0749" name="Group 157"/>
              <p:cNvGrpSpPr>
                <a:grpSpLocks/>
              </p:cNvGrpSpPr>
              <p:nvPr/>
            </p:nvGrpSpPr>
            <p:grpSpPr bwMode="auto">
              <a:xfrm>
                <a:off x="4655" y="1430"/>
                <a:ext cx="334" cy="733"/>
                <a:chOff x="1865" y="893"/>
                <a:chExt cx="642" cy="1830"/>
              </a:xfrm>
            </p:grpSpPr>
            <p:sp>
              <p:nvSpPr>
                <p:cNvPr id="110750" name="Freeform 158"/>
                <p:cNvSpPr>
                  <a:spLocks/>
                </p:cNvSpPr>
                <p:nvPr/>
              </p:nvSpPr>
              <p:spPr bwMode="auto">
                <a:xfrm>
                  <a:off x="1865" y="893"/>
                  <a:ext cx="598" cy="1820"/>
                </a:xfrm>
                <a:custGeom>
                  <a:avLst/>
                  <a:gdLst/>
                  <a:ahLst/>
                  <a:cxnLst>
                    <a:cxn ang="0">
                      <a:pos x="28" y="1760"/>
                    </a:cxn>
                    <a:cxn ang="0">
                      <a:pos x="43" y="1781"/>
                    </a:cxn>
                    <a:cxn ang="0">
                      <a:pos x="71" y="1784"/>
                    </a:cxn>
                    <a:cxn ang="0">
                      <a:pos x="105" y="1784"/>
                    </a:cxn>
                    <a:cxn ang="0">
                      <a:pos x="138" y="1784"/>
                    </a:cxn>
                    <a:cxn ang="0">
                      <a:pos x="1196" y="1820"/>
                    </a:cxn>
                    <a:cxn ang="0">
                      <a:pos x="1196" y="70"/>
                    </a:cxn>
                    <a:cxn ang="0">
                      <a:pos x="1186" y="50"/>
                    </a:cxn>
                    <a:cxn ang="0">
                      <a:pos x="1164" y="40"/>
                    </a:cxn>
                    <a:cxn ang="0">
                      <a:pos x="1135" y="32"/>
                    </a:cxn>
                    <a:cxn ang="0">
                      <a:pos x="1101" y="32"/>
                    </a:cxn>
                    <a:cxn ang="0">
                      <a:pos x="1067" y="32"/>
                    </a:cxn>
                    <a:cxn ang="0">
                      <a:pos x="247" y="4"/>
                    </a:cxn>
                    <a:cxn ang="0">
                      <a:pos x="138" y="0"/>
                    </a:cxn>
                    <a:cxn ang="0">
                      <a:pos x="101" y="0"/>
                    </a:cxn>
                    <a:cxn ang="0">
                      <a:pos x="69" y="2"/>
                    </a:cxn>
                    <a:cxn ang="0">
                      <a:pos x="36" y="9"/>
                    </a:cxn>
                    <a:cxn ang="0">
                      <a:pos x="24" y="16"/>
                    </a:cxn>
                    <a:cxn ang="0">
                      <a:pos x="8" y="38"/>
                    </a:cxn>
                    <a:cxn ang="0">
                      <a:pos x="2" y="70"/>
                    </a:cxn>
                    <a:cxn ang="0">
                      <a:pos x="0" y="1000"/>
                    </a:cxn>
                    <a:cxn ang="0">
                      <a:pos x="0" y="1012"/>
                    </a:cxn>
                    <a:cxn ang="0">
                      <a:pos x="20" y="1014"/>
                    </a:cxn>
                    <a:cxn ang="0">
                      <a:pos x="28" y="1013"/>
                    </a:cxn>
                    <a:cxn ang="0">
                      <a:pos x="28" y="1760"/>
                    </a:cxn>
                  </a:cxnLst>
                  <a:rect l="0" t="0" r="r" b="b"/>
                  <a:pathLst>
                    <a:path w="1196" h="1820">
                      <a:moveTo>
                        <a:pt x="28" y="1760"/>
                      </a:moveTo>
                      <a:lnTo>
                        <a:pt x="43" y="1781"/>
                      </a:lnTo>
                      <a:lnTo>
                        <a:pt x="71" y="1784"/>
                      </a:lnTo>
                      <a:lnTo>
                        <a:pt x="105" y="1784"/>
                      </a:lnTo>
                      <a:lnTo>
                        <a:pt x="138" y="1784"/>
                      </a:lnTo>
                      <a:lnTo>
                        <a:pt x="1196" y="1820"/>
                      </a:lnTo>
                      <a:lnTo>
                        <a:pt x="1196" y="70"/>
                      </a:lnTo>
                      <a:lnTo>
                        <a:pt x="1186" y="50"/>
                      </a:lnTo>
                      <a:lnTo>
                        <a:pt x="1164" y="40"/>
                      </a:lnTo>
                      <a:lnTo>
                        <a:pt x="1135" y="32"/>
                      </a:lnTo>
                      <a:lnTo>
                        <a:pt x="1101" y="32"/>
                      </a:lnTo>
                      <a:lnTo>
                        <a:pt x="1067" y="32"/>
                      </a:lnTo>
                      <a:lnTo>
                        <a:pt x="247" y="4"/>
                      </a:lnTo>
                      <a:lnTo>
                        <a:pt x="138" y="0"/>
                      </a:lnTo>
                      <a:lnTo>
                        <a:pt x="101" y="0"/>
                      </a:lnTo>
                      <a:lnTo>
                        <a:pt x="69" y="2"/>
                      </a:lnTo>
                      <a:lnTo>
                        <a:pt x="36" y="9"/>
                      </a:lnTo>
                      <a:lnTo>
                        <a:pt x="24" y="16"/>
                      </a:lnTo>
                      <a:lnTo>
                        <a:pt x="8" y="38"/>
                      </a:lnTo>
                      <a:lnTo>
                        <a:pt x="2" y="70"/>
                      </a:lnTo>
                      <a:lnTo>
                        <a:pt x="0" y="1000"/>
                      </a:lnTo>
                      <a:lnTo>
                        <a:pt x="0" y="1012"/>
                      </a:lnTo>
                      <a:lnTo>
                        <a:pt x="20" y="1014"/>
                      </a:lnTo>
                      <a:lnTo>
                        <a:pt x="28" y="1013"/>
                      </a:lnTo>
                      <a:lnTo>
                        <a:pt x="28" y="1760"/>
                      </a:lnTo>
                      <a:close/>
                    </a:path>
                  </a:pathLst>
                </a:custGeom>
                <a:solidFill>
                  <a:srgbClr val="FF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751" name="Line 159"/>
                <p:cNvSpPr>
                  <a:spLocks noChangeShapeType="1"/>
                </p:cNvSpPr>
                <p:nvPr/>
              </p:nvSpPr>
              <p:spPr bwMode="auto">
                <a:xfrm flipH="1">
                  <a:off x="2506" y="923"/>
                  <a:ext cx="1" cy="17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752" name="Freeform 160"/>
                <p:cNvSpPr>
                  <a:spLocks/>
                </p:cNvSpPr>
                <p:nvPr/>
              </p:nvSpPr>
              <p:spPr bwMode="auto">
                <a:xfrm>
                  <a:off x="2453" y="916"/>
                  <a:ext cx="50" cy="1804"/>
                </a:xfrm>
                <a:custGeom>
                  <a:avLst/>
                  <a:gdLst/>
                  <a:ahLst/>
                  <a:cxnLst>
                    <a:cxn ang="0">
                      <a:pos x="4" y="1804"/>
                    </a:cxn>
                    <a:cxn ang="0">
                      <a:pos x="99" y="1776"/>
                    </a:cxn>
                    <a:cxn ang="0">
                      <a:pos x="99" y="0"/>
                    </a:cxn>
                    <a:cxn ang="0">
                      <a:pos x="0" y="20"/>
                    </a:cxn>
                    <a:cxn ang="0">
                      <a:pos x="4" y="1804"/>
                    </a:cxn>
                  </a:cxnLst>
                  <a:rect l="0" t="0" r="r" b="b"/>
                  <a:pathLst>
                    <a:path w="99" h="1804">
                      <a:moveTo>
                        <a:pt x="4" y="1804"/>
                      </a:moveTo>
                      <a:lnTo>
                        <a:pt x="99" y="1776"/>
                      </a:lnTo>
                      <a:lnTo>
                        <a:pt x="99" y="0"/>
                      </a:lnTo>
                      <a:lnTo>
                        <a:pt x="0" y="20"/>
                      </a:lnTo>
                      <a:lnTo>
                        <a:pt x="4" y="1804"/>
                      </a:lnTo>
                      <a:close/>
                    </a:path>
                  </a:pathLst>
                </a:custGeom>
                <a:solidFill>
                  <a:srgbClr val="FF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753" name="Line 161"/>
                <p:cNvSpPr>
                  <a:spLocks noChangeShapeType="1"/>
                </p:cNvSpPr>
                <p:nvPr/>
              </p:nvSpPr>
              <p:spPr bwMode="auto">
                <a:xfrm>
                  <a:off x="1869" y="1768"/>
                  <a:ext cx="589" cy="4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754" name="Line 162"/>
                <p:cNvSpPr>
                  <a:spLocks noChangeShapeType="1"/>
                </p:cNvSpPr>
                <p:nvPr/>
              </p:nvSpPr>
              <p:spPr bwMode="auto">
                <a:xfrm>
                  <a:off x="1868" y="1881"/>
                  <a:ext cx="590" cy="4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0755" name="Group 163"/>
                <p:cNvGrpSpPr>
                  <a:grpSpLocks/>
                </p:cNvGrpSpPr>
                <p:nvPr/>
              </p:nvGrpSpPr>
              <p:grpSpPr bwMode="auto">
                <a:xfrm>
                  <a:off x="1908" y="1917"/>
                  <a:ext cx="550" cy="806"/>
                  <a:chOff x="1908" y="1917"/>
                  <a:chExt cx="550" cy="806"/>
                </a:xfrm>
              </p:grpSpPr>
              <p:sp>
                <p:nvSpPr>
                  <p:cNvPr id="110756" name="Line 164"/>
                  <p:cNvSpPr>
                    <a:spLocks noChangeShapeType="1"/>
                  </p:cNvSpPr>
                  <p:nvPr/>
                </p:nvSpPr>
                <p:spPr bwMode="auto">
                  <a:xfrm>
                    <a:off x="1908" y="2663"/>
                    <a:ext cx="550" cy="59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57" name="Line 16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96" y="1961"/>
                    <a:ext cx="1" cy="76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58" name="Line 166"/>
                  <p:cNvSpPr>
                    <a:spLocks noChangeShapeType="1"/>
                  </p:cNvSpPr>
                  <p:nvPr/>
                </p:nvSpPr>
                <p:spPr bwMode="auto">
                  <a:xfrm>
                    <a:off x="1922" y="1917"/>
                    <a:ext cx="1" cy="759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59" name="Line 167"/>
                  <p:cNvSpPr>
                    <a:spLocks noChangeShapeType="1"/>
                  </p:cNvSpPr>
                  <p:nvPr/>
                </p:nvSpPr>
                <p:spPr bwMode="auto">
                  <a:xfrm>
                    <a:off x="1941" y="1917"/>
                    <a:ext cx="1" cy="759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60" name="Line 168"/>
                  <p:cNvSpPr>
                    <a:spLocks noChangeShapeType="1"/>
                  </p:cNvSpPr>
                  <p:nvPr/>
                </p:nvSpPr>
                <p:spPr bwMode="auto">
                  <a:xfrm>
                    <a:off x="1961" y="1920"/>
                    <a:ext cx="1" cy="759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61" name="Line 169"/>
                  <p:cNvSpPr>
                    <a:spLocks noChangeShapeType="1"/>
                  </p:cNvSpPr>
                  <p:nvPr/>
                </p:nvSpPr>
                <p:spPr bwMode="auto">
                  <a:xfrm>
                    <a:off x="1980" y="1920"/>
                    <a:ext cx="1" cy="759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62" name="Line 170"/>
                  <p:cNvSpPr>
                    <a:spLocks noChangeShapeType="1"/>
                  </p:cNvSpPr>
                  <p:nvPr/>
                </p:nvSpPr>
                <p:spPr bwMode="auto">
                  <a:xfrm>
                    <a:off x="1998" y="1922"/>
                    <a:ext cx="1" cy="759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63" name="Line 171"/>
                  <p:cNvSpPr>
                    <a:spLocks noChangeShapeType="1"/>
                  </p:cNvSpPr>
                  <p:nvPr/>
                </p:nvSpPr>
                <p:spPr bwMode="auto">
                  <a:xfrm>
                    <a:off x="2076" y="1927"/>
                    <a:ext cx="1" cy="75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64" name="Line 172"/>
                  <p:cNvSpPr>
                    <a:spLocks noChangeShapeType="1"/>
                  </p:cNvSpPr>
                  <p:nvPr/>
                </p:nvSpPr>
                <p:spPr bwMode="auto">
                  <a:xfrm>
                    <a:off x="2018" y="1923"/>
                    <a:ext cx="1" cy="759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65" name="Line 173"/>
                  <p:cNvSpPr>
                    <a:spLocks noChangeShapeType="1"/>
                  </p:cNvSpPr>
                  <p:nvPr/>
                </p:nvSpPr>
                <p:spPr bwMode="auto">
                  <a:xfrm>
                    <a:off x="2037" y="1925"/>
                    <a:ext cx="1" cy="75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66" name="Line 174"/>
                  <p:cNvSpPr>
                    <a:spLocks noChangeShapeType="1"/>
                  </p:cNvSpPr>
                  <p:nvPr/>
                </p:nvSpPr>
                <p:spPr bwMode="auto">
                  <a:xfrm>
                    <a:off x="2056" y="1927"/>
                    <a:ext cx="1" cy="75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67" name="Line 175"/>
                  <p:cNvSpPr>
                    <a:spLocks noChangeShapeType="1"/>
                  </p:cNvSpPr>
                  <p:nvPr/>
                </p:nvSpPr>
                <p:spPr bwMode="auto">
                  <a:xfrm>
                    <a:off x="2094" y="1932"/>
                    <a:ext cx="1" cy="75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68" name="Line 176"/>
                  <p:cNvSpPr>
                    <a:spLocks noChangeShapeType="1"/>
                  </p:cNvSpPr>
                  <p:nvPr/>
                </p:nvSpPr>
                <p:spPr bwMode="auto">
                  <a:xfrm>
                    <a:off x="2113" y="1934"/>
                    <a:ext cx="1" cy="75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69" name="Line 177"/>
                  <p:cNvSpPr>
                    <a:spLocks noChangeShapeType="1"/>
                  </p:cNvSpPr>
                  <p:nvPr/>
                </p:nvSpPr>
                <p:spPr bwMode="auto">
                  <a:xfrm>
                    <a:off x="2132" y="1936"/>
                    <a:ext cx="1" cy="75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70" name="Line 178"/>
                  <p:cNvSpPr>
                    <a:spLocks noChangeShapeType="1"/>
                  </p:cNvSpPr>
                  <p:nvPr/>
                </p:nvSpPr>
                <p:spPr bwMode="auto">
                  <a:xfrm>
                    <a:off x="2155" y="1938"/>
                    <a:ext cx="1" cy="759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71" name="Line 179"/>
                  <p:cNvSpPr>
                    <a:spLocks noChangeShapeType="1"/>
                  </p:cNvSpPr>
                  <p:nvPr/>
                </p:nvSpPr>
                <p:spPr bwMode="auto">
                  <a:xfrm>
                    <a:off x="2173" y="1937"/>
                    <a:ext cx="1" cy="759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72" name="Line 180"/>
                  <p:cNvSpPr>
                    <a:spLocks noChangeShapeType="1"/>
                  </p:cNvSpPr>
                  <p:nvPr/>
                </p:nvSpPr>
                <p:spPr bwMode="auto">
                  <a:xfrm>
                    <a:off x="2196" y="1942"/>
                    <a:ext cx="1" cy="759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73" name="Line 181"/>
                  <p:cNvSpPr>
                    <a:spLocks noChangeShapeType="1"/>
                  </p:cNvSpPr>
                  <p:nvPr/>
                </p:nvSpPr>
                <p:spPr bwMode="auto">
                  <a:xfrm>
                    <a:off x="2215" y="1942"/>
                    <a:ext cx="1" cy="759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74" name="Line 182"/>
                  <p:cNvSpPr>
                    <a:spLocks noChangeShapeType="1"/>
                  </p:cNvSpPr>
                  <p:nvPr/>
                </p:nvSpPr>
                <p:spPr bwMode="auto">
                  <a:xfrm>
                    <a:off x="2234" y="1947"/>
                    <a:ext cx="1" cy="759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75" name="Line 18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53" y="1940"/>
                    <a:ext cx="1" cy="76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76" name="Line 184"/>
                  <p:cNvSpPr>
                    <a:spLocks noChangeShapeType="1"/>
                  </p:cNvSpPr>
                  <p:nvPr/>
                </p:nvSpPr>
                <p:spPr bwMode="auto">
                  <a:xfrm>
                    <a:off x="2275" y="1950"/>
                    <a:ext cx="1" cy="75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77" name="Line 185"/>
                  <p:cNvSpPr>
                    <a:spLocks noChangeShapeType="1"/>
                  </p:cNvSpPr>
                  <p:nvPr/>
                </p:nvSpPr>
                <p:spPr bwMode="auto">
                  <a:xfrm>
                    <a:off x="2294" y="1951"/>
                    <a:ext cx="1" cy="75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78" name="Line 186"/>
                  <p:cNvSpPr>
                    <a:spLocks noChangeShapeType="1"/>
                  </p:cNvSpPr>
                  <p:nvPr/>
                </p:nvSpPr>
                <p:spPr bwMode="auto">
                  <a:xfrm>
                    <a:off x="2314" y="1955"/>
                    <a:ext cx="1" cy="75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79" name="Line 187"/>
                  <p:cNvSpPr>
                    <a:spLocks noChangeShapeType="1"/>
                  </p:cNvSpPr>
                  <p:nvPr/>
                </p:nvSpPr>
                <p:spPr bwMode="auto">
                  <a:xfrm>
                    <a:off x="2333" y="1954"/>
                    <a:ext cx="1" cy="75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80" name="Line 18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52" y="1953"/>
                    <a:ext cx="1" cy="76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81" name="Line 189"/>
                  <p:cNvSpPr>
                    <a:spLocks noChangeShapeType="1"/>
                  </p:cNvSpPr>
                  <p:nvPr/>
                </p:nvSpPr>
                <p:spPr bwMode="auto">
                  <a:xfrm>
                    <a:off x="2374" y="1961"/>
                    <a:ext cx="1" cy="759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0782" name="Line 190"/>
                <p:cNvSpPr>
                  <a:spLocks noChangeShapeType="1"/>
                </p:cNvSpPr>
                <p:nvPr/>
              </p:nvSpPr>
              <p:spPr bwMode="auto">
                <a:xfrm>
                  <a:off x="1867" y="1068"/>
                  <a:ext cx="591" cy="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783" name="Line 191"/>
                <p:cNvSpPr>
                  <a:spLocks noChangeShapeType="1"/>
                </p:cNvSpPr>
                <p:nvPr/>
              </p:nvSpPr>
              <p:spPr bwMode="auto">
                <a:xfrm>
                  <a:off x="1868" y="1910"/>
                  <a:ext cx="588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0784" name="Group 192"/>
                <p:cNvGrpSpPr>
                  <a:grpSpLocks/>
                </p:cNvGrpSpPr>
                <p:nvPr/>
              </p:nvGrpSpPr>
              <p:grpSpPr bwMode="auto">
                <a:xfrm>
                  <a:off x="1924" y="958"/>
                  <a:ext cx="483" cy="109"/>
                  <a:chOff x="1924" y="958"/>
                  <a:chExt cx="483" cy="109"/>
                </a:xfrm>
              </p:grpSpPr>
              <p:sp>
                <p:nvSpPr>
                  <p:cNvPr id="110785" name="Oval 193"/>
                  <p:cNvSpPr>
                    <a:spLocks noChangeArrowheads="1"/>
                  </p:cNvSpPr>
                  <p:nvPr/>
                </p:nvSpPr>
                <p:spPr bwMode="auto">
                  <a:xfrm>
                    <a:off x="1924" y="958"/>
                    <a:ext cx="56" cy="64"/>
                  </a:xfrm>
                  <a:prstGeom prst="ellipse">
                    <a:avLst/>
                  </a:prstGeom>
                  <a:solidFill>
                    <a:srgbClr val="FF9900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86" name="Oval 194"/>
                  <p:cNvSpPr>
                    <a:spLocks noChangeArrowheads="1"/>
                  </p:cNvSpPr>
                  <p:nvPr/>
                </p:nvSpPr>
                <p:spPr bwMode="auto">
                  <a:xfrm>
                    <a:off x="2036" y="964"/>
                    <a:ext cx="55" cy="64"/>
                  </a:xfrm>
                  <a:prstGeom prst="ellipse">
                    <a:avLst/>
                  </a:prstGeom>
                  <a:solidFill>
                    <a:srgbClr val="FF9900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87" name="Oval 195"/>
                  <p:cNvSpPr>
                    <a:spLocks noChangeArrowheads="1"/>
                  </p:cNvSpPr>
                  <p:nvPr/>
                </p:nvSpPr>
                <p:spPr bwMode="auto">
                  <a:xfrm>
                    <a:off x="2147" y="972"/>
                    <a:ext cx="56" cy="64"/>
                  </a:xfrm>
                  <a:prstGeom prst="ellipse">
                    <a:avLst/>
                  </a:prstGeom>
                  <a:solidFill>
                    <a:srgbClr val="FF9900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88" name="Freeform 196"/>
                  <p:cNvSpPr>
                    <a:spLocks/>
                  </p:cNvSpPr>
                  <p:nvPr/>
                </p:nvSpPr>
                <p:spPr bwMode="auto">
                  <a:xfrm>
                    <a:off x="2351" y="977"/>
                    <a:ext cx="56" cy="9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10" y="3"/>
                      </a:cxn>
                      <a:cxn ang="0">
                        <a:pos x="110" y="90"/>
                      </a:cxn>
                      <a:cxn ang="0">
                        <a:pos x="0" y="8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0" h="90">
                        <a:moveTo>
                          <a:pt x="0" y="0"/>
                        </a:moveTo>
                        <a:lnTo>
                          <a:pt x="110" y="3"/>
                        </a:lnTo>
                        <a:lnTo>
                          <a:pt x="110" y="90"/>
                        </a:lnTo>
                        <a:lnTo>
                          <a:pt x="0" y="8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9900"/>
                  </a:solidFill>
                  <a:ln w="12700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0789" name="Group 197"/>
                <p:cNvGrpSpPr>
                  <a:grpSpLocks/>
                </p:cNvGrpSpPr>
                <p:nvPr/>
              </p:nvGrpSpPr>
              <p:grpSpPr bwMode="auto">
                <a:xfrm>
                  <a:off x="1866" y="1186"/>
                  <a:ext cx="600" cy="510"/>
                  <a:chOff x="1866" y="1186"/>
                  <a:chExt cx="600" cy="510"/>
                </a:xfrm>
              </p:grpSpPr>
              <p:sp>
                <p:nvSpPr>
                  <p:cNvPr id="110790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1869" y="1186"/>
                    <a:ext cx="597" cy="41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91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1868" y="1304"/>
                    <a:ext cx="590" cy="41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92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1868" y="1532"/>
                    <a:ext cx="589" cy="4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93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1866" y="1648"/>
                    <a:ext cx="596" cy="4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94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1868" y="1414"/>
                    <a:ext cx="592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95" name="Freeform 203"/>
                  <p:cNvSpPr>
                    <a:spLocks/>
                  </p:cNvSpPr>
                  <p:nvPr/>
                </p:nvSpPr>
                <p:spPr bwMode="auto">
                  <a:xfrm>
                    <a:off x="1915" y="1190"/>
                    <a:ext cx="487" cy="15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19"/>
                      </a:cxn>
                      <a:cxn ang="0">
                        <a:pos x="972" y="154"/>
                      </a:cxn>
                      <a:cxn ang="0">
                        <a:pos x="972" y="35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972" h="154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972" y="154"/>
                        </a:lnTo>
                        <a:lnTo>
                          <a:pt x="972" y="3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9900"/>
                  </a:solidFill>
                  <a:ln w="12700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96" name="Freeform 204"/>
                  <p:cNvSpPr>
                    <a:spLocks/>
                  </p:cNvSpPr>
                  <p:nvPr/>
                </p:nvSpPr>
                <p:spPr bwMode="auto">
                  <a:xfrm>
                    <a:off x="1915" y="1306"/>
                    <a:ext cx="487" cy="15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18"/>
                      </a:cxn>
                      <a:cxn ang="0">
                        <a:pos x="972" y="154"/>
                      </a:cxn>
                      <a:cxn ang="0">
                        <a:pos x="972" y="35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972" h="154">
                        <a:moveTo>
                          <a:pt x="0" y="0"/>
                        </a:moveTo>
                        <a:lnTo>
                          <a:pt x="0" y="118"/>
                        </a:lnTo>
                        <a:lnTo>
                          <a:pt x="972" y="154"/>
                        </a:lnTo>
                        <a:lnTo>
                          <a:pt x="972" y="3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9900"/>
                  </a:solidFill>
                  <a:ln w="12700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97" name="Freeform 205"/>
                  <p:cNvSpPr>
                    <a:spLocks/>
                  </p:cNvSpPr>
                  <p:nvPr/>
                </p:nvSpPr>
                <p:spPr bwMode="auto">
                  <a:xfrm>
                    <a:off x="1915" y="1418"/>
                    <a:ext cx="487" cy="15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19"/>
                      </a:cxn>
                      <a:cxn ang="0">
                        <a:pos x="972" y="153"/>
                      </a:cxn>
                      <a:cxn ang="0">
                        <a:pos x="972" y="3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972" h="153">
                        <a:moveTo>
                          <a:pt x="0" y="0"/>
                        </a:moveTo>
                        <a:lnTo>
                          <a:pt x="0" y="119"/>
                        </a:lnTo>
                        <a:lnTo>
                          <a:pt x="972" y="153"/>
                        </a:lnTo>
                        <a:lnTo>
                          <a:pt x="972" y="3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9900"/>
                  </a:solidFill>
                  <a:ln w="12700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98" name="Freeform 206"/>
                  <p:cNvSpPr>
                    <a:spLocks/>
                  </p:cNvSpPr>
                  <p:nvPr/>
                </p:nvSpPr>
                <p:spPr bwMode="auto">
                  <a:xfrm>
                    <a:off x="1915" y="1534"/>
                    <a:ext cx="488" cy="15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16"/>
                      </a:cxn>
                      <a:cxn ang="0">
                        <a:pos x="974" y="159"/>
                      </a:cxn>
                      <a:cxn ang="0">
                        <a:pos x="974" y="35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974" h="159">
                        <a:moveTo>
                          <a:pt x="0" y="0"/>
                        </a:moveTo>
                        <a:lnTo>
                          <a:pt x="0" y="116"/>
                        </a:lnTo>
                        <a:lnTo>
                          <a:pt x="974" y="159"/>
                        </a:lnTo>
                        <a:lnTo>
                          <a:pt x="974" y="3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9900"/>
                  </a:solidFill>
                  <a:ln w="12700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10799" name="Group 207"/>
                  <p:cNvGrpSpPr>
                    <a:grpSpLocks/>
                  </p:cNvGrpSpPr>
                  <p:nvPr/>
                </p:nvGrpSpPr>
                <p:grpSpPr bwMode="auto">
                  <a:xfrm>
                    <a:off x="1961" y="1224"/>
                    <a:ext cx="383" cy="204"/>
                    <a:chOff x="1961" y="1224"/>
                    <a:chExt cx="383" cy="204"/>
                  </a:xfrm>
                </p:grpSpPr>
                <p:sp>
                  <p:nvSpPr>
                    <p:cNvPr id="110800" name="Oval 2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64" y="1241"/>
                      <a:ext cx="8" cy="7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801" name="Freeform 209"/>
                    <p:cNvSpPr>
                      <a:spLocks/>
                    </p:cNvSpPr>
                    <p:nvPr/>
                  </p:nvSpPr>
                  <p:spPr bwMode="auto">
                    <a:xfrm>
                      <a:off x="2003" y="1331"/>
                      <a:ext cx="299" cy="6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8"/>
                        </a:cxn>
                        <a:cxn ang="0">
                          <a:pos x="0" y="0"/>
                        </a:cxn>
                        <a:cxn ang="0">
                          <a:pos x="597" y="24"/>
                        </a:cxn>
                      </a:cxnLst>
                      <a:rect l="0" t="0" r="r" b="b"/>
                      <a:pathLst>
                        <a:path w="597" h="68">
                          <a:moveTo>
                            <a:pt x="0" y="68"/>
                          </a:moveTo>
                          <a:lnTo>
                            <a:pt x="0" y="0"/>
                          </a:lnTo>
                          <a:lnTo>
                            <a:pt x="597" y="24"/>
                          </a:lnTo>
                        </a:path>
                      </a:pathLst>
                    </a:custGeom>
                    <a:solidFill>
                      <a:srgbClr val="FF9900"/>
                    </a:solidFill>
                    <a:ln w="12700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802" name="Freeform 210"/>
                    <p:cNvSpPr>
                      <a:spLocks/>
                    </p:cNvSpPr>
                    <p:nvPr/>
                  </p:nvSpPr>
                  <p:spPr bwMode="auto">
                    <a:xfrm>
                      <a:off x="2015" y="1364"/>
                      <a:ext cx="277" cy="3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14"/>
                        </a:cxn>
                        <a:cxn ang="0">
                          <a:pos x="554" y="36"/>
                        </a:cxn>
                        <a:cxn ang="0">
                          <a:pos x="554" y="22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554" h="36">
                          <a:moveTo>
                            <a:pt x="0" y="0"/>
                          </a:moveTo>
                          <a:lnTo>
                            <a:pt x="0" y="14"/>
                          </a:lnTo>
                          <a:lnTo>
                            <a:pt x="554" y="36"/>
                          </a:lnTo>
                          <a:lnTo>
                            <a:pt x="554" y="2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9900"/>
                    </a:solidFill>
                    <a:ln w="12700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803" name="Freeform 211"/>
                    <p:cNvSpPr>
                      <a:spLocks/>
                    </p:cNvSpPr>
                    <p:nvPr/>
                  </p:nvSpPr>
                  <p:spPr bwMode="auto">
                    <a:xfrm>
                      <a:off x="2200" y="1405"/>
                      <a:ext cx="89" cy="2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78" y="6"/>
                        </a:cxn>
                        <a:cxn ang="0">
                          <a:pos x="178" y="23"/>
                        </a:cxn>
                        <a:cxn ang="0">
                          <a:pos x="0" y="17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78" h="23">
                          <a:moveTo>
                            <a:pt x="0" y="0"/>
                          </a:moveTo>
                          <a:lnTo>
                            <a:pt x="178" y="6"/>
                          </a:lnTo>
                          <a:lnTo>
                            <a:pt x="178" y="23"/>
                          </a:lnTo>
                          <a:lnTo>
                            <a:pt x="0" y="1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99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804" name="Freeform 212"/>
                    <p:cNvSpPr>
                      <a:spLocks/>
                    </p:cNvSpPr>
                    <p:nvPr/>
                  </p:nvSpPr>
                  <p:spPr bwMode="auto">
                    <a:xfrm>
                      <a:off x="2030" y="1224"/>
                      <a:ext cx="213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"/>
                        </a:cxn>
                        <a:cxn ang="0">
                          <a:pos x="0" y="69"/>
                        </a:cxn>
                        <a:cxn ang="0">
                          <a:pos x="423" y="86"/>
                        </a:cxn>
                        <a:cxn ang="0">
                          <a:pos x="425" y="7"/>
                        </a:cxn>
                        <a:cxn ang="0">
                          <a:pos x="233" y="0"/>
                        </a:cxn>
                        <a:cxn ang="0">
                          <a:pos x="210" y="12"/>
                        </a:cxn>
                        <a:cxn ang="0">
                          <a:pos x="0" y="3"/>
                        </a:cxn>
                      </a:cxnLst>
                      <a:rect l="0" t="0" r="r" b="b"/>
                      <a:pathLst>
                        <a:path w="425" h="86">
                          <a:moveTo>
                            <a:pt x="0" y="3"/>
                          </a:moveTo>
                          <a:lnTo>
                            <a:pt x="0" y="69"/>
                          </a:lnTo>
                          <a:lnTo>
                            <a:pt x="423" y="86"/>
                          </a:lnTo>
                          <a:lnTo>
                            <a:pt x="425" y="7"/>
                          </a:lnTo>
                          <a:lnTo>
                            <a:pt x="233" y="0"/>
                          </a:lnTo>
                          <a:lnTo>
                            <a:pt x="210" y="12"/>
                          </a:lnTo>
                          <a:lnTo>
                            <a:pt x="0" y="3"/>
                          </a:lnTo>
                          <a:close/>
                        </a:path>
                      </a:pathLst>
                    </a:custGeom>
                    <a:solidFill>
                      <a:srgbClr val="FF99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805" name="Freeform 213"/>
                    <p:cNvSpPr>
                      <a:spLocks/>
                    </p:cNvSpPr>
                    <p:nvPr/>
                  </p:nvSpPr>
                  <p:spPr bwMode="auto">
                    <a:xfrm>
                      <a:off x="1961" y="1244"/>
                      <a:ext cx="383" cy="39"/>
                    </a:xfrm>
                    <a:custGeom>
                      <a:avLst/>
                      <a:gdLst/>
                      <a:ahLst/>
                      <a:cxnLst>
                        <a:cxn ang="0">
                          <a:pos x="25" y="0"/>
                        </a:cxn>
                        <a:cxn ang="0">
                          <a:pos x="12" y="0"/>
                        </a:cxn>
                        <a:cxn ang="0">
                          <a:pos x="0" y="0"/>
                        </a:cxn>
                        <a:cxn ang="0">
                          <a:pos x="0" y="7"/>
                        </a:cxn>
                        <a:cxn ang="0">
                          <a:pos x="0" y="11"/>
                        </a:cxn>
                        <a:cxn ang="0">
                          <a:pos x="12" y="14"/>
                        </a:cxn>
                        <a:cxn ang="0">
                          <a:pos x="25" y="14"/>
                        </a:cxn>
                        <a:cxn ang="0">
                          <a:pos x="751" y="39"/>
                        </a:cxn>
                        <a:cxn ang="0">
                          <a:pos x="765" y="39"/>
                        </a:cxn>
                        <a:cxn ang="0">
                          <a:pos x="767" y="29"/>
                        </a:cxn>
                        <a:cxn ang="0">
                          <a:pos x="755" y="26"/>
                        </a:cxn>
                        <a:cxn ang="0">
                          <a:pos x="725" y="25"/>
                        </a:cxn>
                        <a:cxn ang="0">
                          <a:pos x="25" y="0"/>
                        </a:cxn>
                      </a:cxnLst>
                      <a:rect l="0" t="0" r="r" b="b"/>
                      <a:pathLst>
                        <a:path w="767" h="39">
                          <a:moveTo>
                            <a:pt x="25" y="0"/>
                          </a:moveTo>
                          <a:lnTo>
                            <a:pt x="12" y="0"/>
                          </a:lnTo>
                          <a:lnTo>
                            <a:pt x="0" y="0"/>
                          </a:lnTo>
                          <a:lnTo>
                            <a:pt x="0" y="7"/>
                          </a:lnTo>
                          <a:lnTo>
                            <a:pt x="0" y="11"/>
                          </a:lnTo>
                          <a:lnTo>
                            <a:pt x="12" y="14"/>
                          </a:lnTo>
                          <a:lnTo>
                            <a:pt x="25" y="14"/>
                          </a:lnTo>
                          <a:lnTo>
                            <a:pt x="751" y="39"/>
                          </a:lnTo>
                          <a:lnTo>
                            <a:pt x="765" y="39"/>
                          </a:lnTo>
                          <a:lnTo>
                            <a:pt x="767" y="29"/>
                          </a:lnTo>
                          <a:lnTo>
                            <a:pt x="755" y="26"/>
                          </a:lnTo>
                          <a:lnTo>
                            <a:pt x="725" y="25"/>
                          </a:lnTo>
                          <a:lnTo>
                            <a:pt x="25" y="0"/>
                          </a:lnTo>
                          <a:close/>
                        </a:path>
                      </a:pathLst>
                    </a:custGeom>
                    <a:solidFill>
                      <a:srgbClr val="FF9900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pic>
          <p:nvPicPr>
            <p:cNvPr id="110806" name="Picture 214" descr="ICM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73" y="2852"/>
              <a:ext cx="360" cy="576"/>
            </a:xfrm>
            <a:prstGeom prst="rect">
              <a:avLst/>
            </a:prstGeom>
            <a:noFill/>
          </p:spPr>
        </p:pic>
        <p:pic>
          <p:nvPicPr>
            <p:cNvPr id="110807" name="Picture 215" descr="ICM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941" y="2907"/>
              <a:ext cx="360" cy="576"/>
            </a:xfrm>
            <a:prstGeom prst="rect">
              <a:avLst/>
            </a:prstGeom>
            <a:noFill/>
          </p:spPr>
        </p:pic>
        <p:pic>
          <p:nvPicPr>
            <p:cNvPr id="110808" name="Picture 216" descr="ICM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032" y="2848"/>
              <a:ext cx="360" cy="576"/>
            </a:xfrm>
            <a:prstGeom prst="rect">
              <a:avLst/>
            </a:prstGeom>
            <a:noFill/>
          </p:spPr>
        </p:pic>
        <p:sp>
          <p:nvSpPr>
            <p:cNvPr id="110809" name="Line 217"/>
            <p:cNvSpPr>
              <a:spLocks noChangeShapeType="1"/>
            </p:cNvSpPr>
            <p:nvPr/>
          </p:nvSpPr>
          <p:spPr bwMode="auto">
            <a:xfrm>
              <a:off x="912" y="972"/>
              <a:ext cx="1872" cy="0"/>
            </a:xfrm>
            <a:prstGeom prst="line">
              <a:avLst/>
            </a:prstGeom>
            <a:noFill/>
            <a:ln w="38100" cap="sq">
              <a:solidFill>
                <a:srgbClr val="99FF33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810" name="Text Box 218"/>
            <p:cNvSpPr txBox="1">
              <a:spLocks noChangeArrowheads="1"/>
            </p:cNvSpPr>
            <p:nvPr/>
          </p:nvSpPr>
          <p:spPr bwMode="auto">
            <a:xfrm>
              <a:off x="1680" y="3504"/>
              <a:ext cx="960" cy="26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latin typeface="Verdana" pitchFamily="34" charset="0"/>
                </a:rPr>
                <a:t>MITR</a:t>
              </a:r>
            </a:p>
            <a:p>
              <a:pPr algn="ctr"/>
              <a:r>
                <a:rPr lang="en-US" sz="1000" b="1">
                  <a:latin typeface="Verdana" pitchFamily="34" charset="0"/>
                </a:rPr>
                <a:t>Location:</a:t>
              </a:r>
              <a:r>
                <a:rPr lang="en-US" sz="1000">
                  <a:latin typeface="Verdana" pitchFamily="34" charset="0"/>
                </a:rPr>
                <a:t> Chennai</a:t>
              </a:r>
            </a:p>
          </p:txBody>
        </p:sp>
        <p:grpSp>
          <p:nvGrpSpPr>
            <p:cNvPr id="110811" name="Group 219"/>
            <p:cNvGrpSpPr>
              <a:grpSpLocks/>
            </p:cNvGrpSpPr>
            <p:nvPr/>
          </p:nvGrpSpPr>
          <p:grpSpPr bwMode="auto">
            <a:xfrm>
              <a:off x="2496" y="2928"/>
              <a:ext cx="192" cy="288"/>
              <a:chOff x="6372" y="3106"/>
              <a:chExt cx="593" cy="1417"/>
            </a:xfrm>
          </p:grpSpPr>
          <p:grpSp>
            <p:nvGrpSpPr>
              <p:cNvPr id="110812" name="Group 220" descr="Denim"/>
              <p:cNvGrpSpPr>
                <a:grpSpLocks/>
              </p:cNvGrpSpPr>
              <p:nvPr/>
            </p:nvGrpSpPr>
            <p:grpSpPr bwMode="auto">
              <a:xfrm>
                <a:off x="6372" y="3159"/>
                <a:ext cx="593" cy="1364"/>
                <a:chOff x="6372" y="3159"/>
                <a:chExt cx="593" cy="1364"/>
              </a:xfrm>
            </p:grpSpPr>
            <p:grpSp>
              <p:nvGrpSpPr>
                <p:cNvPr id="110813" name="Group 221" descr="Denim"/>
                <p:cNvGrpSpPr>
                  <a:grpSpLocks/>
                </p:cNvGrpSpPr>
                <p:nvPr/>
              </p:nvGrpSpPr>
              <p:grpSpPr bwMode="auto">
                <a:xfrm>
                  <a:off x="6585" y="3966"/>
                  <a:ext cx="18" cy="174"/>
                  <a:chOff x="6585" y="3966"/>
                  <a:chExt cx="18" cy="174"/>
                </a:xfrm>
              </p:grpSpPr>
              <p:sp>
                <p:nvSpPr>
                  <p:cNvPr id="110814" name="Rectangle 222" descr="Denim"/>
                  <p:cNvSpPr>
                    <a:spLocks noChangeArrowheads="1"/>
                  </p:cNvSpPr>
                  <p:nvPr/>
                </p:nvSpPr>
                <p:spPr bwMode="auto">
                  <a:xfrm>
                    <a:off x="6585" y="3968"/>
                    <a:ext cx="18" cy="172"/>
                  </a:xfrm>
                  <a:prstGeom prst="rect">
                    <a:avLst/>
                  </a:prstGeom>
                  <a:noFill/>
                  <a:ln w="2540">
                    <a:solidFill>
                      <a:srgbClr val="FFFF99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815" name="Line 223" descr="Denim"/>
                  <p:cNvSpPr>
                    <a:spLocks noChangeShapeType="1"/>
                  </p:cNvSpPr>
                  <p:nvPr/>
                </p:nvSpPr>
                <p:spPr bwMode="auto">
                  <a:xfrm>
                    <a:off x="6592" y="3966"/>
                    <a:ext cx="1" cy="159"/>
                  </a:xfrm>
                  <a:prstGeom prst="line">
                    <a:avLst/>
                  </a:prstGeom>
                  <a:noFill/>
                  <a:ln w="2540">
                    <a:solidFill>
                      <a:srgbClr val="FFFF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0816" name="Rectangle 224" descr="Denim"/>
                <p:cNvSpPr>
                  <a:spLocks noChangeArrowheads="1"/>
                </p:cNvSpPr>
                <p:nvPr/>
              </p:nvSpPr>
              <p:spPr bwMode="auto">
                <a:xfrm>
                  <a:off x="6496" y="3856"/>
                  <a:ext cx="63" cy="278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17" name="Freeform 225" descr="Denim"/>
                <p:cNvSpPr>
                  <a:spLocks/>
                </p:cNvSpPr>
                <p:nvPr/>
              </p:nvSpPr>
              <p:spPr bwMode="auto">
                <a:xfrm>
                  <a:off x="6735" y="3912"/>
                  <a:ext cx="42" cy="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18"/>
                    </a:cxn>
                    <a:cxn ang="0">
                      <a:pos x="128" y="118"/>
                    </a:cxn>
                    <a:cxn ang="0">
                      <a:pos x="128" y="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28" h="118">
                      <a:moveTo>
                        <a:pt x="0" y="0"/>
                      </a:moveTo>
                      <a:lnTo>
                        <a:pt x="0" y="118"/>
                      </a:lnTo>
                      <a:lnTo>
                        <a:pt x="128" y="118"/>
                      </a:lnTo>
                      <a:lnTo>
                        <a:pt x="128" y="2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18" name="Freeform 226" descr="Denim"/>
                <p:cNvSpPr>
                  <a:spLocks/>
                </p:cNvSpPr>
                <p:nvPr/>
              </p:nvSpPr>
              <p:spPr bwMode="auto">
                <a:xfrm>
                  <a:off x="6646" y="3805"/>
                  <a:ext cx="29" cy="53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0" y="106"/>
                    </a:cxn>
                    <a:cxn ang="0">
                      <a:pos x="64" y="97"/>
                    </a:cxn>
                    <a:cxn ang="0">
                      <a:pos x="87" y="26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87" h="106">
                      <a:moveTo>
                        <a:pt x="48" y="0"/>
                      </a:moveTo>
                      <a:lnTo>
                        <a:pt x="0" y="106"/>
                      </a:lnTo>
                      <a:lnTo>
                        <a:pt x="64" y="97"/>
                      </a:lnTo>
                      <a:lnTo>
                        <a:pt x="87" y="26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19" name="Freeform 227" descr="Denim"/>
                <p:cNvSpPr>
                  <a:spLocks/>
                </p:cNvSpPr>
                <p:nvPr/>
              </p:nvSpPr>
              <p:spPr bwMode="auto">
                <a:xfrm>
                  <a:off x="6596" y="4159"/>
                  <a:ext cx="135" cy="1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04" y="0"/>
                    </a:cxn>
                    <a:cxn ang="0">
                      <a:pos x="404" y="37"/>
                    </a:cxn>
                    <a:cxn ang="0">
                      <a:pos x="5" y="3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04" h="37">
                      <a:moveTo>
                        <a:pt x="0" y="0"/>
                      </a:moveTo>
                      <a:lnTo>
                        <a:pt x="404" y="0"/>
                      </a:lnTo>
                      <a:lnTo>
                        <a:pt x="404" y="37"/>
                      </a:lnTo>
                      <a:lnTo>
                        <a:pt x="5" y="3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20" name="Freeform 228" descr="Denim"/>
                <p:cNvSpPr>
                  <a:spLocks/>
                </p:cNvSpPr>
                <p:nvPr/>
              </p:nvSpPr>
              <p:spPr bwMode="auto">
                <a:xfrm>
                  <a:off x="6493" y="3460"/>
                  <a:ext cx="56" cy="114"/>
                </a:xfrm>
                <a:custGeom>
                  <a:avLst/>
                  <a:gdLst/>
                  <a:ahLst/>
                  <a:cxnLst>
                    <a:cxn ang="0">
                      <a:pos x="159" y="0"/>
                    </a:cxn>
                    <a:cxn ang="0">
                      <a:pos x="1" y="164"/>
                    </a:cxn>
                    <a:cxn ang="0">
                      <a:pos x="0" y="229"/>
                    </a:cxn>
                    <a:cxn ang="0">
                      <a:pos x="168" y="76"/>
                    </a:cxn>
                    <a:cxn ang="0">
                      <a:pos x="159" y="0"/>
                    </a:cxn>
                  </a:cxnLst>
                  <a:rect l="0" t="0" r="r" b="b"/>
                  <a:pathLst>
                    <a:path w="168" h="229">
                      <a:moveTo>
                        <a:pt x="159" y="0"/>
                      </a:moveTo>
                      <a:lnTo>
                        <a:pt x="1" y="164"/>
                      </a:lnTo>
                      <a:lnTo>
                        <a:pt x="0" y="229"/>
                      </a:lnTo>
                      <a:lnTo>
                        <a:pt x="168" y="76"/>
                      </a:lnTo>
                      <a:lnTo>
                        <a:pt x="159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21" name="Freeform 229" descr="Denim"/>
                <p:cNvSpPr>
                  <a:spLocks/>
                </p:cNvSpPr>
                <p:nvPr/>
              </p:nvSpPr>
              <p:spPr bwMode="auto">
                <a:xfrm>
                  <a:off x="6479" y="3159"/>
                  <a:ext cx="85" cy="977"/>
                </a:xfrm>
                <a:custGeom>
                  <a:avLst/>
                  <a:gdLst/>
                  <a:ahLst/>
                  <a:cxnLst>
                    <a:cxn ang="0">
                      <a:pos x="256" y="0"/>
                    </a:cxn>
                    <a:cxn ang="0">
                      <a:pos x="0" y="115"/>
                    </a:cxn>
                    <a:cxn ang="0">
                      <a:pos x="0" y="1955"/>
                    </a:cxn>
                    <a:cxn ang="0">
                      <a:pos x="48" y="1955"/>
                    </a:cxn>
                    <a:cxn ang="0">
                      <a:pos x="48" y="283"/>
                    </a:cxn>
                    <a:cxn ang="0">
                      <a:pos x="256" y="185"/>
                    </a:cxn>
                    <a:cxn ang="0">
                      <a:pos x="256" y="0"/>
                    </a:cxn>
                  </a:cxnLst>
                  <a:rect l="0" t="0" r="r" b="b"/>
                  <a:pathLst>
                    <a:path w="256" h="1955">
                      <a:moveTo>
                        <a:pt x="256" y="0"/>
                      </a:moveTo>
                      <a:lnTo>
                        <a:pt x="0" y="115"/>
                      </a:lnTo>
                      <a:lnTo>
                        <a:pt x="0" y="1955"/>
                      </a:lnTo>
                      <a:lnTo>
                        <a:pt x="48" y="1955"/>
                      </a:lnTo>
                      <a:lnTo>
                        <a:pt x="48" y="283"/>
                      </a:lnTo>
                      <a:lnTo>
                        <a:pt x="256" y="185"/>
                      </a:lnTo>
                      <a:lnTo>
                        <a:pt x="256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22" name="Freeform 230" descr="Denim"/>
                <p:cNvSpPr>
                  <a:spLocks/>
                </p:cNvSpPr>
                <p:nvPr/>
              </p:nvSpPr>
              <p:spPr bwMode="auto">
                <a:xfrm>
                  <a:off x="6476" y="4136"/>
                  <a:ext cx="489" cy="213"/>
                </a:xfrm>
                <a:custGeom>
                  <a:avLst/>
                  <a:gdLst/>
                  <a:ahLst/>
                  <a:cxnLst>
                    <a:cxn ang="0">
                      <a:pos x="0" y="426"/>
                    </a:cxn>
                    <a:cxn ang="0">
                      <a:pos x="0" y="0"/>
                    </a:cxn>
                    <a:cxn ang="0">
                      <a:pos x="320" y="0"/>
                    </a:cxn>
                    <a:cxn ang="0">
                      <a:pos x="383" y="71"/>
                    </a:cxn>
                    <a:cxn ang="0">
                      <a:pos x="575" y="71"/>
                    </a:cxn>
                    <a:cxn ang="0">
                      <a:pos x="638" y="143"/>
                    </a:cxn>
                    <a:cxn ang="0">
                      <a:pos x="1276" y="143"/>
                    </a:cxn>
                    <a:cxn ang="0">
                      <a:pos x="1276" y="284"/>
                    </a:cxn>
                    <a:cxn ang="0">
                      <a:pos x="1467" y="284"/>
                    </a:cxn>
                    <a:cxn ang="0">
                      <a:pos x="1467" y="426"/>
                    </a:cxn>
                    <a:cxn ang="0">
                      <a:pos x="0" y="426"/>
                    </a:cxn>
                  </a:cxnLst>
                  <a:rect l="0" t="0" r="r" b="b"/>
                  <a:pathLst>
                    <a:path w="1467" h="426">
                      <a:moveTo>
                        <a:pt x="0" y="426"/>
                      </a:moveTo>
                      <a:lnTo>
                        <a:pt x="0" y="0"/>
                      </a:lnTo>
                      <a:lnTo>
                        <a:pt x="320" y="0"/>
                      </a:lnTo>
                      <a:lnTo>
                        <a:pt x="383" y="71"/>
                      </a:lnTo>
                      <a:lnTo>
                        <a:pt x="575" y="71"/>
                      </a:lnTo>
                      <a:lnTo>
                        <a:pt x="638" y="143"/>
                      </a:lnTo>
                      <a:lnTo>
                        <a:pt x="1276" y="143"/>
                      </a:lnTo>
                      <a:lnTo>
                        <a:pt x="1276" y="284"/>
                      </a:lnTo>
                      <a:lnTo>
                        <a:pt x="1467" y="284"/>
                      </a:lnTo>
                      <a:lnTo>
                        <a:pt x="1467" y="426"/>
                      </a:lnTo>
                      <a:lnTo>
                        <a:pt x="0" y="426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23" name="Rectangle 231" descr="Denim"/>
                <p:cNvSpPr>
                  <a:spLocks noChangeArrowheads="1"/>
                </p:cNvSpPr>
                <p:nvPr/>
              </p:nvSpPr>
              <p:spPr bwMode="auto">
                <a:xfrm>
                  <a:off x="6478" y="4281"/>
                  <a:ext cx="358" cy="66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24" name="Line 232" descr="Denim"/>
                <p:cNvSpPr>
                  <a:spLocks noChangeShapeType="1"/>
                </p:cNvSpPr>
                <p:nvPr/>
              </p:nvSpPr>
              <p:spPr bwMode="auto">
                <a:xfrm>
                  <a:off x="6460" y="3840"/>
                  <a:ext cx="1" cy="124"/>
                </a:xfrm>
                <a:prstGeom prst="line">
                  <a:avLst/>
                </a:prstGeom>
                <a:noFill/>
                <a:ln w="2540">
                  <a:solidFill>
                    <a:srgbClr val="FFFF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25" name="Freeform 233" descr="Denim"/>
                <p:cNvSpPr>
                  <a:spLocks/>
                </p:cNvSpPr>
                <p:nvPr/>
              </p:nvSpPr>
              <p:spPr bwMode="auto">
                <a:xfrm>
                  <a:off x="6447" y="3964"/>
                  <a:ext cx="32" cy="62"/>
                </a:xfrm>
                <a:custGeom>
                  <a:avLst/>
                  <a:gdLst/>
                  <a:ahLst/>
                  <a:cxnLst>
                    <a:cxn ang="0">
                      <a:pos x="0" y="124"/>
                    </a:cxn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96" y="44"/>
                    </a:cxn>
                    <a:cxn ang="0">
                      <a:pos x="32" y="44"/>
                    </a:cxn>
                    <a:cxn ang="0">
                      <a:pos x="32" y="124"/>
                    </a:cxn>
                    <a:cxn ang="0">
                      <a:pos x="0" y="124"/>
                    </a:cxn>
                  </a:cxnLst>
                  <a:rect l="0" t="0" r="r" b="b"/>
                  <a:pathLst>
                    <a:path w="96" h="124">
                      <a:moveTo>
                        <a:pt x="0" y="124"/>
                      </a:moveTo>
                      <a:lnTo>
                        <a:pt x="0" y="0"/>
                      </a:lnTo>
                      <a:lnTo>
                        <a:pt x="96" y="0"/>
                      </a:lnTo>
                      <a:lnTo>
                        <a:pt x="96" y="44"/>
                      </a:lnTo>
                      <a:lnTo>
                        <a:pt x="32" y="44"/>
                      </a:lnTo>
                      <a:lnTo>
                        <a:pt x="32" y="124"/>
                      </a:lnTo>
                      <a:lnTo>
                        <a:pt x="0" y="124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26" name="Freeform 234" descr="Denim"/>
                <p:cNvSpPr>
                  <a:spLocks/>
                </p:cNvSpPr>
                <p:nvPr/>
              </p:nvSpPr>
              <p:spPr bwMode="auto">
                <a:xfrm>
                  <a:off x="6625" y="3920"/>
                  <a:ext cx="109" cy="25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27" y="514"/>
                    </a:cxn>
                    <a:cxn ang="0">
                      <a:pos x="279" y="504"/>
                    </a:cxn>
                    <a:cxn ang="0">
                      <a:pos x="0" y="7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27" h="514">
                      <a:moveTo>
                        <a:pt x="0" y="0"/>
                      </a:moveTo>
                      <a:lnTo>
                        <a:pt x="327" y="514"/>
                      </a:lnTo>
                      <a:lnTo>
                        <a:pt x="279" y="504"/>
                      </a:lnTo>
                      <a:lnTo>
                        <a:pt x="0" y="7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27" name="Freeform 235" descr="Denim"/>
                <p:cNvSpPr>
                  <a:spLocks/>
                </p:cNvSpPr>
                <p:nvPr/>
              </p:nvSpPr>
              <p:spPr bwMode="auto">
                <a:xfrm>
                  <a:off x="6391" y="4066"/>
                  <a:ext cx="85" cy="283"/>
                </a:xfrm>
                <a:custGeom>
                  <a:avLst/>
                  <a:gdLst/>
                  <a:ahLst/>
                  <a:cxnLst>
                    <a:cxn ang="0">
                      <a:pos x="191" y="0"/>
                    </a:cxn>
                    <a:cxn ang="0">
                      <a:pos x="0" y="213"/>
                    </a:cxn>
                    <a:cxn ang="0">
                      <a:pos x="0" y="568"/>
                    </a:cxn>
                    <a:cxn ang="0">
                      <a:pos x="255" y="568"/>
                    </a:cxn>
                    <a:cxn ang="0">
                      <a:pos x="255" y="142"/>
                    </a:cxn>
                    <a:cxn ang="0">
                      <a:pos x="191" y="0"/>
                    </a:cxn>
                  </a:cxnLst>
                  <a:rect l="0" t="0" r="r" b="b"/>
                  <a:pathLst>
                    <a:path w="255" h="568">
                      <a:moveTo>
                        <a:pt x="191" y="0"/>
                      </a:moveTo>
                      <a:lnTo>
                        <a:pt x="0" y="213"/>
                      </a:lnTo>
                      <a:lnTo>
                        <a:pt x="0" y="568"/>
                      </a:lnTo>
                      <a:lnTo>
                        <a:pt x="255" y="568"/>
                      </a:lnTo>
                      <a:lnTo>
                        <a:pt x="255" y="142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28" name="Rectangle 236" descr="Denim"/>
                <p:cNvSpPr>
                  <a:spLocks noChangeArrowheads="1"/>
                </p:cNvSpPr>
                <p:nvPr/>
              </p:nvSpPr>
              <p:spPr bwMode="auto">
                <a:xfrm>
                  <a:off x="6372" y="4487"/>
                  <a:ext cx="591" cy="36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29" name="Rectangle 237" descr="Denim"/>
                <p:cNvSpPr>
                  <a:spLocks noChangeArrowheads="1"/>
                </p:cNvSpPr>
                <p:nvPr/>
              </p:nvSpPr>
              <p:spPr bwMode="auto">
                <a:xfrm>
                  <a:off x="6372" y="4422"/>
                  <a:ext cx="591" cy="60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30" name="Rectangle 238" descr="Denim"/>
                <p:cNvSpPr>
                  <a:spLocks noChangeArrowheads="1"/>
                </p:cNvSpPr>
                <p:nvPr/>
              </p:nvSpPr>
              <p:spPr bwMode="auto">
                <a:xfrm>
                  <a:off x="6372" y="4351"/>
                  <a:ext cx="591" cy="67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31" name="Rectangle 239" descr="Denim"/>
                <p:cNvSpPr>
                  <a:spLocks noChangeArrowheads="1"/>
                </p:cNvSpPr>
                <p:nvPr/>
              </p:nvSpPr>
              <p:spPr bwMode="auto">
                <a:xfrm>
                  <a:off x="6886" y="4298"/>
                  <a:ext cx="59" cy="32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32" name="Oval 240" descr="Denim"/>
                <p:cNvSpPr>
                  <a:spLocks noChangeArrowheads="1"/>
                </p:cNvSpPr>
                <p:nvPr/>
              </p:nvSpPr>
              <p:spPr bwMode="auto">
                <a:xfrm>
                  <a:off x="6434" y="4029"/>
                  <a:ext cx="42" cy="73"/>
                </a:xfrm>
                <a:prstGeom prst="ellipse">
                  <a:avLst/>
                </a:prstGeom>
                <a:noFill/>
                <a:ln w="2540">
                  <a:solidFill>
                    <a:srgbClr val="FFFF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33" name="Rectangle 241" descr="Denim"/>
                <p:cNvSpPr>
                  <a:spLocks noChangeArrowheads="1"/>
                </p:cNvSpPr>
                <p:nvPr/>
              </p:nvSpPr>
              <p:spPr bwMode="auto">
                <a:xfrm>
                  <a:off x="6585" y="3891"/>
                  <a:ext cx="38" cy="67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34" name="Freeform 242" descr="Denim"/>
                <p:cNvSpPr>
                  <a:spLocks/>
                </p:cNvSpPr>
                <p:nvPr/>
              </p:nvSpPr>
              <p:spPr bwMode="auto">
                <a:xfrm>
                  <a:off x="6561" y="3854"/>
                  <a:ext cx="170" cy="282"/>
                </a:xfrm>
                <a:custGeom>
                  <a:avLst/>
                  <a:gdLst/>
                  <a:ahLst/>
                  <a:cxnLst>
                    <a:cxn ang="0">
                      <a:pos x="64" y="566"/>
                    </a:cxn>
                    <a:cxn ang="0">
                      <a:pos x="64" y="71"/>
                    </a:cxn>
                    <a:cxn ang="0">
                      <a:pos x="510" y="71"/>
                    </a:cxn>
                    <a:cxn ang="0">
                      <a:pos x="510" y="0"/>
                    </a:cxn>
                    <a:cxn ang="0">
                      <a:pos x="0" y="0"/>
                    </a:cxn>
                    <a:cxn ang="0">
                      <a:pos x="0" y="566"/>
                    </a:cxn>
                    <a:cxn ang="0">
                      <a:pos x="64" y="566"/>
                    </a:cxn>
                  </a:cxnLst>
                  <a:rect l="0" t="0" r="r" b="b"/>
                  <a:pathLst>
                    <a:path w="510" h="566">
                      <a:moveTo>
                        <a:pt x="64" y="566"/>
                      </a:moveTo>
                      <a:lnTo>
                        <a:pt x="64" y="71"/>
                      </a:lnTo>
                      <a:lnTo>
                        <a:pt x="510" y="71"/>
                      </a:lnTo>
                      <a:lnTo>
                        <a:pt x="510" y="0"/>
                      </a:lnTo>
                      <a:lnTo>
                        <a:pt x="0" y="0"/>
                      </a:lnTo>
                      <a:lnTo>
                        <a:pt x="0" y="566"/>
                      </a:lnTo>
                      <a:lnTo>
                        <a:pt x="64" y="566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0835" name="Group 243" descr="Denim"/>
                <p:cNvGrpSpPr>
                  <a:grpSpLocks/>
                </p:cNvGrpSpPr>
                <p:nvPr/>
              </p:nvGrpSpPr>
              <p:grpSpPr bwMode="auto">
                <a:xfrm>
                  <a:off x="6423" y="3586"/>
                  <a:ext cx="189" cy="288"/>
                  <a:chOff x="6423" y="3586"/>
                  <a:chExt cx="189" cy="288"/>
                </a:xfrm>
              </p:grpSpPr>
              <p:sp>
                <p:nvSpPr>
                  <p:cNvPr id="110836" name="Oval 244" descr="Denim"/>
                  <p:cNvSpPr>
                    <a:spLocks noChangeArrowheads="1"/>
                  </p:cNvSpPr>
                  <p:nvPr/>
                </p:nvSpPr>
                <p:spPr bwMode="auto">
                  <a:xfrm>
                    <a:off x="6440" y="3586"/>
                    <a:ext cx="172" cy="288"/>
                  </a:xfrm>
                  <a:prstGeom prst="ellipse">
                    <a:avLst/>
                  </a:prstGeom>
                  <a:noFill/>
                  <a:ln w="2540">
                    <a:solidFill>
                      <a:srgbClr val="FFFF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837" name="Oval 245" descr="Denim"/>
                  <p:cNvSpPr>
                    <a:spLocks noChangeArrowheads="1"/>
                  </p:cNvSpPr>
                  <p:nvPr/>
                </p:nvSpPr>
                <p:spPr bwMode="auto">
                  <a:xfrm>
                    <a:off x="6423" y="3586"/>
                    <a:ext cx="172" cy="288"/>
                  </a:xfrm>
                  <a:prstGeom prst="ellipse">
                    <a:avLst/>
                  </a:prstGeom>
                  <a:noFill/>
                  <a:ln w="2540">
                    <a:solidFill>
                      <a:srgbClr val="FFFF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0838" name="Group 246" descr="Denim"/>
                <p:cNvGrpSpPr>
                  <a:grpSpLocks/>
                </p:cNvGrpSpPr>
                <p:nvPr/>
              </p:nvGrpSpPr>
              <p:grpSpPr bwMode="auto">
                <a:xfrm>
                  <a:off x="6497" y="4138"/>
                  <a:ext cx="64" cy="280"/>
                  <a:chOff x="6497" y="4138"/>
                  <a:chExt cx="64" cy="280"/>
                </a:xfrm>
              </p:grpSpPr>
              <p:sp>
                <p:nvSpPr>
                  <p:cNvPr id="110839" name="Rectangle 247" descr="Denim"/>
                  <p:cNvSpPr>
                    <a:spLocks noChangeArrowheads="1"/>
                  </p:cNvSpPr>
                  <p:nvPr/>
                </p:nvSpPr>
                <p:spPr bwMode="auto">
                  <a:xfrm>
                    <a:off x="6499" y="4138"/>
                    <a:ext cx="60" cy="280"/>
                  </a:xfrm>
                  <a:prstGeom prst="rect">
                    <a:avLst/>
                  </a:prstGeom>
                  <a:noFill/>
                  <a:ln w="2540">
                    <a:solidFill>
                      <a:srgbClr val="FFFF99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10840" name="Group 248" descr="Denim"/>
                  <p:cNvGrpSpPr>
                    <a:grpSpLocks/>
                  </p:cNvGrpSpPr>
                  <p:nvPr/>
                </p:nvGrpSpPr>
                <p:grpSpPr bwMode="auto">
                  <a:xfrm>
                    <a:off x="6497" y="4172"/>
                    <a:ext cx="64" cy="214"/>
                    <a:chOff x="6497" y="4172"/>
                    <a:chExt cx="64" cy="214"/>
                  </a:xfrm>
                </p:grpSpPr>
                <p:sp>
                  <p:nvSpPr>
                    <p:cNvPr id="110841" name="Line 249" descr="Denim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97" y="4208"/>
                      <a:ext cx="64" cy="1"/>
                    </a:xfrm>
                    <a:prstGeom prst="line">
                      <a:avLst/>
                    </a:prstGeom>
                    <a:noFill/>
                    <a:ln w="2540">
                      <a:solidFill>
                        <a:srgbClr val="FFFF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842" name="Line 250" descr="Denim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97" y="4314"/>
                      <a:ext cx="64" cy="1"/>
                    </a:xfrm>
                    <a:prstGeom prst="line">
                      <a:avLst/>
                    </a:prstGeom>
                    <a:noFill/>
                    <a:ln w="2540">
                      <a:solidFill>
                        <a:srgbClr val="FFFF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843" name="Line 251" descr="Denim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97" y="4279"/>
                      <a:ext cx="64" cy="1"/>
                    </a:xfrm>
                    <a:prstGeom prst="line">
                      <a:avLst/>
                    </a:prstGeom>
                    <a:noFill/>
                    <a:ln w="2540">
                      <a:solidFill>
                        <a:srgbClr val="FFFF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844" name="Line 252" descr="Denim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97" y="4243"/>
                      <a:ext cx="64" cy="1"/>
                    </a:xfrm>
                    <a:prstGeom prst="line">
                      <a:avLst/>
                    </a:prstGeom>
                    <a:noFill/>
                    <a:ln w="2540">
                      <a:solidFill>
                        <a:srgbClr val="FFFF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845" name="Line 253" descr="Denim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97" y="4172"/>
                      <a:ext cx="64" cy="1"/>
                    </a:xfrm>
                    <a:prstGeom prst="line">
                      <a:avLst/>
                    </a:prstGeom>
                    <a:noFill/>
                    <a:ln w="2540">
                      <a:solidFill>
                        <a:srgbClr val="FFFF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846" name="Line 254" descr="Denim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97" y="4349"/>
                      <a:ext cx="64" cy="1"/>
                    </a:xfrm>
                    <a:prstGeom prst="line">
                      <a:avLst/>
                    </a:prstGeom>
                    <a:noFill/>
                    <a:ln w="2540">
                      <a:solidFill>
                        <a:srgbClr val="FFFF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847" name="Line 255" descr="Denim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97" y="4385"/>
                      <a:ext cx="64" cy="1"/>
                    </a:xfrm>
                    <a:prstGeom prst="line">
                      <a:avLst/>
                    </a:prstGeom>
                    <a:noFill/>
                    <a:ln w="2540">
                      <a:solidFill>
                        <a:srgbClr val="FFFF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110848" name="Rectangle 256" descr="Denim"/>
                <p:cNvSpPr>
                  <a:spLocks noChangeArrowheads="1"/>
                </p:cNvSpPr>
                <p:nvPr/>
              </p:nvSpPr>
              <p:spPr bwMode="auto">
                <a:xfrm>
                  <a:off x="6903" y="4210"/>
                  <a:ext cx="18" cy="67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0849" name="Group 257" descr="Denim"/>
              <p:cNvGrpSpPr>
                <a:grpSpLocks/>
              </p:cNvGrpSpPr>
              <p:nvPr/>
            </p:nvGrpSpPr>
            <p:grpSpPr bwMode="auto">
              <a:xfrm>
                <a:off x="6726" y="3424"/>
                <a:ext cx="106" cy="195"/>
                <a:chOff x="6726" y="3424"/>
                <a:chExt cx="106" cy="195"/>
              </a:xfrm>
            </p:grpSpPr>
            <p:sp>
              <p:nvSpPr>
                <p:cNvPr id="110850" name="Freeform 258" descr="Denim"/>
                <p:cNvSpPr>
                  <a:spLocks/>
                </p:cNvSpPr>
                <p:nvPr/>
              </p:nvSpPr>
              <p:spPr bwMode="auto">
                <a:xfrm>
                  <a:off x="6784" y="3482"/>
                  <a:ext cx="48" cy="137"/>
                </a:xfrm>
                <a:custGeom>
                  <a:avLst/>
                  <a:gdLst/>
                  <a:ahLst/>
                  <a:cxnLst>
                    <a:cxn ang="0">
                      <a:pos x="120" y="0"/>
                    </a:cxn>
                    <a:cxn ang="0">
                      <a:pos x="0" y="229"/>
                    </a:cxn>
                    <a:cxn ang="0">
                      <a:pos x="24" y="274"/>
                    </a:cxn>
                    <a:cxn ang="0">
                      <a:pos x="144" y="8"/>
                    </a:cxn>
                    <a:cxn ang="0">
                      <a:pos x="120" y="0"/>
                    </a:cxn>
                  </a:cxnLst>
                  <a:rect l="0" t="0" r="r" b="b"/>
                  <a:pathLst>
                    <a:path w="144" h="274">
                      <a:moveTo>
                        <a:pt x="120" y="0"/>
                      </a:moveTo>
                      <a:lnTo>
                        <a:pt x="0" y="229"/>
                      </a:lnTo>
                      <a:lnTo>
                        <a:pt x="24" y="274"/>
                      </a:lnTo>
                      <a:lnTo>
                        <a:pt x="144" y="8"/>
                      </a:lnTo>
                      <a:lnTo>
                        <a:pt x="120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51" name="Freeform 259" descr="Denim"/>
                <p:cNvSpPr>
                  <a:spLocks/>
                </p:cNvSpPr>
                <p:nvPr/>
              </p:nvSpPr>
              <p:spPr bwMode="auto">
                <a:xfrm>
                  <a:off x="6726" y="3424"/>
                  <a:ext cx="93" cy="41"/>
                </a:xfrm>
                <a:custGeom>
                  <a:avLst/>
                  <a:gdLst/>
                  <a:ahLst/>
                  <a:cxnLst>
                    <a:cxn ang="0">
                      <a:pos x="270" y="0"/>
                    </a:cxn>
                    <a:cxn ang="0">
                      <a:pos x="0" y="44"/>
                    </a:cxn>
                    <a:cxn ang="0">
                      <a:pos x="39" y="81"/>
                    </a:cxn>
                    <a:cxn ang="0">
                      <a:pos x="280" y="27"/>
                    </a:cxn>
                    <a:cxn ang="0">
                      <a:pos x="270" y="0"/>
                    </a:cxn>
                  </a:cxnLst>
                  <a:rect l="0" t="0" r="r" b="b"/>
                  <a:pathLst>
                    <a:path w="280" h="81">
                      <a:moveTo>
                        <a:pt x="270" y="0"/>
                      </a:moveTo>
                      <a:lnTo>
                        <a:pt x="0" y="44"/>
                      </a:lnTo>
                      <a:lnTo>
                        <a:pt x="39" y="81"/>
                      </a:lnTo>
                      <a:lnTo>
                        <a:pt x="280" y="27"/>
                      </a:lnTo>
                      <a:lnTo>
                        <a:pt x="270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0852" name="Group 260" descr="Denim"/>
              <p:cNvGrpSpPr>
                <a:grpSpLocks/>
              </p:cNvGrpSpPr>
              <p:nvPr/>
            </p:nvGrpSpPr>
            <p:grpSpPr bwMode="auto">
              <a:xfrm>
                <a:off x="6514" y="3106"/>
                <a:ext cx="349" cy="913"/>
                <a:chOff x="6514" y="3106"/>
                <a:chExt cx="349" cy="913"/>
              </a:xfrm>
            </p:grpSpPr>
            <p:sp>
              <p:nvSpPr>
                <p:cNvPr id="110853" name="Freeform 261" descr="Denim"/>
                <p:cNvSpPr>
                  <a:spLocks/>
                </p:cNvSpPr>
                <p:nvPr/>
              </p:nvSpPr>
              <p:spPr bwMode="auto">
                <a:xfrm>
                  <a:off x="6514" y="3108"/>
                  <a:ext cx="349" cy="911"/>
                </a:xfrm>
                <a:custGeom>
                  <a:avLst/>
                  <a:gdLst/>
                  <a:ahLst/>
                  <a:cxnLst>
                    <a:cxn ang="0">
                      <a:pos x="34" y="67"/>
                    </a:cxn>
                    <a:cxn ang="0">
                      <a:pos x="18" y="120"/>
                    </a:cxn>
                    <a:cxn ang="0">
                      <a:pos x="4" y="186"/>
                    </a:cxn>
                    <a:cxn ang="0">
                      <a:pos x="0" y="257"/>
                    </a:cxn>
                    <a:cxn ang="0">
                      <a:pos x="0" y="327"/>
                    </a:cxn>
                    <a:cxn ang="0">
                      <a:pos x="14" y="420"/>
                    </a:cxn>
                    <a:cxn ang="0">
                      <a:pos x="26" y="535"/>
                    </a:cxn>
                    <a:cxn ang="0">
                      <a:pos x="50" y="663"/>
                    </a:cxn>
                    <a:cxn ang="0">
                      <a:pos x="89" y="810"/>
                    </a:cxn>
                    <a:cxn ang="0">
                      <a:pos x="149" y="952"/>
                    </a:cxn>
                    <a:cxn ang="0">
                      <a:pos x="245" y="1120"/>
                    </a:cxn>
                    <a:cxn ang="0">
                      <a:pos x="340" y="1279"/>
                    </a:cxn>
                    <a:cxn ang="0">
                      <a:pos x="420" y="1385"/>
                    </a:cxn>
                    <a:cxn ang="0">
                      <a:pos x="531" y="1513"/>
                    </a:cxn>
                    <a:cxn ang="0">
                      <a:pos x="647" y="1619"/>
                    </a:cxn>
                    <a:cxn ang="0">
                      <a:pos x="750" y="1703"/>
                    </a:cxn>
                    <a:cxn ang="0">
                      <a:pos x="826" y="1756"/>
                    </a:cxn>
                    <a:cxn ang="0">
                      <a:pos x="901" y="1796"/>
                    </a:cxn>
                    <a:cxn ang="0">
                      <a:pos x="962" y="1823"/>
                    </a:cxn>
                    <a:cxn ang="0">
                      <a:pos x="1010" y="1823"/>
                    </a:cxn>
                    <a:cxn ang="0">
                      <a:pos x="1046" y="1801"/>
                    </a:cxn>
                    <a:cxn ang="0">
                      <a:pos x="69" y="0"/>
                    </a:cxn>
                    <a:cxn ang="0">
                      <a:pos x="34" y="67"/>
                    </a:cxn>
                  </a:cxnLst>
                  <a:rect l="0" t="0" r="r" b="b"/>
                  <a:pathLst>
                    <a:path w="1046" h="1823">
                      <a:moveTo>
                        <a:pt x="34" y="67"/>
                      </a:moveTo>
                      <a:lnTo>
                        <a:pt x="18" y="120"/>
                      </a:lnTo>
                      <a:lnTo>
                        <a:pt x="4" y="186"/>
                      </a:lnTo>
                      <a:lnTo>
                        <a:pt x="0" y="257"/>
                      </a:lnTo>
                      <a:lnTo>
                        <a:pt x="0" y="327"/>
                      </a:lnTo>
                      <a:lnTo>
                        <a:pt x="14" y="420"/>
                      </a:lnTo>
                      <a:lnTo>
                        <a:pt x="26" y="535"/>
                      </a:lnTo>
                      <a:lnTo>
                        <a:pt x="50" y="663"/>
                      </a:lnTo>
                      <a:lnTo>
                        <a:pt x="89" y="810"/>
                      </a:lnTo>
                      <a:lnTo>
                        <a:pt x="149" y="952"/>
                      </a:lnTo>
                      <a:lnTo>
                        <a:pt x="245" y="1120"/>
                      </a:lnTo>
                      <a:lnTo>
                        <a:pt x="340" y="1279"/>
                      </a:lnTo>
                      <a:lnTo>
                        <a:pt x="420" y="1385"/>
                      </a:lnTo>
                      <a:lnTo>
                        <a:pt x="531" y="1513"/>
                      </a:lnTo>
                      <a:lnTo>
                        <a:pt x="647" y="1619"/>
                      </a:lnTo>
                      <a:lnTo>
                        <a:pt x="750" y="1703"/>
                      </a:lnTo>
                      <a:lnTo>
                        <a:pt x="826" y="1756"/>
                      </a:lnTo>
                      <a:lnTo>
                        <a:pt x="901" y="1796"/>
                      </a:lnTo>
                      <a:lnTo>
                        <a:pt x="962" y="1823"/>
                      </a:lnTo>
                      <a:lnTo>
                        <a:pt x="1010" y="1823"/>
                      </a:lnTo>
                      <a:lnTo>
                        <a:pt x="1046" y="1801"/>
                      </a:lnTo>
                      <a:lnTo>
                        <a:pt x="69" y="0"/>
                      </a:lnTo>
                      <a:lnTo>
                        <a:pt x="34" y="67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54" name="Freeform 262" descr="Denim"/>
                <p:cNvSpPr>
                  <a:spLocks/>
                </p:cNvSpPr>
                <p:nvPr/>
              </p:nvSpPr>
              <p:spPr bwMode="auto">
                <a:xfrm>
                  <a:off x="6535" y="3106"/>
                  <a:ext cx="328" cy="902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35"/>
                    </a:cxn>
                    <a:cxn ang="0">
                      <a:pos x="0" y="115"/>
                    </a:cxn>
                    <a:cxn ang="0">
                      <a:pos x="4" y="208"/>
                    </a:cxn>
                    <a:cxn ang="0">
                      <a:pos x="12" y="283"/>
                    </a:cxn>
                    <a:cxn ang="0">
                      <a:pos x="24" y="380"/>
                    </a:cxn>
                    <a:cxn ang="0">
                      <a:pos x="40" y="495"/>
                    </a:cxn>
                    <a:cxn ang="0">
                      <a:pos x="64" y="614"/>
                    </a:cxn>
                    <a:cxn ang="0">
                      <a:pos x="112" y="766"/>
                    </a:cxn>
                    <a:cxn ang="0">
                      <a:pos x="184" y="938"/>
                    </a:cxn>
                    <a:cxn ang="0">
                      <a:pos x="263" y="1080"/>
                    </a:cxn>
                    <a:cxn ang="0">
                      <a:pos x="359" y="1230"/>
                    </a:cxn>
                    <a:cxn ang="0">
                      <a:pos x="446" y="1345"/>
                    </a:cxn>
                    <a:cxn ang="0">
                      <a:pos x="514" y="1423"/>
                    </a:cxn>
                    <a:cxn ang="0">
                      <a:pos x="578" y="1495"/>
                    </a:cxn>
                    <a:cxn ang="0">
                      <a:pos x="645" y="1566"/>
                    </a:cxn>
                    <a:cxn ang="0">
                      <a:pos x="721" y="1635"/>
                    </a:cxn>
                    <a:cxn ang="0">
                      <a:pos x="773" y="1681"/>
                    </a:cxn>
                    <a:cxn ang="0">
                      <a:pos x="828" y="1721"/>
                    </a:cxn>
                    <a:cxn ang="0">
                      <a:pos x="889" y="1759"/>
                    </a:cxn>
                    <a:cxn ang="0">
                      <a:pos x="941" y="1796"/>
                    </a:cxn>
                    <a:cxn ang="0">
                      <a:pos x="973" y="1805"/>
                    </a:cxn>
                    <a:cxn ang="0">
                      <a:pos x="985" y="1778"/>
                    </a:cxn>
                    <a:cxn ang="0">
                      <a:pos x="982" y="1741"/>
                    </a:cxn>
                    <a:cxn ang="0">
                      <a:pos x="974" y="1698"/>
                    </a:cxn>
                    <a:cxn ang="0">
                      <a:pos x="961" y="1623"/>
                    </a:cxn>
                    <a:cxn ang="0">
                      <a:pos x="945" y="1525"/>
                    </a:cxn>
                    <a:cxn ang="0">
                      <a:pos x="925" y="1433"/>
                    </a:cxn>
                    <a:cxn ang="0">
                      <a:pos x="901" y="1326"/>
                    </a:cxn>
                    <a:cxn ang="0">
                      <a:pos x="869" y="1212"/>
                    </a:cxn>
                    <a:cxn ang="0">
                      <a:pos x="834" y="1122"/>
                    </a:cxn>
                    <a:cxn ang="0">
                      <a:pos x="804" y="1044"/>
                    </a:cxn>
                    <a:cxn ang="0">
                      <a:pos x="758" y="941"/>
                    </a:cxn>
                    <a:cxn ang="0">
                      <a:pos x="713" y="850"/>
                    </a:cxn>
                    <a:cxn ang="0">
                      <a:pos x="659" y="751"/>
                    </a:cxn>
                    <a:cxn ang="0">
                      <a:pos x="574" y="627"/>
                    </a:cxn>
                    <a:cxn ang="0">
                      <a:pos x="514" y="539"/>
                    </a:cxn>
                    <a:cxn ang="0">
                      <a:pos x="428" y="418"/>
                    </a:cxn>
                    <a:cxn ang="0">
                      <a:pos x="347" y="331"/>
                    </a:cxn>
                    <a:cxn ang="0">
                      <a:pos x="267" y="241"/>
                    </a:cxn>
                    <a:cxn ang="0">
                      <a:pos x="207" y="177"/>
                    </a:cxn>
                    <a:cxn ang="0">
                      <a:pos x="144" y="109"/>
                    </a:cxn>
                    <a:cxn ang="0">
                      <a:pos x="96" y="62"/>
                    </a:cxn>
                    <a:cxn ang="0">
                      <a:pos x="48" y="17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985" h="1805">
                      <a:moveTo>
                        <a:pt x="8" y="0"/>
                      </a:moveTo>
                      <a:lnTo>
                        <a:pt x="0" y="35"/>
                      </a:lnTo>
                      <a:lnTo>
                        <a:pt x="0" y="115"/>
                      </a:lnTo>
                      <a:lnTo>
                        <a:pt x="4" y="208"/>
                      </a:lnTo>
                      <a:lnTo>
                        <a:pt x="12" y="283"/>
                      </a:lnTo>
                      <a:lnTo>
                        <a:pt x="24" y="380"/>
                      </a:lnTo>
                      <a:lnTo>
                        <a:pt x="40" y="495"/>
                      </a:lnTo>
                      <a:lnTo>
                        <a:pt x="64" y="614"/>
                      </a:lnTo>
                      <a:lnTo>
                        <a:pt x="112" y="766"/>
                      </a:lnTo>
                      <a:lnTo>
                        <a:pt x="184" y="938"/>
                      </a:lnTo>
                      <a:lnTo>
                        <a:pt x="263" y="1080"/>
                      </a:lnTo>
                      <a:lnTo>
                        <a:pt x="359" y="1230"/>
                      </a:lnTo>
                      <a:lnTo>
                        <a:pt x="446" y="1345"/>
                      </a:lnTo>
                      <a:lnTo>
                        <a:pt x="514" y="1423"/>
                      </a:lnTo>
                      <a:lnTo>
                        <a:pt x="578" y="1495"/>
                      </a:lnTo>
                      <a:lnTo>
                        <a:pt x="645" y="1566"/>
                      </a:lnTo>
                      <a:lnTo>
                        <a:pt x="721" y="1635"/>
                      </a:lnTo>
                      <a:lnTo>
                        <a:pt x="773" y="1681"/>
                      </a:lnTo>
                      <a:lnTo>
                        <a:pt x="828" y="1721"/>
                      </a:lnTo>
                      <a:lnTo>
                        <a:pt x="889" y="1759"/>
                      </a:lnTo>
                      <a:lnTo>
                        <a:pt x="941" y="1796"/>
                      </a:lnTo>
                      <a:lnTo>
                        <a:pt x="973" y="1805"/>
                      </a:lnTo>
                      <a:lnTo>
                        <a:pt x="985" y="1778"/>
                      </a:lnTo>
                      <a:lnTo>
                        <a:pt x="982" y="1741"/>
                      </a:lnTo>
                      <a:lnTo>
                        <a:pt x="974" y="1698"/>
                      </a:lnTo>
                      <a:lnTo>
                        <a:pt x="961" y="1623"/>
                      </a:lnTo>
                      <a:lnTo>
                        <a:pt x="945" y="1525"/>
                      </a:lnTo>
                      <a:lnTo>
                        <a:pt x="925" y="1433"/>
                      </a:lnTo>
                      <a:lnTo>
                        <a:pt x="901" y="1326"/>
                      </a:lnTo>
                      <a:lnTo>
                        <a:pt x="869" y="1212"/>
                      </a:lnTo>
                      <a:lnTo>
                        <a:pt x="834" y="1122"/>
                      </a:lnTo>
                      <a:lnTo>
                        <a:pt x="804" y="1044"/>
                      </a:lnTo>
                      <a:lnTo>
                        <a:pt x="758" y="941"/>
                      </a:lnTo>
                      <a:lnTo>
                        <a:pt x="713" y="850"/>
                      </a:lnTo>
                      <a:lnTo>
                        <a:pt x="659" y="751"/>
                      </a:lnTo>
                      <a:lnTo>
                        <a:pt x="574" y="627"/>
                      </a:lnTo>
                      <a:lnTo>
                        <a:pt x="514" y="539"/>
                      </a:lnTo>
                      <a:lnTo>
                        <a:pt x="428" y="418"/>
                      </a:lnTo>
                      <a:lnTo>
                        <a:pt x="347" y="331"/>
                      </a:lnTo>
                      <a:lnTo>
                        <a:pt x="267" y="241"/>
                      </a:lnTo>
                      <a:lnTo>
                        <a:pt x="207" y="177"/>
                      </a:lnTo>
                      <a:lnTo>
                        <a:pt x="144" y="109"/>
                      </a:lnTo>
                      <a:lnTo>
                        <a:pt x="96" y="62"/>
                      </a:lnTo>
                      <a:lnTo>
                        <a:pt x="48" y="17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0855" name="Group 263" descr="Denim"/>
              <p:cNvGrpSpPr>
                <a:grpSpLocks/>
              </p:cNvGrpSpPr>
              <p:nvPr/>
            </p:nvGrpSpPr>
            <p:grpSpPr bwMode="auto">
              <a:xfrm>
                <a:off x="6547" y="3336"/>
                <a:ext cx="336" cy="590"/>
                <a:chOff x="6547" y="3336"/>
                <a:chExt cx="336" cy="590"/>
              </a:xfrm>
            </p:grpSpPr>
            <p:sp>
              <p:nvSpPr>
                <p:cNvPr id="110856" name="Freeform 264" descr="Denim"/>
                <p:cNvSpPr>
                  <a:spLocks/>
                </p:cNvSpPr>
                <p:nvPr/>
              </p:nvSpPr>
              <p:spPr bwMode="auto">
                <a:xfrm>
                  <a:off x="6547" y="3336"/>
                  <a:ext cx="323" cy="3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9" y="45"/>
                    </a:cxn>
                    <a:cxn ang="0">
                      <a:pos x="961" y="80"/>
                    </a:cxn>
                    <a:cxn ang="0">
                      <a:pos x="4" y="3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69" h="80">
                      <a:moveTo>
                        <a:pt x="0" y="0"/>
                      </a:moveTo>
                      <a:lnTo>
                        <a:pt x="969" y="45"/>
                      </a:lnTo>
                      <a:lnTo>
                        <a:pt x="961" y="80"/>
                      </a:lnTo>
                      <a:lnTo>
                        <a:pt x="4" y="3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57" name="Freeform 265" descr="Denim"/>
                <p:cNvSpPr>
                  <a:spLocks/>
                </p:cNvSpPr>
                <p:nvPr/>
              </p:nvSpPr>
              <p:spPr bwMode="auto">
                <a:xfrm>
                  <a:off x="6768" y="3455"/>
                  <a:ext cx="115" cy="471"/>
                </a:xfrm>
                <a:custGeom>
                  <a:avLst/>
                  <a:gdLst/>
                  <a:ahLst/>
                  <a:cxnLst>
                    <a:cxn ang="0">
                      <a:pos x="304" y="19"/>
                    </a:cxn>
                    <a:cxn ang="0">
                      <a:pos x="0" y="921"/>
                    </a:cxn>
                    <a:cxn ang="0">
                      <a:pos x="28" y="943"/>
                    </a:cxn>
                    <a:cxn ang="0">
                      <a:pos x="344" y="0"/>
                    </a:cxn>
                    <a:cxn ang="0">
                      <a:pos x="304" y="19"/>
                    </a:cxn>
                  </a:cxnLst>
                  <a:rect l="0" t="0" r="r" b="b"/>
                  <a:pathLst>
                    <a:path w="344" h="943">
                      <a:moveTo>
                        <a:pt x="304" y="19"/>
                      </a:moveTo>
                      <a:lnTo>
                        <a:pt x="0" y="921"/>
                      </a:lnTo>
                      <a:lnTo>
                        <a:pt x="28" y="943"/>
                      </a:lnTo>
                      <a:lnTo>
                        <a:pt x="344" y="0"/>
                      </a:lnTo>
                      <a:lnTo>
                        <a:pt x="304" y="19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0858" name="Group 266" descr="Denim"/>
              <p:cNvGrpSpPr>
                <a:grpSpLocks/>
              </p:cNvGrpSpPr>
              <p:nvPr/>
            </p:nvGrpSpPr>
            <p:grpSpPr bwMode="auto">
              <a:xfrm>
                <a:off x="6808" y="3347"/>
                <a:ext cx="134" cy="146"/>
                <a:chOff x="6808" y="3347"/>
                <a:chExt cx="134" cy="146"/>
              </a:xfrm>
            </p:grpSpPr>
            <p:sp>
              <p:nvSpPr>
                <p:cNvPr id="110859" name="Freeform 267" descr="Denim"/>
                <p:cNvSpPr>
                  <a:spLocks/>
                </p:cNvSpPr>
                <p:nvPr/>
              </p:nvSpPr>
              <p:spPr bwMode="auto">
                <a:xfrm>
                  <a:off x="6808" y="3364"/>
                  <a:ext cx="95" cy="129"/>
                </a:xfrm>
                <a:custGeom>
                  <a:avLst/>
                  <a:gdLst/>
                  <a:ahLst/>
                  <a:cxnLst>
                    <a:cxn ang="0">
                      <a:pos x="213" y="0"/>
                    </a:cxn>
                    <a:cxn ang="0">
                      <a:pos x="12" y="80"/>
                    </a:cxn>
                    <a:cxn ang="0">
                      <a:pos x="4" y="93"/>
                    </a:cxn>
                    <a:cxn ang="0">
                      <a:pos x="0" y="120"/>
                    </a:cxn>
                    <a:cxn ang="0">
                      <a:pos x="3" y="157"/>
                    </a:cxn>
                    <a:cxn ang="0">
                      <a:pos x="6" y="179"/>
                    </a:cxn>
                    <a:cxn ang="0">
                      <a:pos x="18" y="211"/>
                    </a:cxn>
                    <a:cxn ang="0">
                      <a:pos x="38" y="236"/>
                    </a:cxn>
                    <a:cxn ang="0">
                      <a:pos x="65" y="254"/>
                    </a:cxn>
                    <a:cxn ang="0">
                      <a:pos x="81" y="258"/>
                    </a:cxn>
                    <a:cxn ang="0">
                      <a:pos x="97" y="258"/>
                    </a:cxn>
                    <a:cxn ang="0">
                      <a:pos x="284" y="160"/>
                    </a:cxn>
                    <a:cxn ang="0">
                      <a:pos x="249" y="129"/>
                    </a:cxn>
                    <a:cxn ang="0">
                      <a:pos x="229" y="98"/>
                    </a:cxn>
                    <a:cxn ang="0">
                      <a:pos x="213" y="0"/>
                    </a:cxn>
                  </a:cxnLst>
                  <a:rect l="0" t="0" r="r" b="b"/>
                  <a:pathLst>
                    <a:path w="284" h="258">
                      <a:moveTo>
                        <a:pt x="213" y="0"/>
                      </a:moveTo>
                      <a:lnTo>
                        <a:pt x="12" y="80"/>
                      </a:lnTo>
                      <a:lnTo>
                        <a:pt x="4" y="93"/>
                      </a:lnTo>
                      <a:lnTo>
                        <a:pt x="0" y="120"/>
                      </a:lnTo>
                      <a:lnTo>
                        <a:pt x="3" y="157"/>
                      </a:lnTo>
                      <a:lnTo>
                        <a:pt x="6" y="179"/>
                      </a:lnTo>
                      <a:lnTo>
                        <a:pt x="18" y="211"/>
                      </a:lnTo>
                      <a:lnTo>
                        <a:pt x="38" y="236"/>
                      </a:lnTo>
                      <a:lnTo>
                        <a:pt x="65" y="254"/>
                      </a:lnTo>
                      <a:lnTo>
                        <a:pt x="81" y="258"/>
                      </a:lnTo>
                      <a:lnTo>
                        <a:pt x="97" y="258"/>
                      </a:lnTo>
                      <a:lnTo>
                        <a:pt x="284" y="160"/>
                      </a:lnTo>
                      <a:lnTo>
                        <a:pt x="249" y="129"/>
                      </a:lnTo>
                      <a:lnTo>
                        <a:pt x="229" y="98"/>
                      </a:lnTo>
                      <a:lnTo>
                        <a:pt x="213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60" name="Freeform 268" descr="Denim"/>
                <p:cNvSpPr>
                  <a:spLocks/>
                </p:cNvSpPr>
                <p:nvPr/>
              </p:nvSpPr>
              <p:spPr bwMode="auto">
                <a:xfrm>
                  <a:off x="6863" y="3347"/>
                  <a:ext cx="53" cy="121"/>
                </a:xfrm>
                <a:custGeom>
                  <a:avLst/>
                  <a:gdLst/>
                  <a:ahLst/>
                  <a:cxnLst>
                    <a:cxn ang="0">
                      <a:pos x="93" y="35"/>
                    </a:cxn>
                    <a:cxn ang="0">
                      <a:pos x="85" y="20"/>
                    </a:cxn>
                    <a:cxn ang="0">
                      <a:pos x="69" y="7"/>
                    </a:cxn>
                    <a:cxn ang="0">
                      <a:pos x="41" y="0"/>
                    </a:cxn>
                    <a:cxn ang="0">
                      <a:pos x="25" y="2"/>
                    </a:cxn>
                    <a:cxn ang="0">
                      <a:pos x="15" y="16"/>
                    </a:cxn>
                    <a:cxn ang="0">
                      <a:pos x="5" y="35"/>
                    </a:cxn>
                    <a:cxn ang="0">
                      <a:pos x="0" y="64"/>
                    </a:cxn>
                    <a:cxn ang="0">
                      <a:pos x="1" y="81"/>
                    </a:cxn>
                    <a:cxn ang="0">
                      <a:pos x="4" y="103"/>
                    </a:cxn>
                    <a:cxn ang="0">
                      <a:pos x="11" y="135"/>
                    </a:cxn>
                    <a:cxn ang="0">
                      <a:pos x="22" y="162"/>
                    </a:cxn>
                    <a:cxn ang="0">
                      <a:pos x="36" y="185"/>
                    </a:cxn>
                    <a:cxn ang="0">
                      <a:pos x="50" y="206"/>
                    </a:cxn>
                    <a:cxn ang="0">
                      <a:pos x="66" y="223"/>
                    </a:cxn>
                    <a:cxn ang="0">
                      <a:pos x="86" y="234"/>
                    </a:cxn>
                    <a:cxn ang="0">
                      <a:pos x="110" y="241"/>
                    </a:cxn>
                    <a:cxn ang="0">
                      <a:pos x="130" y="241"/>
                    </a:cxn>
                    <a:cxn ang="0">
                      <a:pos x="149" y="229"/>
                    </a:cxn>
                    <a:cxn ang="0">
                      <a:pos x="156" y="210"/>
                    </a:cxn>
                    <a:cxn ang="0">
                      <a:pos x="158" y="184"/>
                    </a:cxn>
                    <a:cxn ang="0">
                      <a:pos x="153" y="154"/>
                    </a:cxn>
                    <a:cxn ang="0">
                      <a:pos x="141" y="114"/>
                    </a:cxn>
                    <a:cxn ang="0">
                      <a:pos x="113" y="64"/>
                    </a:cxn>
                    <a:cxn ang="0">
                      <a:pos x="93" y="35"/>
                    </a:cxn>
                  </a:cxnLst>
                  <a:rect l="0" t="0" r="r" b="b"/>
                  <a:pathLst>
                    <a:path w="158" h="241">
                      <a:moveTo>
                        <a:pt x="93" y="35"/>
                      </a:moveTo>
                      <a:lnTo>
                        <a:pt x="85" y="20"/>
                      </a:lnTo>
                      <a:lnTo>
                        <a:pt x="69" y="7"/>
                      </a:lnTo>
                      <a:lnTo>
                        <a:pt x="41" y="0"/>
                      </a:lnTo>
                      <a:lnTo>
                        <a:pt x="25" y="2"/>
                      </a:lnTo>
                      <a:lnTo>
                        <a:pt x="15" y="16"/>
                      </a:lnTo>
                      <a:lnTo>
                        <a:pt x="5" y="35"/>
                      </a:lnTo>
                      <a:lnTo>
                        <a:pt x="0" y="64"/>
                      </a:lnTo>
                      <a:lnTo>
                        <a:pt x="1" y="81"/>
                      </a:lnTo>
                      <a:lnTo>
                        <a:pt x="4" y="103"/>
                      </a:lnTo>
                      <a:lnTo>
                        <a:pt x="11" y="135"/>
                      </a:lnTo>
                      <a:lnTo>
                        <a:pt x="22" y="162"/>
                      </a:lnTo>
                      <a:lnTo>
                        <a:pt x="36" y="185"/>
                      </a:lnTo>
                      <a:lnTo>
                        <a:pt x="50" y="206"/>
                      </a:lnTo>
                      <a:lnTo>
                        <a:pt x="66" y="223"/>
                      </a:lnTo>
                      <a:lnTo>
                        <a:pt x="86" y="234"/>
                      </a:lnTo>
                      <a:lnTo>
                        <a:pt x="110" y="241"/>
                      </a:lnTo>
                      <a:lnTo>
                        <a:pt x="130" y="241"/>
                      </a:lnTo>
                      <a:lnTo>
                        <a:pt x="149" y="229"/>
                      </a:lnTo>
                      <a:lnTo>
                        <a:pt x="156" y="210"/>
                      </a:lnTo>
                      <a:lnTo>
                        <a:pt x="158" y="184"/>
                      </a:lnTo>
                      <a:lnTo>
                        <a:pt x="153" y="154"/>
                      </a:lnTo>
                      <a:lnTo>
                        <a:pt x="141" y="114"/>
                      </a:lnTo>
                      <a:lnTo>
                        <a:pt x="113" y="64"/>
                      </a:lnTo>
                      <a:lnTo>
                        <a:pt x="93" y="35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61" name="Freeform 269" descr="Denim"/>
                <p:cNvSpPr>
                  <a:spLocks/>
                </p:cNvSpPr>
                <p:nvPr/>
              </p:nvSpPr>
              <p:spPr bwMode="auto">
                <a:xfrm>
                  <a:off x="6878" y="3353"/>
                  <a:ext cx="64" cy="87"/>
                </a:xfrm>
                <a:custGeom>
                  <a:avLst/>
                  <a:gdLst/>
                  <a:ahLst/>
                  <a:cxnLst>
                    <a:cxn ang="0">
                      <a:pos x="14" y="38"/>
                    </a:cxn>
                    <a:cxn ang="0">
                      <a:pos x="136" y="4"/>
                    </a:cxn>
                    <a:cxn ang="0">
                      <a:pos x="166" y="0"/>
                    </a:cxn>
                    <a:cxn ang="0">
                      <a:pos x="185" y="4"/>
                    </a:cxn>
                    <a:cxn ang="0">
                      <a:pos x="192" y="13"/>
                    </a:cxn>
                    <a:cxn ang="0">
                      <a:pos x="193" y="31"/>
                    </a:cxn>
                    <a:cxn ang="0">
                      <a:pos x="185" y="57"/>
                    </a:cxn>
                    <a:cxn ang="0">
                      <a:pos x="73" y="172"/>
                    </a:cxn>
                    <a:cxn ang="0">
                      <a:pos x="57" y="171"/>
                    </a:cxn>
                    <a:cxn ang="0">
                      <a:pos x="38" y="163"/>
                    </a:cxn>
                    <a:cxn ang="0">
                      <a:pos x="25" y="149"/>
                    </a:cxn>
                    <a:cxn ang="0">
                      <a:pos x="9" y="126"/>
                    </a:cxn>
                    <a:cxn ang="0">
                      <a:pos x="1" y="104"/>
                    </a:cxn>
                    <a:cxn ang="0">
                      <a:pos x="0" y="79"/>
                    </a:cxn>
                    <a:cxn ang="0">
                      <a:pos x="5" y="56"/>
                    </a:cxn>
                    <a:cxn ang="0">
                      <a:pos x="14" y="38"/>
                    </a:cxn>
                  </a:cxnLst>
                  <a:rect l="0" t="0" r="r" b="b"/>
                  <a:pathLst>
                    <a:path w="193" h="172">
                      <a:moveTo>
                        <a:pt x="14" y="38"/>
                      </a:moveTo>
                      <a:lnTo>
                        <a:pt x="136" y="4"/>
                      </a:lnTo>
                      <a:lnTo>
                        <a:pt x="166" y="0"/>
                      </a:lnTo>
                      <a:lnTo>
                        <a:pt x="185" y="4"/>
                      </a:lnTo>
                      <a:lnTo>
                        <a:pt x="192" y="13"/>
                      </a:lnTo>
                      <a:lnTo>
                        <a:pt x="193" y="31"/>
                      </a:lnTo>
                      <a:lnTo>
                        <a:pt x="185" y="57"/>
                      </a:lnTo>
                      <a:lnTo>
                        <a:pt x="73" y="172"/>
                      </a:lnTo>
                      <a:lnTo>
                        <a:pt x="57" y="171"/>
                      </a:lnTo>
                      <a:lnTo>
                        <a:pt x="38" y="163"/>
                      </a:lnTo>
                      <a:lnTo>
                        <a:pt x="25" y="149"/>
                      </a:lnTo>
                      <a:lnTo>
                        <a:pt x="9" y="126"/>
                      </a:lnTo>
                      <a:lnTo>
                        <a:pt x="1" y="104"/>
                      </a:lnTo>
                      <a:lnTo>
                        <a:pt x="0" y="79"/>
                      </a:lnTo>
                      <a:lnTo>
                        <a:pt x="5" y="56"/>
                      </a:lnTo>
                      <a:lnTo>
                        <a:pt x="14" y="38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62" name="Freeform 270" descr="Denim"/>
                <p:cNvSpPr>
                  <a:spLocks/>
                </p:cNvSpPr>
                <p:nvPr/>
              </p:nvSpPr>
              <p:spPr bwMode="auto">
                <a:xfrm>
                  <a:off x="6828" y="3395"/>
                  <a:ext cx="28" cy="87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28"/>
                    </a:cxn>
                    <a:cxn ang="0">
                      <a:pos x="0" y="53"/>
                    </a:cxn>
                    <a:cxn ang="0">
                      <a:pos x="7" y="84"/>
                    </a:cxn>
                    <a:cxn ang="0">
                      <a:pos x="13" y="110"/>
                    </a:cxn>
                    <a:cxn ang="0">
                      <a:pos x="31" y="135"/>
                    </a:cxn>
                    <a:cxn ang="0">
                      <a:pos x="47" y="152"/>
                    </a:cxn>
                    <a:cxn ang="0">
                      <a:pos x="58" y="160"/>
                    </a:cxn>
                    <a:cxn ang="0">
                      <a:pos x="70" y="166"/>
                    </a:cxn>
                    <a:cxn ang="0">
                      <a:pos x="84" y="174"/>
                    </a:cxn>
                  </a:cxnLst>
                  <a:rect l="0" t="0" r="r" b="b"/>
                  <a:pathLst>
                    <a:path w="84" h="174">
                      <a:moveTo>
                        <a:pt x="5" y="0"/>
                      </a:moveTo>
                      <a:lnTo>
                        <a:pt x="0" y="28"/>
                      </a:lnTo>
                      <a:lnTo>
                        <a:pt x="0" y="53"/>
                      </a:lnTo>
                      <a:lnTo>
                        <a:pt x="7" y="84"/>
                      </a:lnTo>
                      <a:lnTo>
                        <a:pt x="13" y="110"/>
                      </a:lnTo>
                      <a:lnTo>
                        <a:pt x="31" y="135"/>
                      </a:lnTo>
                      <a:lnTo>
                        <a:pt x="47" y="152"/>
                      </a:lnTo>
                      <a:lnTo>
                        <a:pt x="58" y="160"/>
                      </a:lnTo>
                      <a:lnTo>
                        <a:pt x="70" y="166"/>
                      </a:lnTo>
                      <a:lnTo>
                        <a:pt x="84" y="174"/>
                      </a:lnTo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63" name="Freeform 271" descr="Denim"/>
                <p:cNvSpPr>
                  <a:spLocks/>
                </p:cNvSpPr>
                <p:nvPr/>
              </p:nvSpPr>
              <p:spPr bwMode="auto">
                <a:xfrm>
                  <a:off x="6845" y="3384"/>
                  <a:ext cx="28" cy="87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28"/>
                    </a:cxn>
                    <a:cxn ang="0">
                      <a:pos x="0" y="53"/>
                    </a:cxn>
                    <a:cxn ang="0">
                      <a:pos x="6" y="84"/>
                    </a:cxn>
                    <a:cxn ang="0">
                      <a:pos x="13" y="111"/>
                    </a:cxn>
                    <a:cxn ang="0">
                      <a:pos x="30" y="134"/>
                    </a:cxn>
                    <a:cxn ang="0">
                      <a:pos x="46" y="152"/>
                    </a:cxn>
                    <a:cxn ang="0">
                      <a:pos x="58" y="161"/>
                    </a:cxn>
                    <a:cxn ang="0">
                      <a:pos x="70" y="167"/>
                    </a:cxn>
                    <a:cxn ang="0">
                      <a:pos x="83" y="174"/>
                    </a:cxn>
                  </a:cxnLst>
                  <a:rect l="0" t="0" r="r" b="b"/>
                  <a:pathLst>
                    <a:path w="83" h="174">
                      <a:moveTo>
                        <a:pt x="5" y="0"/>
                      </a:moveTo>
                      <a:lnTo>
                        <a:pt x="0" y="28"/>
                      </a:lnTo>
                      <a:lnTo>
                        <a:pt x="0" y="53"/>
                      </a:lnTo>
                      <a:lnTo>
                        <a:pt x="6" y="84"/>
                      </a:lnTo>
                      <a:lnTo>
                        <a:pt x="13" y="111"/>
                      </a:lnTo>
                      <a:lnTo>
                        <a:pt x="30" y="134"/>
                      </a:lnTo>
                      <a:lnTo>
                        <a:pt x="46" y="152"/>
                      </a:lnTo>
                      <a:lnTo>
                        <a:pt x="58" y="161"/>
                      </a:lnTo>
                      <a:lnTo>
                        <a:pt x="70" y="167"/>
                      </a:lnTo>
                      <a:lnTo>
                        <a:pt x="83" y="174"/>
                      </a:lnTo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0864" name="Line 272"/>
            <p:cNvSpPr>
              <a:spLocks noChangeShapeType="1"/>
            </p:cNvSpPr>
            <p:nvPr/>
          </p:nvSpPr>
          <p:spPr bwMode="auto">
            <a:xfrm flipV="1">
              <a:off x="2064" y="1056"/>
              <a:ext cx="720" cy="192"/>
            </a:xfrm>
            <a:prstGeom prst="line">
              <a:avLst/>
            </a:prstGeom>
            <a:noFill/>
            <a:ln w="38100" cap="sq">
              <a:solidFill>
                <a:srgbClr val="99FF33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865" name="Text Box 273"/>
            <p:cNvSpPr txBox="1">
              <a:spLocks noChangeArrowheads="1"/>
            </p:cNvSpPr>
            <p:nvPr/>
          </p:nvSpPr>
          <p:spPr bwMode="auto">
            <a:xfrm>
              <a:off x="3072" y="3408"/>
              <a:ext cx="1440" cy="26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latin typeface="Verdana" pitchFamily="34" charset="0"/>
                </a:rPr>
                <a:t>BANCS &amp; Cashtree</a:t>
              </a:r>
            </a:p>
            <a:p>
              <a:pPr algn="ctr"/>
              <a:r>
                <a:rPr lang="en-US" sz="1000" b="1">
                  <a:latin typeface="Verdana" pitchFamily="34" charset="0"/>
                </a:rPr>
                <a:t>Location: </a:t>
              </a:r>
              <a:r>
                <a:rPr lang="en-US" sz="1000">
                  <a:latin typeface="Verdana" pitchFamily="34" charset="0"/>
                </a:rPr>
                <a:t>Mumbai</a:t>
              </a:r>
              <a:r>
                <a:rPr lang="en-US" sz="1000" b="1">
                  <a:latin typeface="Verdana" pitchFamily="34" charset="0"/>
                </a:rPr>
                <a:t> </a:t>
              </a:r>
            </a:p>
          </p:txBody>
        </p:sp>
        <p:grpSp>
          <p:nvGrpSpPr>
            <p:cNvPr id="110866" name="Group 274"/>
            <p:cNvGrpSpPr>
              <a:grpSpLocks/>
            </p:cNvGrpSpPr>
            <p:nvPr/>
          </p:nvGrpSpPr>
          <p:grpSpPr bwMode="auto">
            <a:xfrm>
              <a:off x="4664" y="2920"/>
              <a:ext cx="192" cy="288"/>
              <a:chOff x="6372" y="3106"/>
              <a:chExt cx="593" cy="1417"/>
            </a:xfrm>
          </p:grpSpPr>
          <p:grpSp>
            <p:nvGrpSpPr>
              <p:cNvPr id="110867" name="Group 275" descr="Denim"/>
              <p:cNvGrpSpPr>
                <a:grpSpLocks/>
              </p:cNvGrpSpPr>
              <p:nvPr/>
            </p:nvGrpSpPr>
            <p:grpSpPr bwMode="auto">
              <a:xfrm>
                <a:off x="6372" y="3159"/>
                <a:ext cx="593" cy="1364"/>
                <a:chOff x="6372" y="3159"/>
                <a:chExt cx="593" cy="1364"/>
              </a:xfrm>
            </p:grpSpPr>
            <p:grpSp>
              <p:nvGrpSpPr>
                <p:cNvPr id="110868" name="Group 276" descr="Denim"/>
                <p:cNvGrpSpPr>
                  <a:grpSpLocks/>
                </p:cNvGrpSpPr>
                <p:nvPr/>
              </p:nvGrpSpPr>
              <p:grpSpPr bwMode="auto">
                <a:xfrm>
                  <a:off x="6585" y="3966"/>
                  <a:ext cx="18" cy="174"/>
                  <a:chOff x="6585" y="3966"/>
                  <a:chExt cx="18" cy="174"/>
                </a:xfrm>
              </p:grpSpPr>
              <p:sp>
                <p:nvSpPr>
                  <p:cNvPr id="110869" name="Rectangle 277" descr="Denim"/>
                  <p:cNvSpPr>
                    <a:spLocks noChangeArrowheads="1"/>
                  </p:cNvSpPr>
                  <p:nvPr/>
                </p:nvSpPr>
                <p:spPr bwMode="auto">
                  <a:xfrm>
                    <a:off x="6585" y="3968"/>
                    <a:ext cx="18" cy="172"/>
                  </a:xfrm>
                  <a:prstGeom prst="rect">
                    <a:avLst/>
                  </a:prstGeom>
                  <a:noFill/>
                  <a:ln w="2540">
                    <a:solidFill>
                      <a:srgbClr val="FFFF99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870" name="Line 278" descr="Denim"/>
                  <p:cNvSpPr>
                    <a:spLocks noChangeShapeType="1"/>
                  </p:cNvSpPr>
                  <p:nvPr/>
                </p:nvSpPr>
                <p:spPr bwMode="auto">
                  <a:xfrm>
                    <a:off x="6592" y="3966"/>
                    <a:ext cx="1" cy="159"/>
                  </a:xfrm>
                  <a:prstGeom prst="line">
                    <a:avLst/>
                  </a:prstGeom>
                  <a:noFill/>
                  <a:ln w="2540">
                    <a:solidFill>
                      <a:srgbClr val="FFFF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0871" name="Rectangle 279" descr="Denim"/>
                <p:cNvSpPr>
                  <a:spLocks noChangeArrowheads="1"/>
                </p:cNvSpPr>
                <p:nvPr/>
              </p:nvSpPr>
              <p:spPr bwMode="auto">
                <a:xfrm>
                  <a:off x="6496" y="3856"/>
                  <a:ext cx="63" cy="278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72" name="Freeform 280" descr="Denim"/>
                <p:cNvSpPr>
                  <a:spLocks/>
                </p:cNvSpPr>
                <p:nvPr/>
              </p:nvSpPr>
              <p:spPr bwMode="auto">
                <a:xfrm>
                  <a:off x="6735" y="3912"/>
                  <a:ext cx="42" cy="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18"/>
                    </a:cxn>
                    <a:cxn ang="0">
                      <a:pos x="128" y="118"/>
                    </a:cxn>
                    <a:cxn ang="0">
                      <a:pos x="128" y="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28" h="118">
                      <a:moveTo>
                        <a:pt x="0" y="0"/>
                      </a:moveTo>
                      <a:lnTo>
                        <a:pt x="0" y="118"/>
                      </a:lnTo>
                      <a:lnTo>
                        <a:pt x="128" y="118"/>
                      </a:lnTo>
                      <a:lnTo>
                        <a:pt x="128" y="2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73" name="Freeform 281" descr="Denim"/>
                <p:cNvSpPr>
                  <a:spLocks/>
                </p:cNvSpPr>
                <p:nvPr/>
              </p:nvSpPr>
              <p:spPr bwMode="auto">
                <a:xfrm>
                  <a:off x="6646" y="3805"/>
                  <a:ext cx="29" cy="53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0" y="106"/>
                    </a:cxn>
                    <a:cxn ang="0">
                      <a:pos x="64" y="97"/>
                    </a:cxn>
                    <a:cxn ang="0">
                      <a:pos x="87" y="26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87" h="106">
                      <a:moveTo>
                        <a:pt x="48" y="0"/>
                      </a:moveTo>
                      <a:lnTo>
                        <a:pt x="0" y="106"/>
                      </a:lnTo>
                      <a:lnTo>
                        <a:pt x="64" y="97"/>
                      </a:lnTo>
                      <a:lnTo>
                        <a:pt x="87" y="26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74" name="Freeform 282" descr="Denim"/>
                <p:cNvSpPr>
                  <a:spLocks/>
                </p:cNvSpPr>
                <p:nvPr/>
              </p:nvSpPr>
              <p:spPr bwMode="auto">
                <a:xfrm>
                  <a:off x="6596" y="4159"/>
                  <a:ext cx="135" cy="1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04" y="0"/>
                    </a:cxn>
                    <a:cxn ang="0">
                      <a:pos x="404" y="37"/>
                    </a:cxn>
                    <a:cxn ang="0">
                      <a:pos x="5" y="3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04" h="37">
                      <a:moveTo>
                        <a:pt x="0" y="0"/>
                      </a:moveTo>
                      <a:lnTo>
                        <a:pt x="404" y="0"/>
                      </a:lnTo>
                      <a:lnTo>
                        <a:pt x="404" y="37"/>
                      </a:lnTo>
                      <a:lnTo>
                        <a:pt x="5" y="3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75" name="Freeform 283" descr="Denim"/>
                <p:cNvSpPr>
                  <a:spLocks/>
                </p:cNvSpPr>
                <p:nvPr/>
              </p:nvSpPr>
              <p:spPr bwMode="auto">
                <a:xfrm>
                  <a:off x="6493" y="3460"/>
                  <a:ext cx="56" cy="114"/>
                </a:xfrm>
                <a:custGeom>
                  <a:avLst/>
                  <a:gdLst/>
                  <a:ahLst/>
                  <a:cxnLst>
                    <a:cxn ang="0">
                      <a:pos x="159" y="0"/>
                    </a:cxn>
                    <a:cxn ang="0">
                      <a:pos x="1" y="164"/>
                    </a:cxn>
                    <a:cxn ang="0">
                      <a:pos x="0" y="229"/>
                    </a:cxn>
                    <a:cxn ang="0">
                      <a:pos x="168" y="76"/>
                    </a:cxn>
                    <a:cxn ang="0">
                      <a:pos x="159" y="0"/>
                    </a:cxn>
                  </a:cxnLst>
                  <a:rect l="0" t="0" r="r" b="b"/>
                  <a:pathLst>
                    <a:path w="168" h="229">
                      <a:moveTo>
                        <a:pt x="159" y="0"/>
                      </a:moveTo>
                      <a:lnTo>
                        <a:pt x="1" y="164"/>
                      </a:lnTo>
                      <a:lnTo>
                        <a:pt x="0" y="229"/>
                      </a:lnTo>
                      <a:lnTo>
                        <a:pt x="168" y="76"/>
                      </a:lnTo>
                      <a:lnTo>
                        <a:pt x="159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76" name="Freeform 284" descr="Denim"/>
                <p:cNvSpPr>
                  <a:spLocks/>
                </p:cNvSpPr>
                <p:nvPr/>
              </p:nvSpPr>
              <p:spPr bwMode="auto">
                <a:xfrm>
                  <a:off x="6479" y="3159"/>
                  <a:ext cx="85" cy="977"/>
                </a:xfrm>
                <a:custGeom>
                  <a:avLst/>
                  <a:gdLst/>
                  <a:ahLst/>
                  <a:cxnLst>
                    <a:cxn ang="0">
                      <a:pos x="256" y="0"/>
                    </a:cxn>
                    <a:cxn ang="0">
                      <a:pos x="0" y="115"/>
                    </a:cxn>
                    <a:cxn ang="0">
                      <a:pos x="0" y="1955"/>
                    </a:cxn>
                    <a:cxn ang="0">
                      <a:pos x="48" y="1955"/>
                    </a:cxn>
                    <a:cxn ang="0">
                      <a:pos x="48" y="283"/>
                    </a:cxn>
                    <a:cxn ang="0">
                      <a:pos x="256" y="185"/>
                    </a:cxn>
                    <a:cxn ang="0">
                      <a:pos x="256" y="0"/>
                    </a:cxn>
                  </a:cxnLst>
                  <a:rect l="0" t="0" r="r" b="b"/>
                  <a:pathLst>
                    <a:path w="256" h="1955">
                      <a:moveTo>
                        <a:pt x="256" y="0"/>
                      </a:moveTo>
                      <a:lnTo>
                        <a:pt x="0" y="115"/>
                      </a:lnTo>
                      <a:lnTo>
                        <a:pt x="0" y="1955"/>
                      </a:lnTo>
                      <a:lnTo>
                        <a:pt x="48" y="1955"/>
                      </a:lnTo>
                      <a:lnTo>
                        <a:pt x="48" y="283"/>
                      </a:lnTo>
                      <a:lnTo>
                        <a:pt x="256" y="185"/>
                      </a:lnTo>
                      <a:lnTo>
                        <a:pt x="256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77" name="Freeform 285" descr="Denim"/>
                <p:cNvSpPr>
                  <a:spLocks/>
                </p:cNvSpPr>
                <p:nvPr/>
              </p:nvSpPr>
              <p:spPr bwMode="auto">
                <a:xfrm>
                  <a:off x="6476" y="4136"/>
                  <a:ext cx="489" cy="213"/>
                </a:xfrm>
                <a:custGeom>
                  <a:avLst/>
                  <a:gdLst/>
                  <a:ahLst/>
                  <a:cxnLst>
                    <a:cxn ang="0">
                      <a:pos x="0" y="426"/>
                    </a:cxn>
                    <a:cxn ang="0">
                      <a:pos x="0" y="0"/>
                    </a:cxn>
                    <a:cxn ang="0">
                      <a:pos x="320" y="0"/>
                    </a:cxn>
                    <a:cxn ang="0">
                      <a:pos x="383" y="71"/>
                    </a:cxn>
                    <a:cxn ang="0">
                      <a:pos x="575" y="71"/>
                    </a:cxn>
                    <a:cxn ang="0">
                      <a:pos x="638" y="143"/>
                    </a:cxn>
                    <a:cxn ang="0">
                      <a:pos x="1276" y="143"/>
                    </a:cxn>
                    <a:cxn ang="0">
                      <a:pos x="1276" y="284"/>
                    </a:cxn>
                    <a:cxn ang="0">
                      <a:pos x="1467" y="284"/>
                    </a:cxn>
                    <a:cxn ang="0">
                      <a:pos x="1467" y="426"/>
                    </a:cxn>
                    <a:cxn ang="0">
                      <a:pos x="0" y="426"/>
                    </a:cxn>
                  </a:cxnLst>
                  <a:rect l="0" t="0" r="r" b="b"/>
                  <a:pathLst>
                    <a:path w="1467" h="426">
                      <a:moveTo>
                        <a:pt x="0" y="426"/>
                      </a:moveTo>
                      <a:lnTo>
                        <a:pt x="0" y="0"/>
                      </a:lnTo>
                      <a:lnTo>
                        <a:pt x="320" y="0"/>
                      </a:lnTo>
                      <a:lnTo>
                        <a:pt x="383" y="71"/>
                      </a:lnTo>
                      <a:lnTo>
                        <a:pt x="575" y="71"/>
                      </a:lnTo>
                      <a:lnTo>
                        <a:pt x="638" y="143"/>
                      </a:lnTo>
                      <a:lnTo>
                        <a:pt x="1276" y="143"/>
                      </a:lnTo>
                      <a:lnTo>
                        <a:pt x="1276" y="284"/>
                      </a:lnTo>
                      <a:lnTo>
                        <a:pt x="1467" y="284"/>
                      </a:lnTo>
                      <a:lnTo>
                        <a:pt x="1467" y="426"/>
                      </a:lnTo>
                      <a:lnTo>
                        <a:pt x="0" y="426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78" name="Rectangle 286" descr="Denim"/>
                <p:cNvSpPr>
                  <a:spLocks noChangeArrowheads="1"/>
                </p:cNvSpPr>
                <p:nvPr/>
              </p:nvSpPr>
              <p:spPr bwMode="auto">
                <a:xfrm>
                  <a:off x="6478" y="4281"/>
                  <a:ext cx="358" cy="66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79" name="Line 287" descr="Denim"/>
                <p:cNvSpPr>
                  <a:spLocks noChangeShapeType="1"/>
                </p:cNvSpPr>
                <p:nvPr/>
              </p:nvSpPr>
              <p:spPr bwMode="auto">
                <a:xfrm>
                  <a:off x="6460" y="3840"/>
                  <a:ext cx="1" cy="124"/>
                </a:xfrm>
                <a:prstGeom prst="line">
                  <a:avLst/>
                </a:prstGeom>
                <a:noFill/>
                <a:ln w="2540">
                  <a:solidFill>
                    <a:srgbClr val="FFFF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80" name="Freeform 288" descr="Denim"/>
                <p:cNvSpPr>
                  <a:spLocks/>
                </p:cNvSpPr>
                <p:nvPr/>
              </p:nvSpPr>
              <p:spPr bwMode="auto">
                <a:xfrm>
                  <a:off x="6447" y="3964"/>
                  <a:ext cx="32" cy="62"/>
                </a:xfrm>
                <a:custGeom>
                  <a:avLst/>
                  <a:gdLst/>
                  <a:ahLst/>
                  <a:cxnLst>
                    <a:cxn ang="0">
                      <a:pos x="0" y="124"/>
                    </a:cxn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96" y="44"/>
                    </a:cxn>
                    <a:cxn ang="0">
                      <a:pos x="32" y="44"/>
                    </a:cxn>
                    <a:cxn ang="0">
                      <a:pos x="32" y="124"/>
                    </a:cxn>
                    <a:cxn ang="0">
                      <a:pos x="0" y="124"/>
                    </a:cxn>
                  </a:cxnLst>
                  <a:rect l="0" t="0" r="r" b="b"/>
                  <a:pathLst>
                    <a:path w="96" h="124">
                      <a:moveTo>
                        <a:pt x="0" y="124"/>
                      </a:moveTo>
                      <a:lnTo>
                        <a:pt x="0" y="0"/>
                      </a:lnTo>
                      <a:lnTo>
                        <a:pt x="96" y="0"/>
                      </a:lnTo>
                      <a:lnTo>
                        <a:pt x="96" y="44"/>
                      </a:lnTo>
                      <a:lnTo>
                        <a:pt x="32" y="44"/>
                      </a:lnTo>
                      <a:lnTo>
                        <a:pt x="32" y="124"/>
                      </a:lnTo>
                      <a:lnTo>
                        <a:pt x="0" y="124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81" name="Freeform 289" descr="Denim"/>
                <p:cNvSpPr>
                  <a:spLocks/>
                </p:cNvSpPr>
                <p:nvPr/>
              </p:nvSpPr>
              <p:spPr bwMode="auto">
                <a:xfrm>
                  <a:off x="6625" y="3920"/>
                  <a:ext cx="109" cy="25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27" y="514"/>
                    </a:cxn>
                    <a:cxn ang="0">
                      <a:pos x="279" y="504"/>
                    </a:cxn>
                    <a:cxn ang="0">
                      <a:pos x="0" y="7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27" h="514">
                      <a:moveTo>
                        <a:pt x="0" y="0"/>
                      </a:moveTo>
                      <a:lnTo>
                        <a:pt x="327" y="514"/>
                      </a:lnTo>
                      <a:lnTo>
                        <a:pt x="279" y="504"/>
                      </a:lnTo>
                      <a:lnTo>
                        <a:pt x="0" y="7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82" name="Freeform 290" descr="Denim"/>
                <p:cNvSpPr>
                  <a:spLocks/>
                </p:cNvSpPr>
                <p:nvPr/>
              </p:nvSpPr>
              <p:spPr bwMode="auto">
                <a:xfrm>
                  <a:off x="6391" y="4066"/>
                  <a:ext cx="85" cy="283"/>
                </a:xfrm>
                <a:custGeom>
                  <a:avLst/>
                  <a:gdLst/>
                  <a:ahLst/>
                  <a:cxnLst>
                    <a:cxn ang="0">
                      <a:pos x="191" y="0"/>
                    </a:cxn>
                    <a:cxn ang="0">
                      <a:pos x="0" y="213"/>
                    </a:cxn>
                    <a:cxn ang="0">
                      <a:pos x="0" y="568"/>
                    </a:cxn>
                    <a:cxn ang="0">
                      <a:pos x="255" y="568"/>
                    </a:cxn>
                    <a:cxn ang="0">
                      <a:pos x="255" y="142"/>
                    </a:cxn>
                    <a:cxn ang="0">
                      <a:pos x="191" y="0"/>
                    </a:cxn>
                  </a:cxnLst>
                  <a:rect l="0" t="0" r="r" b="b"/>
                  <a:pathLst>
                    <a:path w="255" h="568">
                      <a:moveTo>
                        <a:pt x="191" y="0"/>
                      </a:moveTo>
                      <a:lnTo>
                        <a:pt x="0" y="213"/>
                      </a:lnTo>
                      <a:lnTo>
                        <a:pt x="0" y="568"/>
                      </a:lnTo>
                      <a:lnTo>
                        <a:pt x="255" y="568"/>
                      </a:lnTo>
                      <a:lnTo>
                        <a:pt x="255" y="142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83" name="Rectangle 291" descr="Denim"/>
                <p:cNvSpPr>
                  <a:spLocks noChangeArrowheads="1"/>
                </p:cNvSpPr>
                <p:nvPr/>
              </p:nvSpPr>
              <p:spPr bwMode="auto">
                <a:xfrm>
                  <a:off x="6372" y="4487"/>
                  <a:ext cx="591" cy="36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84" name="Rectangle 292" descr="Denim"/>
                <p:cNvSpPr>
                  <a:spLocks noChangeArrowheads="1"/>
                </p:cNvSpPr>
                <p:nvPr/>
              </p:nvSpPr>
              <p:spPr bwMode="auto">
                <a:xfrm>
                  <a:off x="6372" y="4422"/>
                  <a:ext cx="591" cy="60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85" name="Rectangle 293" descr="Denim"/>
                <p:cNvSpPr>
                  <a:spLocks noChangeArrowheads="1"/>
                </p:cNvSpPr>
                <p:nvPr/>
              </p:nvSpPr>
              <p:spPr bwMode="auto">
                <a:xfrm>
                  <a:off x="6372" y="4351"/>
                  <a:ext cx="591" cy="67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86" name="Rectangle 294" descr="Denim"/>
                <p:cNvSpPr>
                  <a:spLocks noChangeArrowheads="1"/>
                </p:cNvSpPr>
                <p:nvPr/>
              </p:nvSpPr>
              <p:spPr bwMode="auto">
                <a:xfrm>
                  <a:off x="6886" y="4298"/>
                  <a:ext cx="59" cy="32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87" name="Oval 295" descr="Denim"/>
                <p:cNvSpPr>
                  <a:spLocks noChangeArrowheads="1"/>
                </p:cNvSpPr>
                <p:nvPr/>
              </p:nvSpPr>
              <p:spPr bwMode="auto">
                <a:xfrm>
                  <a:off x="6434" y="4029"/>
                  <a:ext cx="42" cy="73"/>
                </a:xfrm>
                <a:prstGeom prst="ellipse">
                  <a:avLst/>
                </a:prstGeom>
                <a:noFill/>
                <a:ln w="2540">
                  <a:solidFill>
                    <a:srgbClr val="FFFF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88" name="Rectangle 296" descr="Denim"/>
                <p:cNvSpPr>
                  <a:spLocks noChangeArrowheads="1"/>
                </p:cNvSpPr>
                <p:nvPr/>
              </p:nvSpPr>
              <p:spPr bwMode="auto">
                <a:xfrm>
                  <a:off x="6585" y="3891"/>
                  <a:ext cx="38" cy="67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889" name="Freeform 297" descr="Denim"/>
                <p:cNvSpPr>
                  <a:spLocks/>
                </p:cNvSpPr>
                <p:nvPr/>
              </p:nvSpPr>
              <p:spPr bwMode="auto">
                <a:xfrm>
                  <a:off x="6561" y="3854"/>
                  <a:ext cx="170" cy="282"/>
                </a:xfrm>
                <a:custGeom>
                  <a:avLst/>
                  <a:gdLst/>
                  <a:ahLst/>
                  <a:cxnLst>
                    <a:cxn ang="0">
                      <a:pos x="64" y="566"/>
                    </a:cxn>
                    <a:cxn ang="0">
                      <a:pos x="64" y="71"/>
                    </a:cxn>
                    <a:cxn ang="0">
                      <a:pos x="510" y="71"/>
                    </a:cxn>
                    <a:cxn ang="0">
                      <a:pos x="510" y="0"/>
                    </a:cxn>
                    <a:cxn ang="0">
                      <a:pos x="0" y="0"/>
                    </a:cxn>
                    <a:cxn ang="0">
                      <a:pos x="0" y="566"/>
                    </a:cxn>
                    <a:cxn ang="0">
                      <a:pos x="64" y="566"/>
                    </a:cxn>
                  </a:cxnLst>
                  <a:rect l="0" t="0" r="r" b="b"/>
                  <a:pathLst>
                    <a:path w="510" h="566">
                      <a:moveTo>
                        <a:pt x="64" y="566"/>
                      </a:moveTo>
                      <a:lnTo>
                        <a:pt x="64" y="71"/>
                      </a:lnTo>
                      <a:lnTo>
                        <a:pt x="510" y="71"/>
                      </a:lnTo>
                      <a:lnTo>
                        <a:pt x="510" y="0"/>
                      </a:lnTo>
                      <a:lnTo>
                        <a:pt x="0" y="0"/>
                      </a:lnTo>
                      <a:lnTo>
                        <a:pt x="0" y="566"/>
                      </a:lnTo>
                      <a:lnTo>
                        <a:pt x="64" y="566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0890" name="Group 298" descr="Denim"/>
                <p:cNvGrpSpPr>
                  <a:grpSpLocks/>
                </p:cNvGrpSpPr>
                <p:nvPr/>
              </p:nvGrpSpPr>
              <p:grpSpPr bwMode="auto">
                <a:xfrm>
                  <a:off x="6423" y="3586"/>
                  <a:ext cx="189" cy="288"/>
                  <a:chOff x="6423" y="3586"/>
                  <a:chExt cx="189" cy="288"/>
                </a:xfrm>
              </p:grpSpPr>
              <p:sp>
                <p:nvSpPr>
                  <p:cNvPr id="110891" name="Oval 299" descr="Denim"/>
                  <p:cNvSpPr>
                    <a:spLocks noChangeArrowheads="1"/>
                  </p:cNvSpPr>
                  <p:nvPr/>
                </p:nvSpPr>
                <p:spPr bwMode="auto">
                  <a:xfrm>
                    <a:off x="6440" y="3586"/>
                    <a:ext cx="172" cy="288"/>
                  </a:xfrm>
                  <a:prstGeom prst="ellipse">
                    <a:avLst/>
                  </a:prstGeom>
                  <a:noFill/>
                  <a:ln w="2540">
                    <a:solidFill>
                      <a:srgbClr val="FFFF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892" name="Oval 300" descr="Denim"/>
                  <p:cNvSpPr>
                    <a:spLocks noChangeArrowheads="1"/>
                  </p:cNvSpPr>
                  <p:nvPr/>
                </p:nvSpPr>
                <p:spPr bwMode="auto">
                  <a:xfrm>
                    <a:off x="6423" y="3586"/>
                    <a:ext cx="172" cy="288"/>
                  </a:xfrm>
                  <a:prstGeom prst="ellipse">
                    <a:avLst/>
                  </a:prstGeom>
                  <a:noFill/>
                  <a:ln w="2540">
                    <a:solidFill>
                      <a:srgbClr val="FFFF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0893" name="Group 301" descr="Denim"/>
                <p:cNvGrpSpPr>
                  <a:grpSpLocks/>
                </p:cNvGrpSpPr>
                <p:nvPr/>
              </p:nvGrpSpPr>
              <p:grpSpPr bwMode="auto">
                <a:xfrm>
                  <a:off x="6497" y="4138"/>
                  <a:ext cx="64" cy="280"/>
                  <a:chOff x="6497" y="4138"/>
                  <a:chExt cx="64" cy="280"/>
                </a:xfrm>
              </p:grpSpPr>
              <p:sp>
                <p:nvSpPr>
                  <p:cNvPr id="110894" name="Rectangle 302" descr="Denim"/>
                  <p:cNvSpPr>
                    <a:spLocks noChangeArrowheads="1"/>
                  </p:cNvSpPr>
                  <p:nvPr/>
                </p:nvSpPr>
                <p:spPr bwMode="auto">
                  <a:xfrm>
                    <a:off x="6499" y="4138"/>
                    <a:ext cx="60" cy="280"/>
                  </a:xfrm>
                  <a:prstGeom prst="rect">
                    <a:avLst/>
                  </a:prstGeom>
                  <a:noFill/>
                  <a:ln w="2540">
                    <a:solidFill>
                      <a:srgbClr val="FFFF99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10895" name="Group 303" descr="Denim"/>
                  <p:cNvGrpSpPr>
                    <a:grpSpLocks/>
                  </p:cNvGrpSpPr>
                  <p:nvPr/>
                </p:nvGrpSpPr>
                <p:grpSpPr bwMode="auto">
                  <a:xfrm>
                    <a:off x="6497" y="4172"/>
                    <a:ext cx="64" cy="214"/>
                    <a:chOff x="6497" y="4172"/>
                    <a:chExt cx="64" cy="214"/>
                  </a:xfrm>
                </p:grpSpPr>
                <p:sp>
                  <p:nvSpPr>
                    <p:cNvPr id="110896" name="Line 304" descr="Denim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97" y="4208"/>
                      <a:ext cx="64" cy="1"/>
                    </a:xfrm>
                    <a:prstGeom prst="line">
                      <a:avLst/>
                    </a:prstGeom>
                    <a:noFill/>
                    <a:ln w="2540">
                      <a:solidFill>
                        <a:srgbClr val="FFFF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897" name="Line 305" descr="Denim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97" y="4314"/>
                      <a:ext cx="64" cy="1"/>
                    </a:xfrm>
                    <a:prstGeom prst="line">
                      <a:avLst/>
                    </a:prstGeom>
                    <a:noFill/>
                    <a:ln w="2540">
                      <a:solidFill>
                        <a:srgbClr val="FFFF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898" name="Line 306" descr="Denim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97" y="4279"/>
                      <a:ext cx="64" cy="1"/>
                    </a:xfrm>
                    <a:prstGeom prst="line">
                      <a:avLst/>
                    </a:prstGeom>
                    <a:noFill/>
                    <a:ln w="2540">
                      <a:solidFill>
                        <a:srgbClr val="FFFF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899" name="Line 307" descr="Denim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97" y="4243"/>
                      <a:ext cx="64" cy="1"/>
                    </a:xfrm>
                    <a:prstGeom prst="line">
                      <a:avLst/>
                    </a:prstGeom>
                    <a:noFill/>
                    <a:ln w="2540">
                      <a:solidFill>
                        <a:srgbClr val="FFFF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900" name="Line 308" descr="Denim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97" y="4172"/>
                      <a:ext cx="64" cy="1"/>
                    </a:xfrm>
                    <a:prstGeom prst="line">
                      <a:avLst/>
                    </a:prstGeom>
                    <a:noFill/>
                    <a:ln w="2540">
                      <a:solidFill>
                        <a:srgbClr val="FFFF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901" name="Line 309" descr="Denim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97" y="4349"/>
                      <a:ext cx="64" cy="1"/>
                    </a:xfrm>
                    <a:prstGeom prst="line">
                      <a:avLst/>
                    </a:prstGeom>
                    <a:noFill/>
                    <a:ln w="2540">
                      <a:solidFill>
                        <a:srgbClr val="FFFF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902" name="Line 310" descr="Denim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97" y="4385"/>
                      <a:ext cx="64" cy="1"/>
                    </a:xfrm>
                    <a:prstGeom prst="line">
                      <a:avLst/>
                    </a:prstGeom>
                    <a:noFill/>
                    <a:ln w="2540">
                      <a:solidFill>
                        <a:srgbClr val="FFFF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110903" name="Rectangle 311" descr="Denim"/>
                <p:cNvSpPr>
                  <a:spLocks noChangeArrowheads="1"/>
                </p:cNvSpPr>
                <p:nvPr/>
              </p:nvSpPr>
              <p:spPr bwMode="auto">
                <a:xfrm>
                  <a:off x="6903" y="4210"/>
                  <a:ext cx="18" cy="67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0904" name="Group 312" descr="Denim"/>
              <p:cNvGrpSpPr>
                <a:grpSpLocks/>
              </p:cNvGrpSpPr>
              <p:nvPr/>
            </p:nvGrpSpPr>
            <p:grpSpPr bwMode="auto">
              <a:xfrm>
                <a:off x="6726" y="3424"/>
                <a:ext cx="106" cy="195"/>
                <a:chOff x="6726" y="3424"/>
                <a:chExt cx="106" cy="195"/>
              </a:xfrm>
            </p:grpSpPr>
            <p:sp>
              <p:nvSpPr>
                <p:cNvPr id="110905" name="Freeform 313" descr="Denim"/>
                <p:cNvSpPr>
                  <a:spLocks/>
                </p:cNvSpPr>
                <p:nvPr/>
              </p:nvSpPr>
              <p:spPr bwMode="auto">
                <a:xfrm>
                  <a:off x="6784" y="3482"/>
                  <a:ext cx="48" cy="137"/>
                </a:xfrm>
                <a:custGeom>
                  <a:avLst/>
                  <a:gdLst/>
                  <a:ahLst/>
                  <a:cxnLst>
                    <a:cxn ang="0">
                      <a:pos x="120" y="0"/>
                    </a:cxn>
                    <a:cxn ang="0">
                      <a:pos x="0" y="229"/>
                    </a:cxn>
                    <a:cxn ang="0">
                      <a:pos x="24" y="274"/>
                    </a:cxn>
                    <a:cxn ang="0">
                      <a:pos x="144" y="8"/>
                    </a:cxn>
                    <a:cxn ang="0">
                      <a:pos x="120" y="0"/>
                    </a:cxn>
                  </a:cxnLst>
                  <a:rect l="0" t="0" r="r" b="b"/>
                  <a:pathLst>
                    <a:path w="144" h="274">
                      <a:moveTo>
                        <a:pt x="120" y="0"/>
                      </a:moveTo>
                      <a:lnTo>
                        <a:pt x="0" y="229"/>
                      </a:lnTo>
                      <a:lnTo>
                        <a:pt x="24" y="274"/>
                      </a:lnTo>
                      <a:lnTo>
                        <a:pt x="144" y="8"/>
                      </a:lnTo>
                      <a:lnTo>
                        <a:pt x="120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06" name="Freeform 314" descr="Denim"/>
                <p:cNvSpPr>
                  <a:spLocks/>
                </p:cNvSpPr>
                <p:nvPr/>
              </p:nvSpPr>
              <p:spPr bwMode="auto">
                <a:xfrm>
                  <a:off x="6726" y="3424"/>
                  <a:ext cx="93" cy="41"/>
                </a:xfrm>
                <a:custGeom>
                  <a:avLst/>
                  <a:gdLst/>
                  <a:ahLst/>
                  <a:cxnLst>
                    <a:cxn ang="0">
                      <a:pos x="270" y="0"/>
                    </a:cxn>
                    <a:cxn ang="0">
                      <a:pos x="0" y="44"/>
                    </a:cxn>
                    <a:cxn ang="0">
                      <a:pos x="39" y="81"/>
                    </a:cxn>
                    <a:cxn ang="0">
                      <a:pos x="280" y="27"/>
                    </a:cxn>
                    <a:cxn ang="0">
                      <a:pos x="270" y="0"/>
                    </a:cxn>
                  </a:cxnLst>
                  <a:rect l="0" t="0" r="r" b="b"/>
                  <a:pathLst>
                    <a:path w="280" h="81">
                      <a:moveTo>
                        <a:pt x="270" y="0"/>
                      </a:moveTo>
                      <a:lnTo>
                        <a:pt x="0" y="44"/>
                      </a:lnTo>
                      <a:lnTo>
                        <a:pt x="39" y="81"/>
                      </a:lnTo>
                      <a:lnTo>
                        <a:pt x="280" y="27"/>
                      </a:lnTo>
                      <a:lnTo>
                        <a:pt x="270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0907" name="Group 315" descr="Denim"/>
              <p:cNvGrpSpPr>
                <a:grpSpLocks/>
              </p:cNvGrpSpPr>
              <p:nvPr/>
            </p:nvGrpSpPr>
            <p:grpSpPr bwMode="auto">
              <a:xfrm>
                <a:off x="6514" y="3106"/>
                <a:ext cx="349" cy="913"/>
                <a:chOff x="6514" y="3106"/>
                <a:chExt cx="349" cy="913"/>
              </a:xfrm>
            </p:grpSpPr>
            <p:sp>
              <p:nvSpPr>
                <p:cNvPr id="110908" name="Freeform 316" descr="Denim"/>
                <p:cNvSpPr>
                  <a:spLocks/>
                </p:cNvSpPr>
                <p:nvPr/>
              </p:nvSpPr>
              <p:spPr bwMode="auto">
                <a:xfrm>
                  <a:off x="6514" y="3108"/>
                  <a:ext cx="349" cy="911"/>
                </a:xfrm>
                <a:custGeom>
                  <a:avLst/>
                  <a:gdLst/>
                  <a:ahLst/>
                  <a:cxnLst>
                    <a:cxn ang="0">
                      <a:pos x="34" y="67"/>
                    </a:cxn>
                    <a:cxn ang="0">
                      <a:pos x="18" y="120"/>
                    </a:cxn>
                    <a:cxn ang="0">
                      <a:pos x="4" y="186"/>
                    </a:cxn>
                    <a:cxn ang="0">
                      <a:pos x="0" y="257"/>
                    </a:cxn>
                    <a:cxn ang="0">
                      <a:pos x="0" y="327"/>
                    </a:cxn>
                    <a:cxn ang="0">
                      <a:pos x="14" y="420"/>
                    </a:cxn>
                    <a:cxn ang="0">
                      <a:pos x="26" y="535"/>
                    </a:cxn>
                    <a:cxn ang="0">
                      <a:pos x="50" y="663"/>
                    </a:cxn>
                    <a:cxn ang="0">
                      <a:pos x="89" y="810"/>
                    </a:cxn>
                    <a:cxn ang="0">
                      <a:pos x="149" y="952"/>
                    </a:cxn>
                    <a:cxn ang="0">
                      <a:pos x="245" y="1120"/>
                    </a:cxn>
                    <a:cxn ang="0">
                      <a:pos x="340" y="1279"/>
                    </a:cxn>
                    <a:cxn ang="0">
                      <a:pos x="420" y="1385"/>
                    </a:cxn>
                    <a:cxn ang="0">
                      <a:pos x="531" y="1513"/>
                    </a:cxn>
                    <a:cxn ang="0">
                      <a:pos x="647" y="1619"/>
                    </a:cxn>
                    <a:cxn ang="0">
                      <a:pos x="750" y="1703"/>
                    </a:cxn>
                    <a:cxn ang="0">
                      <a:pos x="826" y="1756"/>
                    </a:cxn>
                    <a:cxn ang="0">
                      <a:pos x="901" y="1796"/>
                    </a:cxn>
                    <a:cxn ang="0">
                      <a:pos x="962" y="1823"/>
                    </a:cxn>
                    <a:cxn ang="0">
                      <a:pos x="1010" y="1823"/>
                    </a:cxn>
                    <a:cxn ang="0">
                      <a:pos x="1046" y="1801"/>
                    </a:cxn>
                    <a:cxn ang="0">
                      <a:pos x="69" y="0"/>
                    </a:cxn>
                    <a:cxn ang="0">
                      <a:pos x="34" y="67"/>
                    </a:cxn>
                  </a:cxnLst>
                  <a:rect l="0" t="0" r="r" b="b"/>
                  <a:pathLst>
                    <a:path w="1046" h="1823">
                      <a:moveTo>
                        <a:pt x="34" y="67"/>
                      </a:moveTo>
                      <a:lnTo>
                        <a:pt x="18" y="120"/>
                      </a:lnTo>
                      <a:lnTo>
                        <a:pt x="4" y="186"/>
                      </a:lnTo>
                      <a:lnTo>
                        <a:pt x="0" y="257"/>
                      </a:lnTo>
                      <a:lnTo>
                        <a:pt x="0" y="327"/>
                      </a:lnTo>
                      <a:lnTo>
                        <a:pt x="14" y="420"/>
                      </a:lnTo>
                      <a:lnTo>
                        <a:pt x="26" y="535"/>
                      </a:lnTo>
                      <a:lnTo>
                        <a:pt x="50" y="663"/>
                      </a:lnTo>
                      <a:lnTo>
                        <a:pt x="89" y="810"/>
                      </a:lnTo>
                      <a:lnTo>
                        <a:pt x="149" y="952"/>
                      </a:lnTo>
                      <a:lnTo>
                        <a:pt x="245" y="1120"/>
                      </a:lnTo>
                      <a:lnTo>
                        <a:pt x="340" y="1279"/>
                      </a:lnTo>
                      <a:lnTo>
                        <a:pt x="420" y="1385"/>
                      </a:lnTo>
                      <a:lnTo>
                        <a:pt x="531" y="1513"/>
                      </a:lnTo>
                      <a:lnTo>
                        <a:pt x="647" y="1619"/>
                      </a:lnTo>
                      <a:lnTo>
                        <a:pt x="750" y="1703"/>
                      </a:lnTo>
                      <a:lnTo>
                        <a:pt x="826" y="1756"/>
                      </a:lnTo>
                      <a:lnTo>
                        <a:pt x="901" y="1796"/>
                      </a:lnTo>
                      <a:lnTo>
                        <a:pt x="962" y="1823"/>
                      </a:lnTo>
                      <a:lnTo>
                        <a:pt x="1010" y="1823"/>
                      </a:lnTo>
                      <a:lnTo>
                        <a:pt x="1046" y="1801"/>
                      </a:lnTo>
                      <a:lnTo>
                        <a:pt x="69" y="0"/>
                      </a:lnTo>
                      <a:lnTo>
                        <a:pt x="34" y="67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09" name="Freeform 317" descr="Denim"/>
                <p:cNvSpPr>
                  <a:spLocks/>
                </p:cNvSpPr>
                <p:nvPr/>
              </p:nvSpPr>
              <p:spPr bwMode="auto">
                <a:xfrm>
                  <a:off x="6535" y="3106"/>
                  <a:ext cx="328" cy="902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35"/>
                    </a:cxn>
                    <a:cxn ang="0">
                      <a:pos x="0" y="115"/>
                    </a:cxn>
                    <a:cxn ang="0">
                      <a:pos x="4" y="208"/>
                    </a:cxn>
                    <a:cxn ang="0">
                      <a:pos x="12" y="283"/>
                    </a:cxn>
                    <a:cxn ang="0">
                      <a:pos x="24" y="380"/>
                    </a:cxn>
                    <a:cxn ang="0">
                      <a:pos x="40" y="495"/>
                    </a:cxn>
                    <a:cxn ang="0">
                      <a:pos x="64" y="614"/>
                    </a:cxn>
                    <a:cxn ang="0">
                      <a:pos x="112" y="766"/>
                    </a:cxn>
                    <a:cxn ang="0">
                      <a:pos x="184" y="938"/>
                    </a:cxn>
                    <a:cxn ang="0">
                      <a:pos x="263" y="1080"/>
                    </a:cxn>
                    <a:cxn ang="0">
                      <a:pos x="359" y="1230"/>
                    </a:cxn>
                    <a:cxn ang="0">
                      <a:pos x="446" y="1345"/>
                    </a:cxn>
                    <a:cxn ang="0">
                      <a:pos x="514" y="1423"/>
                    </a:cxn>
                    <a:cxn ang="0">
                      <a:pos x="578" y="1495"/>
                    </a:cxn>
                    <a:cxn ang="0">
                      <a:pos x="645" y="1566"/>
                    </a:cxn>
                    <a:cxn ang="0">
                      <a:pos x="721" y="1635"/>
                    </a:cxn>
                    <a:cxn ang="0">
                      <a:pos x="773" y="1681"/>
                    </a:cxn>
                    <a:cxn ang="0">
                      <a:pos x="828" y="1721"/>
                    </a:cxn>
                    <a:cxn ang="0">
                      <a:pos x="889" y="1759"/>
                    </a:cxn>
                    <a:cxn ang="0">
                      <a:pos x="941" y="1796"/>
                    </a:cxn>
                    <a:cxn ang="0">
                      <a:pos x="973" y="1805"/>
                    </a:cxn>
                    <a:cxn ang="0">
                      <a:pos x="985" y="1778"/>
                    </a:cxn>
                    <a:cxn ang="0">
                      <a:pos x="982" y="1741"/>
                    </a:cxn>
                    <a:cxn ang="0">
                      <a:pos x="974" y="1698"/>
                    </a:cxn>
                    <a:cxn ang="0">
                      <a:pos x="961" y="1623"/>
                    </a:cxn>
                    <a:cxn ang="0">
                      <a:pos x="945" y="1525"/>
                    </a:cxn>
                    <a:cxn ang="0">
                      <a:pos x="925" y="1433"/>
                    </a:cxn>
                    <a:cxn ang="0">
                      <a:pos x="901" y="1326"/>
                    </a:cxn>
                    <a:cxn ang="0">
                      <a:pos x="869" y="1212"/>
                    </a:cxn>
                    <a:cxn ang="0">
                      <a:pos x="834" y="1122"/>
                    </a:cxn>
                    <a:cxn ang="0">
                      <a:pos x="804" y="1044"/>
                    </a:cxn>
                    <a:cxn ang="0">
                      <a:pos x="758" y="941"/>
                    </a:cxn>
                    <a:cxn ang="0">
                      <a:pos x="713" y="850"/>
                    </a:cxn>
                    <a:cxn ang="0">
                      <a:pos x="659" y="751"/>
                    </a:cxn>
                    <a:cxn ang="0">
                      <a:pos x="574" y="627"/>
                    </a:cxn>
                    <a:cxn ang="0">
                      <a:pos x="514" y="539"/>
                    </a:cxn>
                    <a:cxn ang="0">
                      <a:pos x="428" y="418"/>
                    </a:cxn>
                    <a:cxn ang="0">
                      <a:pos x="347" y="331"/>
                    </a:cxn>
                    <a:cxn ang="0">
                      <a:pos x="267" y="241"/>
                    </a:cxn>
                    <a:cxn ang="0">
                      <a:pos x="207" y="177"/>
                    </a:cxn>
                    <a:cxn ang="0">
                      <a:pos x="144" y="109"/>
                    </a:cxn>
                    <a:cxn ang="0">
                      <a:pos x="96" y="62"/>
                    </a:cxn>
                    <a:cxn ang="0">
                      <a:pos x="48" y="17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985" h="1805">
                      <a:moveTo>
                        <a:pt x="8" y="0"/>
                      </a:moveTo>
                      <a:lnTo>
                        <a:pt x="0" y="35"/>
                      </a:lnTo>
                      <a:lnTo>
                        <a:pt x="0" y="115"/>
                      </a:lnTo>
                      <a:lnTo>
                        <a:pt x="4" y="208"/>
                      </a:lnTo>
                      <a:lnTo>
                        <a:pt x="12" y="283"/>
                      </a:lnTo>
                      <a:lnTo>
                        <a:pt x="24" y="380"/>
                      </a:lnTo>
                      <a:lnTo>
                        <a:pt x="40" y="495"/>
                      </a:lnTo>
                      <a:lnTo>
                        <a:pt x="64" y="614"/>
                      </a:lnTo>
                      <a:lnTo>
                        <a:pt x="112" y="766"/>
                      </a:lnTo>
                      <a:lnTo>
                        <a:pt x="184" y="938"/>
                      </a:lnTo>
                      <a:lnTo>
                        <a:pt x="263" y="1080"/>
                      </a:lnTo>
                      <a:lnTo>
                        <a:pt x="359" y="1230"/>
                      </a:lnTo>
                      <a:lnTo>
                        <a:pt x="446" y="1345"/>
                      </a:lnTo>
                      <a:lnTo>
                        <a:pt x="514" y="1423"/>
                      </a:lnTo>
                      <a:lnTo>
                        <a:pt x="578" y="1495"/>
                      </a:lnTo>
                      <a:lnTo>
                        <a:pt x="645" y="1566"/>
                      </a:lnTo>
                      <a:lnTo>
                        <a:pt x="721" y="1635"/>
                      </a:lnTo>
                      <a:lnTo>
                        <a:pt x="773" y="1681"/>
                      </a:lnTo>
                      <a:lnTo>
                        <a:pt x="828" y="1721"/>
                      </a:lnTo>
                      <a:lnTo>
                        <a:pt x="889" y="1759"/>
                      </a:lnTo>
                      <a:lnTo>
                        <a:pt x="941" y="1796"/>
                      </a:lnTo>
                      <a:lnTo>
                        <a:pt x="973" y="1805"/>
                      </a:lnTo>
                      <a:lnTo>
                        <a:pt x="985" y="1778"/>
                      </a:lnTo>
                      <a:lnTo>
                        <a:pt x="982" y="1741"/>
                      </a:lnTo>
                      <a:lnTo>
                        <a:pt x="974" y="1698"/>
                      </a:lnTo>
                      <a:lnTo>
                        <a:pt x="961" y="1623"/>
                      </a:lnTo>
                      <a:lnTo>
                        <a:pt x="945" y="1525"/>
                      </a:lnTo>
                      <a:lnTo>
                        <a:pt x="925" y="1433"/>
                      </a:lnTo>
                      <a:lnTo>
                        <a:pt x="901" y="1326"/>
                      </a:lnTo>
                      <a:lnTo>
                        <a:pt x="869" y="1212"/>
                      </a:lnTo>
                      <a:lnTo>
                        <a:pt x="834" y="1122"/>
                      </a:lnTo>
                      <a:lnTo>
                        <a:pt x="804" y="1044"/>
                      </a:lnTo>
                      <a:lnTo>
                        <a:pt x="758" y="941"/>
                      </a:lnTo>
                      <a:lnTo>
                        <a:pt x="713" y="850"/>
                      </a:lnTo>
                      <a:lnTo>
                        <a:pt x="659" y="751"/>
                      </a:lnTo>
                      <a:lnTo>
                        <a:pt x="574" y="627"/>
                      </a:lnTo>
                      <a:lnTo>
                        <a:pt x="514" y="539"/>
                      </a:lnTo>
                      <a:lnTo>
                        <a:pt x="428" y="418"/>
                      </a:lnTo>
                      <a:lnTo>
                        <a:pt x="347" y="331"/>
                      </a:lnTo>
                      <a:lnTo>
                        <a:pt x="267" y="241"/>
                      </a:lnTo>
                      <a:lnTo>
                        <a:pt x="207" y="177"/>
                      </a:lnTo>
                      <a:lnTo>
                        <a:pt x="144" y="109"/>
                      </a:lnTo>
                      <a:lnTo>
                        <a:pt x="96" y="62"/>
                      </a:lnTo>
                      <a:lnTo>
                        <a:pt x="48" y="17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0910" name="Group 318" descr="Denim"/>
              <p:cNvGrpSpPr>
                <a:grpSpLocks/>
              </p:cNvGrpSpPr>
              <p:nvPr/>
            </p:nvGrpSpPr>
            <p:grpSpPr bwMode="auto">
              <a:xfrm>
                <a:off x="6547" y="3336"/>
                <a:ext cx="336" cy="590"/>
                <a:chOff x="6547" y="3336"/>
                <a:chExt cx="336" cy="590"/>
              </a:xfrm>
            </p:grpSpPr>
            <p:sp>
              <p:nvSpPr>
                <p:cNvPr id="110911" name="Freeform 319" descr="Denim"/>
                <p:cNvSpPr>
                  <a:spLocks/>
                </p:cNvSpPr>
                <p:nvPr/>
              </p:nvSpPr>
              <p:spPr bwMode="auto">
                <a:xfrm>
                  <a:off x="6547" y="3336"/>
                  <a:ext cx="323" cy="3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9" y="45"/>
                    </a:cxn>
                    <a:cxn ang="0">
                      <a:pos x="961" y="80"/>
                    </a:cxn>
                    <a:cxn ang="0">
                      <a:pos x="4" y="3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69" h="80">
                      <a:moveTo>
                        <a:pt x="0" y="0"/>
                      </a:moveTo>
                      <a:lnTo>
                        <a:pt x="969" y="45"/>
                      </a:lnTo>
                      <a:lnTo>
                        <a:pt x="961" y="80"/>
                      </a:lnTo>
                      <a:lnTo>
                        <a:pt x="4" y="3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12" name="Freeform 320" descr="Denim"/>
                <p:cNvSpPr>
                  <a:spLocks/>
                </p:cNvSpPr>
                <p:nvPr/>
              </p:nvSpPr>
              <p:spPr bwMode="auto">
                <a:xfrm>
                  <a:off x="6768" y="3455"/>
                  <a:ext cx="115" cy="471"/>
                </a:xfrm>
                <a:custGeom>
                  <a:avLst/>
                  <a:gdLst/>
                  <a:ahLst/>
                  <a:cxnLst>
                    <a:cxn ang="0">
                      <a:pos x="304" y="19"/>
                    </a:cxn>
                    <a:cxn ang="0">
                      <a:pos x="0" y="921"/>
                    </a:cxn>
                    <a:cxn ang="0">
                      <a:pos x="28" y="943"/>
                    </a:cxn>
                    <a:cxn ang="0">
                      <a:pos x="344" y="0"/>
                    </a:cxn>
                    <a:cxn ang="0">
                      <a:pos x="304" y="19"/>
                    </a:cxn>
                  </a:cxnLst>
                  <a:rect l="0" t="0" r="r" b="b"/>
                  <a:pathLst>
                    <a:path w="344" h="943">
                      <a:moveTo>
                        <a:pt x="304" y="19"/>
                      </a:moveTo>
                      <a:lnTo>
                        <a:pt x="0" y="921"/>
                      </a:lnTo>
                      <a:lnTo>
                        <a:pt x="28" y="943"/>
                      </a:lnTo>
                      <a:lnTo>
                        <a:pt x="344" y="0"/>
                      </a:lnTo>
                      <a:lnTo>
                        <a:pt x="304" y="19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0913" name="Group 321" descr="Denim"/>
              <p:cNvGrpSpPr>
                <a:grpSpLocks/>
              </p:cNvGrpSpPr>
              <p:nvPr/>
            </p:nvGrpSpPr>
            <p:grpSpPr bwMode="auto">
              <a:xfrm>
                <a:off x="6808" y="3347"/>
                <a:ext cx="134" cy="146"/>
                <a:chOff x="6808" y="3347"/>
                <a:chExt cx="134" cy="146"/>
              </a:xfrm>
            </p:grpSpPr>
            <p:sp>
              <p:nvSpPr>
                <p:cNvPr id="110914" name="Freeform 322" descr="Denim"/>
                <p:cNvSpPr>
                  <a:spLocks/>
                </p:cNvSpPr>
                <p:nvPr/>
              </p:nvSpPr>
              <p:spPr bwMode="auto">
                <a:xfrm>
                  <a:off x="6808" y="3364"/>
                  <a:ext cx="95" cy="129"/>
                </a:xfrm>
                <a:custGeom>
                  <a:avLst/>
                  <a:gdLst/>
                  <a:ahLst/>
                  <a:cxnLst>
                    <a:cxn ang="0">
                      <a:pos x="213" y="0"/>
                    </a:cxn>
                    <a:cxn ang="0">
                      <a:pos x="12" y="80"/>
                    </a:cxn>
                    <a:cxn ang="0">
                      <a:pos x="4" y="93"/>
                    </a:cxn>
                    <a:cxn ang="0">
                      <a:pos x="0" y="120"/>
                    </a:cxn>
                    <a:cxn ang="0">
                      <a:pos x="3" y="157"/>
                    </a:cxn>
                    <a:cxn ang="0">
                      <a:pos x="6" y="179"/>
                    </a:cxn>
                    <a:cxn ang="0">
                      <a:pos x="18" y="211"/>
                    </a:cxn>
                    <a:cxn ang="0">
                      <a:pos x="38" y="236"/>
                    </a:cxn>
                    <a:cxn ang="0">
                      <a:pos x="65" y="254"/>
                    </a:cxn>
                    <a:cxn ang="0">
                      <a:pos x="81" y="258"/>
                    </a:cxn>
                    <a:cxn ang="0">
                      <a:pos x="97" y="258"/>
                    </a:cxn>
                    <a:cxn ang="0">
                      <a:pos x="284" y="160"/>
                    </a:cxn>
                    <a:cxn ang="0">
                      <a:pos x="249" y="129"/>
                    </a:cxn>
                    <a:cxn ang="0">
                      <a:pos x="229" y="98"/>
                    </a:cxn>
                    <a:cxn ang="0">
                      <a:pos x="213" y="0"/>
                    </a:cxn>
                  </a:cxnLst>
                  <a:rect l="0" t="0" r="r" b="b"/>
                  <a:pathLst>
                    <a:path w="284" h="258">
                      <a:moveTo>
                        <a:pt x="213" y="0"/>
                      </a:moveTo>
                      <a:lnTo>
                        <a:pt x="12" y="80"/>
                      </a:lnTo>
                      <a:lnTo>
                        <a:pt x="4" y="93"/>
                      </a:lnTo>
                      <a:lnTo>
                        <a:pt x="0" y="120"/>
                      </a:lnTo>
                      <a:lnTo>
                        <a:pt x="3" y="157"/>
                      </a:lnTo>
                      <a:lnTo>
                        <a:pt x="6" y="179"/>
                      </a:lnTo>
                      <a:lnTo>
                        <a:pt x="18" y="211"/>
                      </a:lnTo>
                      <a:lnTo>
                        <a:pt x="38" y="236"/>
                      </a:lnTo>
                      <a:lnTo>
                        <a:pt x="65" y="254"/>
                      </a:lnTo>
                      <a:lnTo>
                        <a:pt x="81" y="258"/>
                      </a:lnTo>
                      <a:lnTo>
                        <a:pt x="97" y="258"/>
                      </a:lnTo>
                      <a:lnTo>
                        <a:pt x="284" y="160"/>
                      </a:lnTo>
                      <a:lnTo>
                        <a:pt x="249" y="129"/>
                      </a:lnTo>
                      <a:lnTo>
                        <a:pt x="229" y="98"/>
                      </a:lnTo>
                      <a:lnTo>
                        <a:pt x="213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15" name="Freeform 323" descr="Denim"/>
                <p:cNvSpPr>
                  <a:spLocks/>
                </p:cNvSpPr>
                <p:nvPr/>
              </p:nvSpPr>
              <p:spPr bwMode="auto">
                <a:xfrm>
                  <a:off x="6863" y="3347"/>
                  <a:ext cx="53" cy="121"/>
                </a:xfrm>
                <a:custGeom>
                  <a:avLst/>
                  <a:gdLst/>
                  <a:ahLst/>
                  <a:cxnLst>
                    <a:cxn ang="0">
                      <a:pos x="93" y="35"/>
                    </a:cxn>
                    <a:cxn ang="0">
                      <a:pos x="85" y="20"/>
                    </a:cxn>
                    <a:cxn ang="0">
                      <a:pos x="69" y="7"/>
                    </a:cxn>
                    <a:cxn ang="0">
                      <a:pos x="41" y="0"/>
                    </a:cxn>
                    <a:cxn ang="0">
                      <a:pos x="25" y="2"/>
                    </a:cxn>
                    <a:cxn ang="0">
                      <a:pos x="15" y="16"/>
                    </a:cxn>
                    <a:cxn ang="0">
                      <a:pos x="5" y="35"/>
                    </a:cxn>
                    <a:cxn ang="0">
                      <a:pos x="0" y="64"/>
                    </a:cxn>
                    <a:cxn ang="0">
                      <a:pos x="1" y="81"/>
                    </a:cxn>
                    <a:cxn ang="0">
                      <a:pos x="4" y="103"/>
                    </a:cxn>
                    <a:cxn ang="0">
                      <a:pos x="11" y="135"/>
                    </a:cxn>
                    <a:cxn ang="0">
                      <a:pos x="22" y="162"/>
                    </a:cxn>
                    <a:cxn ang="0">
                      <a:pos x="36" y="185"/>
                    </a:cxn>
                    <a:cxn ang="0">
                      <a:pos x="50" y="206"/>
                    </a:cxn>
                    <a:cxn ang="0">
                      <a:pos x="66" y="223"/>
                    </a:cxn>
                    <a:cxn ang="0">
                      <a:pos x="86" y="234"/>
                    </a:cxn>
                    <a:cxn ang="0">
                      <a:pos x="110" y="241"/>
                    </a:cxn>
                    <a:cxn ang="0">
                      <a:pos x="130" y="241"/>
                    </a:cxn>
                    <a:cxn ang="0">
                      <a:pos x="149" y="229"/>
                    </a:cxn>
                    <a:cxn ang="0">
                      <a:pos x="156" y="210"/>
                    </a:cxn>
                    <a:cxn ang="0">
                      <a:pos x="158" y="184"/>
                    </a:cxn>
                    <a:cxn ang="0">
                      <a:pos x="153" y="154"/>
                    </a:cxn>
                    <a:cxn ang="0">
                      <a:pos x="141" y="114"/>
                    </a:cxn>
                    <a:cxn ang="0">
                      <a:pos x="113" y="64"/>
                    </a:cxn>
                    <a:cxn ang="0">
                      <a:pos x="93" y="35"/>
                    </a:cxn>
                  </a:cxnLst>
                  <a:rect l="0" t="0" r="r" b="b"/>
                  <a:pathLst>
                    <a:path w="158" h="241">
                      <a:moveTo>
                        <a:pt x="93" y="35"/>
                      </a:moveTo>
                      <a:lnTo>
                        <a:pt x="85" y="20"/>
                      </a:lnTo>
                      <a:lnTo>
                        <a:pt x="69" y="7"/>
                      </a:lnTo>
                      <a:lnTo>
                        <a:pt x="41" y="0"/>
                      </a:lnTo>
                      <a:lnTo>
                        <a:pt x="25" y="2"/>
                      </a:lnTo>
                      <a:lnTo>
                        <a:pt x="15" y="16"/>
                      </a:lnTo>
                      <a:lnTo>
                        <a:pt x="5" y="35"/>
                      </a:lnTo>
                      <a:lnTo>
                        <a:pt x="0" y="64"/>
                      </a:lnTo>
                      <a:lnTo>
                        <a:pt x="1" y="81"/>
                      </a:lnTo>
                      <a:lnTo>
                        <a:pt x="4" y="103"/>
                      </a:lnTo>
                      <a:lnTo>
                        <a:pt x="11" y="135"/>
                      </a:lnTo>
                      <a:lnTo>
                        <a:pt x="22" y="162"/>
                      </a:lnTo>
                      <a:lnTo>
                        <a:pt x="36" y="185"/>
                      </a:lnTo>
                      <a:lnTo>
                        <a:pt x="50" y="206"/>
                      </a:lnTo>
                      <a:lnTo>
                        <a:pt x="66" y="223"/>
                      </a:lnTo>
                      <a:lnTo>
                        <a:pt x="86" y="234"/>
                      </a:lnTo>
                      <a:lnTo>
                        <a:pt x="110" y="241"/>
                      </a:lnTo>
                      <a:lnTo>
                        <a:pt x="130" y="241"/>
                      </a:lnTo>
                      <a:lnTo>
                        <a:pt x="149" y="229"/>
                      </a:lnTo>
                      <a:lnTo>
                        <a:pt x="156" y="210"/>
                      </a:lnTo>
                      <a:lnTo>
                        <a:pt x="158" y="184"/>
                      </a:lnTo>
                      <a:lnTo>
                        <a:pt x="153" y="154"/>
                      </a:lnTo>
                      <a:lnTo>
                        <a:pt x="141" y="114"/>
                      </a:lnTo>
                      <a:lnTo>
                        <a:pt x="113" y="64"/>
                      </a:lnTo>
                      <a:lnTo>
                        <a:pt x="93" y="35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16" name="Freeform 324" descr="Denim"/>
                <p:cNvSpPr>
                  <a:spLocks/>
                </p:cNvSpPr>
                <p:nvPr/>
              </p:nvSpPr>
              <p:spPr bwMode="auto">
                <a:xfrm>
                  <a:off x="6878" y="3353"/>
                  <a:ext cx="64" cy="87"/>
                </a:xfrm>
                <a:custGeom>
                  <a:avLst/>
                  <a:gdLst/>
                  <a:ahLst/>
                  <a:cxnLst>
                    <a:cxn ang="0">
                      <a:pos x="14" y="38"/>
                    </a:cxn>
                    <a:cxn ang="0">
                      <a:pos x="136" y="4"/>
                    </a:cxn>
                    <a:cxn ang="0">
                      <a:pos x="166" y="0"/>
                    </a:cxn>
                    <a:cxn ang="0">
                      <a:pos x="185" y="4"/>
                    </a:cxn>
                    <a:cxn ang="0">
                      <a:pos x="192" y="13"/>
                    </a:cxn>
                    <a:cxn ang="0">
                      <a:pos x="193" y="31"/>
                    </a:cxn>
                    <a:cxn ang="0">
                      <a:pos x="185" y="57"/>
                    </a:cxn>
                    <a:cxn ang="0">
                      <a:pos x="73" y="172"/>
                    </a:cxn>
                    <a:cxn ang="0">
                      <a:pos x="57" y="171"/>
                    </a:cxn>
                    <a:cxn ang="0">
                      <a:pos x="38" y="163"/>
                    </a:cxn>
                    <a:cxn ang="0">
                      <a:pos x="25" y="149"/>
                    </a:cxn>
                    <a:cxn ang="0">
                      <a:pos x="9" y="126"/>
                    </a:cxn>
                    <a:cxn ang="0">
                      <a:pos x="1" y="104"/>
                    </a:cxn>
                    <a:cxn ang="0">
                      <a:pos x="0" y="79"/>
                    </a:cxn>
                    <a:cxn ang="0">
                      <a:pos x="5" y="56"/>
                    </a:cxn>
                    <a:cxn ang="0">
                      <a:pos x="14" y="38"/>
                    </a:cxn>
                  </a:cxnLst>
                  <a:rect l="0" t="0" r="r" b="b"/>
                  <a:pathLst>
                    <a:path w="193" h="172">
                      <a:moveTo>
                        <a:pt x="14" y="38"/>
                      </a:moveTo>
                      <a:lnTo>
                        <a:pt x="136" y="4"/>
                      </a:lnTo>
                      <a:lnTo>
                        <a:pt x="166" y="0"/>
                      </a:lnTo>
                      <a:lnTo>
                        <a:pt x="185" y="4"/>
                      </a:lnTo>
                      <a:lnTo>
                        <a:pt x="192" y="13"/>
                      </a:lnTo>
                      <a:lnTo>
                        <a:pt x="193" y="31"/>
                      </a:lnTo>
                      <a:lnTo>
                        <a:pt x="185" y="57"/>
                      </a:lnTo>
                      <a:lnTo>
                        <a:pt x="73" y="172"/>
                      </a:lnTo>
                      <a:lnTo>
                        <a:pt x="57" y="171"/>
                      </a:lnTo>
                      <a:lnTo>
                        <a:pt x="38" y="163"/>
                      </a:lnTo>
                      <a:lnTo>
                        <a:pt x="25" y="149"/>
                      </a:lnTo>
                      <a:lnTo>
                        <a:pt x="9" y="126"/>
                      </a:lnTo>
                      <a:lnTo>
                        <a:pt x="1" y="104"/>
                      </a:lnTo>
                      <a:lnTo>
                        <a:pt x="0" y="79"/>
                      </a:lnTo>
                      <a:lnTo>
                        <a:pt x="5" y="56"/>
                      </a:lnTo>
                      <a:lnTo>
                        <a:pt x="14" y="38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17" name="Freeform 325" descr="Denim"/>
                <p:cNvSpPr>
                  <a:spLocks/>
                </p:cNvSpPr>
                <p:nvPr/>
              </p:nvSpPr>
              <p:spPr bwMode="auto">
                <a:xfrm>
                  <a:off x="6828" y="3395"/>
                  <a:ext cx="28" cy="87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28"/>
                    </a:cxn>
                    <a:cxn ang="0">
                      <a:pos x="0" y="53"/>
                    </a:cxn>
                    <a:cxn ang="0">
                      <a:pos x="7" y="84"/>
                    </a:cxn>
                    <a:cxn ang="0">
                      <a:pos x="13" y="110"/>
                    </a:cxn>
                    <a:cxn ang="0">
                      <a:pos x="31" y="135"/>
                    </a:cxn>
                    <a:cxn ang="0">
                      <a:pos x="47" y="152"/>
                    </a:cxn>
                    <a:cxn ang="0">
                      <a:pos x="58" y="160"/>
                    </a:cxn>
                    <a:cxn ang="0">
                      <a:pos x="70" y="166"/>
                    </a:cxn>
                    <a:cxn ang="0">
                      <a:pos x="84" y="174"/>
                    </a:cxn>
                  </a:cxnLst>
                  <a:rect l="0" t="0" r="r" b="b"/>
                  <a:pathLst>
                    <a:path w="84" h="174">
                      <a:moveTo>
                        <a:pt x="5" y="0"/>
                      </a:moveTo>
                      <a:lnTo>
                        <a:pt x="0" y="28"/>
                      </a:lnTo>
                      <a:lnTo>
                        <a:pt x="0" y="53"/>
                      </a:lnTo>
                      <a:lnTo>
                        <a:pt x="7" y="84"/>
                      </a:lnTo>
                      <a:lnTo>
                        <a:pt x="13" y="110"/>
                      </a:lnTo>
                      <a:lnTo>
                        <a:pt x="31" y="135"/>
                      </a:lnTo>
                      <a:lnTo>
                        <a:pt x="47" y="152"/>
                      </a:lnTo>
                      <a:lnTo>
                        <a:pt x="58" y="160"/>
                      </a:lnTo>
                      <a:lnTo>
                        <a:pt x="70" y="166"/>
                      </a:lnTo>
                      <a:lnTo>
                        <a:pt x="84" y="174"/>
                      </a:lnTo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18" name="Freeform 326" descr="Denim"/>
                <p:cNvSpPr>
                  <a:spLocks/>
                </p:cNvSpPr>
                <p:nvPr/>
              </p:nvSpPr>
              <p:spPr bwMode="auto">
                <a:xfrm>
                  <a:off x="6845" y="3384"/>
                  <a:ext cx="28" cy="87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28"/>
                    </a:cxn>
                    <a:cxn ang="0">
                      <a:pos x="0" y="53"/>
                    </a:cxn>
                    <a:cxn ang="0">
                      <a:pos x="6" y="84"/>
                    </a:cxn>
                    <a:cxn ang="0">
                      <a:pos x="13" y="111"/>
                    </a:cxn>
                    <a:cxn ang="0">
                      <a:pos x="30" y="134"/>
                    </a:cxn>
                    <a:cxn ang="0">
                      <a:pos x="46" y="152"/>
                    </a:cxn>
                    <a:cxn ang="0">
                      <a:pos x="58" y="161"/>
                    </a:cxn>
                    <a:cxn ang="0">
                      <a:pos x="70" y="167"/>
                    </a:cxn>
                    <a:cxn ang="0">
                      <a:pos x="83" y="174"/>
                    </a:cxn>
                  </a:cxnLst>
                  <a:rect l="0" t="0" r="r" b="b"/>
                  <a:pathLst>
                    <a:path w="83" h="174">
                      <a:moveTo>
                        <a:pt x="5" y="0"/>
                      </a:moveTo>
                      <a:lnTo>
                        <a:pt x="0" y="28"/>
                      </a:lnTo>
                      <a:lnTo>
                        <a:pt x="0" y="53"/>
                      </a:lnTo>
                      <a:lnTo>
                        <a:pt x="6" y="84"/>
                      </a:lnTo>
                      <a:lnTo>
                        <a:pt x="13" y="111"/>
                      </a:lnTo>
                      <a:lnTo>
                        <a:pt x="30" y="134"/>
                      </a:lnTo>
                      <a:lnTo>
                        <a:pt x="46" y="152"/>
                      </a:lnTo>
                      <a:lnTo>
                        <a:pt x="58" y="161"/>
                      </a:lnTo>
                      <a:lnTo>
                        <a:pt x="70" y="167"/>
                      </a:lnTo>
                      <a:lnTo>
                        <a:pt x="83" y="174"/>
                      </a:lnTo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0919" name="Line 327"/>
            <p:cNvSpPr>
              <a:spLocks noChangeShapeType="1"/>
            </p:cNvSpPr>
            <p:nvPr/>
          </p:nvSpPr>
          <p:spPr bwMode="auto">
            <a:xfrm>
              <a:off x="1344" y="1028"/>
              <a:ext cx="1440" cy="0"/>
            </a:xfrm>
            <a:prstGeom prst="line">
              <a:avLst/>
            </a:prstGeom>
            <a:noFill/>
            <a:ln w="12700" cap="sq">
              <a:solidFill>
                <a:srgbClr val="D78FAC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920" name="Line 328"/>
            <p:cNvSpPr>
              <a:spLocks noChangeShapeType="1"/>
            </p:cNvSpPr>
            <p:nvPr/>
          </p:nvSpPr>
          <p:spPr bwMode="auto">
            <a:xfrm>
              <a:off x="2304" y="3120"/>
              <a:ext cx="288" cy="0"/>
            </a:xfrm>
            <a:prstGeom prst="line">
              <a:avLst/>
            </a:prstGeom>
            <a:noFill/>
            <a:ln w="12700" cap="sq">
              <a:solidFill>
                <a:srgbClr val="D78FAC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921" name="Line 329"/>
            <p:cNvSpPr>
              <a:spLocks noChangeShapeType="1"/>
            </p:cNvSpPr>
            <p:nvPr/>
          </p:nvSpPr>
          <p:spPr bwMode="auto">
            <a:xfrm flipV="1">
              <a:off x="2592" y="1221"/>
              <a:ext cx="0" cy="1776"/>
            </a:xfrm>
            <a:prstGeom prst="line">
              <a:avLst/>
            </a:prstGeom>
            <a:noFill/>
            <a:ln w="12700" cap="sq">
              <a:solidFill>
                <a:srgbClr val="D78FAC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922" name="Line 330"/>
            <p:cNvSpPr>
              <a:spLocks noChangeShapeType="1"/>
            </p:cNvSpPr>
            <p:nvPr/>
          </p:nvSpPr>
          <p:spPr bwMode="auto">
            <a:xfrm flipV="1">
              <a:off x="2592" y="1124"/>
              <a:ext cx="192" cy="96"/>
            </a:xfrm>
            <a:prstGeom prst="line">
              <a:avLst/>
            </a:prstGeom>
            <a:noFill/>
            <a:ln w="12700" cap="sq">
              <a:solidFill>
                <a:srgbClr val="D78FAC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923" name="Text Box 331"/>
            <p:cNvSpPr txBox="1">
              <a:spLocks noChangeArrowheads="1"/>
            </p:cNvSpPr>
            <p:nvPr/>
          </p:nvSpPr>
          <p:spPr bwMode="auto">
            <a:xfrm>
              <a:off x="1334" y="2246"/>
              <a:ext cx="323" cy="15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ISDN</a:t>
              </a:r>
              <a:r>
                <a:rPr lang="en-US" sz="800"/>
                <a:t> </a:t>
              </a:r>
            </a:p>
          </p:txBody>
        </p:sp>
        <p:sp>
          <p:nvSpPr>
            <p:cNvPr id="110924" name="Text Box 332"/>
            <p:cNvSpPr txBox="1">
              <a:spLocks noChangeArrowheads="1"/>
            </p:cNvSpPr>
            <p:nvPr/>
          </p:nvSpPr>
          <p:spPr bwMode="auto">
            <a:xfrm>
              <a:off x="2043" y="2160"/>
              <a:ext cx="531" cy="15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Leased Line</a:t>
              </a:r>
            </a:p>
          </p:txBody>
        </p:sp>
        <p:sp>
          <p:nvSpPr>
            <p:cNvPr id="110925" name="Text Box 333"/>
            <p:cNvSpPr txBox="1">
              <a:spLocks noChangeArrowheads="1"/>
            </p:cNvSpPr>
            <p:nvPr/>
          </p:nvSpPr>
          <p:spPr bwMode="auto">
            <a:xfrm>
              <a:off x="4272" y="2256"/>
              <a:ext cx="323" cy="15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ISDN</a:t>
              </a:r>
              <a:r>
                <a:rPr lang="en-US" sz="800"/>
                <a:t> </a:t>
              </a:r>
            </a:p>
          </p:txBody>
        </p:sp>
        <p:sp>
          <p:nvSpPr>
            <p:cNvPr id="110926" name="Text Box 334"/>
            <p:cNvSpPr txBox="1">
              <a:spLocks noChangeArrowheads="1"/>
            </p:cNvSpPr>
            <p:nvPr/>
          </p:nvSpPr>
          <p:spPr bwMode="auto">
            <a:xfrm>
              <a:off x="2592" y="2592"/>
              <a:ext cx="323" cy="15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ISDN</a:t>
              </a:r>
              <a:r>
                <a:rPr lang="en-US" sz="800"/>
                <a:t> </a:t>
              </a:r>
            </a:p>
          </p:txBody>
        </p:sp>
        <p:sp>
          <p:nvSpPr>
            <p:cNvPr id="110927" name="Text Box 335"/>
            <p:cNvSpPr txBox="1">
              <a:spLocks noChangeArrowheads="1"/>
            </p:cNvSpPr>
            <p:nvPr/>
          </p:nvSpPr>
          <p:spPr bwMode="auto">
            <a:xfrm>
              <a:off x="3312" y="2352"/>
              <a:ext cx="531" cy="15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Leased Line</a:t>
              </a:r>
            </a:p>
          </p:txBody>
        </p:sp>
        <p:graphicFrame>
          <p:nvGraphicFramePr>
            <p:cNvPr id="110928" name="Object 336"/>
            <p:cNvGraphicFramePr>
              <a:graphicFrameLocks/>
            </p:cNvGraphicFramePr>
            <p:nvPr/>
          </p:nvGraphicFramePr>
          <p:xfrm>
            <a:off x="5232" y="605"/>
            <a:ext cx="350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932" name="Clip" r:id="rId9" imgW="1011960" imgH="2271240" progId="MS_ClipArt_Gallery.5">
                    <p:embed/>
                  </p:oleObj>
                </mc:Choice>
                <mc:Fallback>
                  <p:oleObj name="Clip" r:id="rId9" imgW="1011960" imgH="2271240" progId="MS_ClipArt_Gallery.5">
                    <p:embed/>
                    <p:pic>
                      <p:nvPicPr>
                        <p:cNvPr id="0" name="Picture 33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32" y="605"/>
                          <a:ext cx="350" cy="4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0929" name="Text Box 337"/>
            <p:cNvSpPr txBox="1">
              <a:spLocks noChangeArrowheads="1"/>
            </p:cNvSpPr>
            <p:nvPr/>
          </p:nvSpPr>
          <p:spPr bwMode="auto">
            <a:xfrm>
              <a:off x="5213" y="989"/>
              <a:ext cx="357" cy="15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Bank 2</a:t>
              </a:r>
            </a:p>
          </p:txBody>
        </p:sp>
        <p:sp>
          <p:nvSpPr>
            <p:cNvPr id="110930" name="Text Box 338"/>
            <p:cNvSpPr txBox="1">
              <a:spLocks noChangeArrowheads="1"/>
            </p:cNvSpPr>
            <p:nvPr/>
          </p:nvSpPr>
          <p:spPr bwMode="auto">
            <a:xfrm>
              <a:off x="1440" y="726"/>
              <a:ext cx="531" cy="15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Leased Line</a:t>
              </a:r>
            </a:p>
          </p:txBody>
        </p:sp>
        <p:sp>
          <p:nvSpPr>
            <p:cNvPr id="110931" name="Line 339"/>
            <p:cNvSpPr>
              <a:spLocks noChangeShapeType="1"/>
            </p:cNvSpPr>
            <p:nvPr/>
          </p:nvSpPr>
          <p:spPr bwMode="auto">
            <a:xfrm flipV="1">
              <a:off x="576" y="528"/>
              <a:ext cx="528" cy="240"/>
            </a:xfrm>
            <a:prstGeom prst="line">
              <a:avLst/>
            </a:prstGeom>
            <a:noFill/>
            <a:ln w="12700" cap="sq">
              <a:solidFill>
                <a:srgbClr val="D78FAC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0932" name="Group 340"/>
            <p:cNvGrpSpPr>
              <a:grpSpLocks/>
            </p:cNvGrpSpPr>
            <p:nvPr/>
          </p:nvGrpSpPr>
          <p:grpSpPr bwMode="auto">
            <a:xfrm>
              <a:off x="1179" y="2880"/>
              <a:ext cx="192" cy="288"/>
              <a:chOff x="6372" y="3106"/>
              <a:chExt cx="593" cy="1417"/>
            </a:xfrm>
          </p:grpSpPr>
          <p:grpSp>
            <p:nvGrpSpPr>
              <p:cNvPr id="110933" name="Group 341" descr="Denim"/>
              <p:cNvGrpSpPr>
                <a:grpSpLocks/>
              </p:cNvGrpSpPr>
              <p:nvPr/>
            </p:nvGrpSpPr>
            <p:grpSpPr bwMode="auto">
              <a:xfrm>
                <a:off x="6372" y="3159"/>
                <a:ext cx="593" cy="1364"/>
                <a:chOff x="6372" y="3159"/>
                <a:chExt cx="593" cy="1364"/>
              </a:xfrm>
            </p:grpSpPr>
            <p:grpSp>
              <p:nvGrpSpPr>
                <p:cNvPr id="110934" name="Group 342" descr="Denim"/>
                <p:cNvGrpSpPr>
                  <a:grpSpLocks/>
                </p:cNvGrpSpPr>
                <p:nvPr/>
              </p:nvGrpSpPr>
              <p:grpSpPr bwMode="auto">
                <a:xfrm>
                  <a:off x="6585" y="3966"/>
                  <a:ext cx="18" cy="174"/>
                  <a:chOff x="6585" y="3966"/>
                  <a:chExt cx="18" cy="174"/>
                </a:xfrm>
              </p:grpSpPr>
              <p:sp>
                <p:nvSpPr>
                  <p:cNvPr id="110935" name="Rectangle 343" descr="Denim"/>
                  <p:cNvSpPr>
                    <a:spLocks noChangeArrowheads="1"/>
                  </p:cNvSpPr>
                  <p:nvPr/>
                </p:nvSpPr>
                <p:spPr bwMode="auto">
                  <a:xfrm>
                    <a:off x="6585" y="3968"/>
                    <a:ext cx="18" cy="172"/>
                  </a:xfrm>
                  <a:prstGeom prst="rect">
                    <a:avLst/>
                  </a:prstGeom>
                  <a:noFill/>
                  <a:ln w="2540">
                    <a:solidFill>
                      <a:srgbClr val="FFFF99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936" name="Line 344" descr="Denim"/>
                  <p:cNvSpPr>
                    <a:spLocks noChangeShapeType="1"/>
                  </p:cNvSpPr>
                  <p:nvPr/>
                </p:nvSpPr>
                <p:spPr bwMode="auto">
                  <a:xfrm>
                    <a:off x="6592" y="3966"/>
                    <a:ext cx="1" cy="159"/>
                  </a:xfrm>
                  <a:prstGeom prst="line">
                    <a:avLst/>
                  </a:prstGeom>
                  <a:noFill/>
                  <a:ln w="2540">
                    <a:solidFill>
                      <a:srgbClr val="FFFF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0937" name="Rectangle 345" descr="Denim"/>
                <p:cNvSpPr>
                  <a:spLocks noChangeArrowheads="1"/>
                </p:cNvSpPr>
                <p:nvPr/>
              </p:nvSpPr>
              <p:spPr bwMode="auto">
                <a:xfrm>
                  <a:off x="6496" y="3856"/>
                  <a:ext cx="63" cy="278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38" name="Freeform 346" descr="Denim"/>
                <p:cNvSpPr>
                  <a:spLocks/>
                </p:cNvSpPr>
                <p:nvPr/>
              </p:nvSpPr>
              <p:spPr bwMode="auto">
                <a:xfrm>
                  <a:off x="6735" y="3912"/>
                  <a:ext cx="42" cy="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18"/>
                    </a:cxn>
                    <a:cxn ang="0">
                      <a:pos x="128" y="118"/>
                    </a:cxn>
                    <a:cxn ang="0">
                      <a:pos x="128" y="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28" h="118">
                      <a:moveTo>
                        <a:pt x="0" y="0"/>
                      </a:moveTo>
                      <a:lnTo>
                        <a:pt x="0" y="118"/>
                      </a:lnTo>
                      <a:lnTo>
                        <a:pt x="128" y="118"/>
                      </a:lnTo>
                      <a:lnTo>
                        <a:pt x="128" y="2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39" name="Freeform 347" descr="Denim"/>
                <p:cNvSpPr>
                  <a:spLocks/>
                </p:cNvSpPr>
                <p:nvPr/>
              </p:nvSpPr>
              <p:spPr bwMode="auto">
                <a:xfrm>
                  <a:off x="6646" y="3805"/>
                  <a:ext cx="29" cy="53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0" y="106"/>
                    </a:cxn>
                    <a:cxn ang="0">
                      <a:pos x="64" y="97"/>
                    </a:cxn>
                    <a:cxn ang="0">
                      <a:pos x="87" y="26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87" h="106">
                      <a:moveTo>
                        <a:pt x="48" y="0"/>
                      </a:moveTo>
                      <a:lnTo>
                        <a:pt x="0" y="106"/>
                      </a:lnTo>
                      <a:lnTo>
                        <a:pt x="64" y="97"/>
                      </a:lnTo>
                      <a:lnTo>
                        <a:pt x="87" y="26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40" name="Freeform 348" descr="Denim"/>
                <p:cNvSpPr>
                  <a:spLocks/>
                </p:cNvSpPr>
                <p:nvPr/>
              </p:nvSpPr>
              <p:spPr bwMode="auto">
                <a:xfrm>
                  <a:off x="6596" y="4159"/>
                  <a:ext cx="135" cy="1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04" y="0"/>
                    </a:cxn>
                    <a:cxn ang="0">
                      <a:pos x="404" y="37"/>
                    </a:cxn>
                    <a:cxn ang="0">
                      <a:pos x="5" y="3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04" h="37">
                      <a:moveTo>
                        <a:pt x="0" y="0"/>
                      </a:moveTo>
                      <a:lnTo>
                        <a:pt x="404" y="0"/>
                      </a:lnTo>
                      <a:lnTo>
                        <a:pt x="404" y="37"/>
                      </a:lnTo>
                      <a:lnTo>
                        <a:pt x="5" y="3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41" name="Freeform 349" descr="Denim"/>
                <p:cNvSpPr>
                  <a:spLocks/>
                </p:cNvSpPr>
                <p:nvPr/>
              </p:nvSpPr>
              <p:spPr bwMode="auto">
                <a:xfrm>
                  <a:off x="6493" y="3460"/>
                  <a:ext cx="56" cy="114"/>
                </a:xfrm>
                <a:custGeom>
                  <a:avLst/>
                  <a:gdLst/>
                  <a:ahLst/>
                  <a:cxnLst>
                    <a:cxn ang="0">
                      <a:pos x="159" y="0"/>
                    </a:cxn>
                    <a:cxn ang="0">
                      <a:pos x="1" y="164"/>
                    </a:cxn>
                    <a:cxn ang="0">
                      <a:pos x="0" y="229"/>
                    </a:cxn>
                    <a:cxn ang="0">
                      <a:pos x="168" y="76"/>
                    </a:cxn>
                    <a:cxn ang="0">
                      <a:pos x="159" y="0"/>
                    </a:cxn>
                  </a:cxnLst>
                  <a:rect l="0" t="0" r="r" b="b"/>
                  <a:pathLst>
                    <a:path w="168" h="229">
                      <a:moveTo>
                        <a:pt x="159" y="0"/>
                      </a:moveTo>
                      <a:lnTo>
                        <a:pt x="1" y="164"/>
                      </a:lnTo>
                      <a:lnTo>
                        <a:pt x="0" y="229"/>
                      </a:lnTo>
                      <a:lnTo>
                        <a:pt x="168" y="76"/>
                      </a:lnTo>
                      <a:lnTo>
                        <a:pt x="159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42" name="Freeform 350" descr="Denim"/>
                <p:cNvSpPr>
                  <a:spLocks/>
                </p:cNvSpPr>
                <p:nvPr/>
              </p:nvSpPr>
              <p:spPr bwMode="auto">
                <a:xfrm>
                  <a:off x="6479" y="3159"/>
                  <a:ext cx="85" cy="977"/>
                </a:xfrm>
                <a:custGeom>
                  <a:avLst/>
                  <a:gdLst/>
                  <a:ahLst/>
                  <a:cxnLst>
                    <a:cxn ang="0">
                      <a:pos x="256" y="0"/>
                    </a:cxn>
                    <a:cxn ang="0">
                      <a:pos x="0" y="115"/>
                    </a:cxn>
                    <a:cxn ang="0">
                      <a:pos x="0" y="1955"/>
                    </a:cxn>
                    <a:cxn ang="0">
                      <a:pos x="48" y="1955"/>
                    </a:cxn>
                    <a:cxn ang="0">
                      <a:pos x="48" y="283"/>
                    </a:cxn>
                    <a:cxn ang="0">
                      <a:pos x="256" y="185"/>
                    </a:cxn>
                    <a:cxn ang="0">
                      <a:pos x="256" y="0"/>
                    </a:cxn>
                  </a:cxnLst>
                  <a:rect l="0" t="0" r="r" b="b"/>
                  <a:pathLst>
                    <a:path w="256" h="1955">
                      <a:moveTo>
                        <a:pt x="256" y="0"/>
                      </a:moveTo>
                      <a:lnTo>
                        <a:pt x="0" y="115"/>
                      </a:lnTo>
                      <a:lnTo>
                        <a:pt x="0" y="1955"/>
                      </a:lnTo>
                      <a:lnTo>
                        <a:pt x="48" y="1955"/>
                      </a:lnTo>
                      <a:lnTo>
                        <a:pt x="48" y="283"/>
                      </a:lnTo>
                      <a:lnTo>
                        <a:pt x="256" y="185"/>
                      </a:lnTo>
                      <a:lnTo>
                        <a:pt x="256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43" name="Freeform 351" descr="Denim"/>
                <p:cNvSpPr>
                  <a:spLocks/>
                </p:cNvSpPr>
                <p:nvPr/>
              </p:nvSpPr>
              <p:spPr bwMode="auto">
                <a:xfrm>
                  <a:off x="6476" y="4136"/>
                  <a:ext cx="489" cy="213"/>
                </a:xfrm>
                <a:custGeom>
                  <a:avLst/>
                  <a:gdLst/>
                  <a:ahLst/>
                  <a:cxnLst>
                    <a:cxn ang="0">
                      <a:pos x="0" y="426"/>
                    </a:cxn>
                    <a:cxn ang="0">
                      <a:pos x="0" y="0"/>
                    </a:cxn>
                    <a:cxn ang="0">
                      <a:pos x="320" y="0"/>
                    </a:cxn>
                    <a:cxn ang="0">
                      <a:pos x="383" y="71"/>
                    </a:cxn>
                    <a:cxn ang="0">
                      <a:pos x="575" y="71"/>
                    </a:cxn>
                    <a:cxn ang="0">
                      <a:pos x="638" y="143"/>
                    </a:cxn>
                    <a:cxn ang="0">
                      <a:pos x="1276" y="143"/>
                    </a:cxn>
                    <a:cxn ang="0">
                      <a:pos x="1276" y="284"/>
                    </a:cxn>
                    <a:cxn ang="0">
                      <a:pos x="1467" y="284"/>
                    </a:cxn>
                    <a:cxn ang="0">
                      <a:pos x="1467" y="426"/>
                    </a:cxn>
                    <a:cxn ang="0">
                      <a:pos x="0" y="426"/>
                    </a:cxn>
                  </a:cxnLst>
                  <a:rect l="0" t="0" r="r" b="b"/>
                  <a:pathLst>
                    <a:path w="1467" h="426">
                      <a:moveTo>
                        <a:pt x="0" y="426"/>
                      </a:moveTo>
                      <a:lnTo>
                        <a:pt x="0" y="0"/>
                      </a:lnTo>
                      <a:lnTo>
                        <a:pt x="320" y="0"/>
                      </a:lnTo>
                      <a:lnTo>
                        <a:pt x="383" y="71"/>
                      </a:lnTo>
                      <a:lnTo>
                        <a:pt x="575" y="71"/>
                      </a:lnTo>
                      <a:lnTo>
                        <a:pt x="638" y="143"/>
                      </a:lnTo>
                      <a:lnTo>
                        <a:pt x="1276" y="143"/>
                      </a:lnTo>
                      <a:lnTo>
                        <a:pt x="1276" y="284"/>
                      </a:lnTo>
                      <a:lnTo>
                        <a:pt x="1467" y="284"/>
                      </a:lnTo>
                      <a:lnTo>
                        <a:pt x="1467" y="426"/>
                      </a:lnTo>
                      <a:lnTo>
                        <a:pt x="0" y="426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44" name="Rectangle 352" descr="Denim"/>
                <p:cNvSpPr>
                  <a:spLocks noChangeArrowheads="1"/>
                </p:cNvSpPr>
                <p:nvPr/>
              </p:nvSpPr>
              <p:spPr bwMode="auto">
                <a:xfrm>
                  <a:off x="6478" y="4281"/>
                  <a:ext cx="358" cy="66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45" name="Line 353" descr="Denim"/>
                <p:cNvSpPr>
                  <a:spLocks noChangeShapeType="1"/>
                </p:cNvSpPr>
                <p:nvPr/>
              </p:nvSpPr>
              <p:spPr bwMode="auto">
                <a:xfrm>
                  <a:off x="6460" y="3840"/>
                  <a:ext cx="1" cy="124"/>
                </a:xfrm>
                <a:prstGeom prst="line">
                  <a:avLst/>
                </a:prstGeom>
                <a:noFill/>
                <a:ln w="2540">
                  <a:solidFill>
                    <a:srgbClr val="FFFF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46" name="Freeform 354" descr="Denim"/>
                <p:cNvSpPr>
                  <a:spLocks/>
                </p:cNvSpPr>
                <p:nvPr/>
              </p:nvSpPr>
              <p:spPr bwMode="auto">
                <a:xfrm>
                  <a:off x="6447" y="3964"/>
                  <a:ext cx="32" cy="62"/>
                </a:xfrm>
                <a:custGeom>
                  <a:avLst/>
                  <a:gdLst/>
                  <a:ahLst/>
                  <a:cxnLst>
                    <a:cxn ang="0">
                      <a:pos x="0" y="124"/>
                    </a:cxn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96" y="44"/>
                    </a:cxn>
                    <a:cxn ang="0">
                      <a:pos x="32" y="44"/>
                    </a:cxn>
                    <a:cxn ang="0">
                      <a:pos x="32" y="124"/>
                    </a:cxn>
                    <a:cxn ang="0">
                      <a:pos x="0" y="124"/>
                    </a:cxn>
                  </a:cxnLst>
                  <a:rect l="0" t="0" r="r" b="b"/>
                  <a:pathLst>
                    <a:path w="96" h="124">
                      <a:moveTo>
                        <a:pt x="0" y="124"/>
                      </a:moveTo>
                      <a:lnTo>
                        <a:pt x="0" y="0"/>
                      </a:lnTo>
                      <a:lnTo>
                        <a:pt x="96" y="0"/>
                      </a:lnTo>
                      <a:lnTo>
                        <a:pt x="96" y="44"/>
                      </a:lnTo>
                      <a:lnTo>
                        <a:pt x="32" y="44"/>
                      </a:lnTo>
                      <a:lnTo>
                        <a:pt x="32" y="124"/>
                      </a:lnTo>
                      <a:lnTo>
                        <a:pt x="0" y="124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47" name="Freeform 355" descr="Denim"/>
                <p:cNvSpPr>
                  <a:spLocks/>
                </p:cNvSpPr>
                <p:nvPr/>
              </p:nvSpPr>
              <p:spPr bwMode="auto">
                <a:xfrm>
                  <a:off x="6625" y="3920"/>
                  <a:ext cx="109" cy="25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27" y="514"/>
                    </a:cxn>
                    <a:cxn ang="0">
                      <a:pos x="279" y="504"/>
                    </a:cxn>
                    <a:cxn ang="0">
                      <a:pos x="0" y="7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27" h="514">
                      <a:moveTo>
                        <a:pt x="0" y="0"/>
                      </a:moveTo>
                      <a:lnTo>
                        <a:pt x="327" y="514"/>
                      </a:lnTo>
                      <a:lnTo>
                        <a:pt x="279" y="504"/>
                      </a:lnTo>
                      <a:lnTo>
                        <a:pt x="0" y="7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48" name="Freeform 356" descr="Denim"/>
                <p:cNvSpPr>
                  <a:spLocks/>
                </p:cNvSpPr>
                <p:nvPr/>
              </p:nvSpPr>
              <p:spPr bwMode="auto">
                <a:xfrm>
                  <a:off x="6391" y="4066"/>
                  <a:ext cx="85" cy="283"/>
                </a:xfrm>
                <a:custGeom>
                  <a:avLst/>
                  <a:gdLst/>
                  <a:ahLst/>
                  <a:cxnLst>
                    <a:cxn ang="0">
                      <a:pos x="191" y="0"/>
                    </a:cxn>
                    <a:cxn ang="0">
                      <a:pos x="0" y="213"/>
                    </a:cxn>
                    <a:cxn ang="0">
                      <a:pos x="0" y="568"/>
                    </a:cxn>
                    <a:cxn ang="0">
                      <a:pos x="255" y="568"/>
                    </a:cxn>
                    <a:cxn ang="0">
                      <a:pos x="255" y="142"/>
                    </a:cxn>
                    <a:cxn ang="0">
                      <a:pos x="191" y="0"/>
                    </a:cxn>
                  </a:cxnLst>
                  <a:rect l="0" t="0" r="r" b="b"/>
                  <a:pathLst>
                    <a:path w="255" h="568">
                      <a:moveTo>
                        <a:pt x="191" y="0"/>
                      </a:moveTo>
                      <a:lnTo>
                        <a:pt x="0" y="213"/>
                      </a:lnTo>
                      <a:lnTo>
                        <a:pt x="0" y="568"/>
                      </a:lnTo>
                      <a:lnTo>
                        <a:pt x="255" y="568"/>
                      </a:lnTo>
                      <a:lnTo>
                        <a:pt x="255" y="142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49" name="Rectangle 357" descr="Denim"/>
                <p:cNvSpPr>
                  <a:spLocks noChangeArrowheads="1"/>
                </p:cNvSpPr>
                <p:nvPr/>
              </p:nvSpPr>
              <p:spPr bwMode="auto">
                <a:xfrm>
                  <a:off x="6372" y="4487"/>
                  <a:ext cx="591" cy="36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50" name="Rectangle 358" descr="Denim"/>
                <p:cNvSpPr>
                  <a:spLocks noChangeArrowheads="1"/>
                </p:cNvSpPr>
                <p:nvPr/>
              </p:nvSpPr>
              <p:spPr bwMode="auto">
                <a:xfrm>
                  <a:off x="6372" y="4422"/>
                  <a:ext cx="591" cy="60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51" name="Rectangle 359" descr="Denim"/>
                <p:cNvSpPr>
                  <a:spLocks noChangeArrowheads="1"/>
                </p:cNvSpPr>
                <p:nvPr/>
              </p:nvSpPr>
              <p:spPr bwMode="auto">
                <a:xfrm>
                  <a:off x="6372" y="4351"/>
                  <a:ext cx="591" cy="67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52" name="Rectangle 360" descr="Denim"/>
                <p:cNvSpPr>
                  <a:spLocks noChangeArrowheads="1"/>
                </p:cNvSpPr>
                <p:nvPr/>
              </p:nvSpPr>
              <p:spPr bwMode="auto">
                <a:xfrm>
                  <a:off x="6886" y="4298"/>
                  <a:ext cx="59" cy="32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53" name="Oval 361" descr="Denim"/>
                <p:cNvSpPr>
                  <a:spLocks noChangeArrowheads="1"/>
                </p:cNvSpPr>
                <p:nvPr/>
              </p:nvSpPr>
              <p:spPr bwMode="auto">
                <a:xfrm>
                  <a:off x="6434" y="4029"/>
                  <a:ext cx="42" cy="73"/>
                </a:xfrm>
                <a:prstGeom prst="ellipse">
                  <a:avLst/>
                </a:prstGeom>
                <a:noFill/>
                <a:ln w="2540">
                  <a:solidFill>
                    <a:srgbClr val="FFFF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54" name="Rectangle 362" descr="Denim"/>
                <p:cNvSpPr>
                  <a:spLocks noChangeArrowheads="1"/>
                </p:cNvSpPr>
                <p:nvPr/>
              </p:nvSpPr>
              <p:spPr bwMode="auto">
                <a:xfrm>
                  <a:off x="6585" y="3891"/>
                  <a:ext cx="38" cy="67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55" name="Freeform 363" descr="Denim"/>
                <p:cNvSpPr>
                  <a:spLocks/>
                </p:cNvSpPr>
                <p:nvPr/>
              </p:nvSpPr>
              <p:spPr bwMode="auto">
                <a:xfrm>
                  <a:off x="6561" y="3854"/>
                  <a:ext cx="170" cy="282"/>
                </a:xfrm>
                <a:custGeom>
                  <a:avLst/>
                  <a:gdLst/>
                  <a:ahLst/>
                  <a:cxnLst>
                    <a:cxn ang="0">
                      <a:pos x="64" y="566"/>
                    </a:cxn>
                    <a:cxn ang="0">
                      <a:pos x="64" y="71"/>
                    </a:cxn>
                    <a:cxn ang="0">
                      <a:pos x="510" y="71"/>
                    </a:cxn>
                    <a:cxn ang="0">
                      <a:pos x="510" y="0"/>
                    </a:cxn>
                    <a:cxn ang="0">
                      <a:pos x="0" y="0"/>
                    </a:cxn>
                    <a:cxn ang="0">
                      <a:pos x="0" y="566"/>
                    </a:cxn>
                    <a:cxn ang="0">
                      <a:pos x="64" y="566"/>
                    </a:cxn>
                  </a:cxnLst>
                  <a:rect l="0" t="0" r="r" b="b"/>
                  <a:pathLst>
                    <a:path w="510" h="566">
                      <a:moveTo>
                        <a:pt x="64" y="566"/>
                      </a:moveTo>
                      <a:lnTo>
                        <a:pt x="64" y="71"/>
                      </a:lnTo>
                      <a:lnTo>
                        <a:pt x="510" y="71"/>
                      </a:lnTo>
                      <a:lnTo>
                        <a:pt x="510" y="0"/>
                      </a:lnTo>
                      <a:lnTo>
                        <a:pt x="0" y="0"/>
                      </a:lnTo>
                      <a:lnTo>
                        <a:pt x="0" y="566"/>
                      </a:lnTo>
                      <a:lnTo>
                        <a:pt x="64" y="566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0956" name="Group 364" descr="Denim"/>
                <p:cNvGrpSpPr>
                  <a:grpSpLocks/>
                </p:cNvGrpSpPr>
                <p:nvPr/>
              </p:nvGrpSpPr>
              <p:grpSpPr bwMode="auto">
                <a:xfrm>
                  <a:off x="6423" y="3586"/>
                  <a:ext cx="189" cy="288"/>
                  <a:chOff x="6423" y="3586"/>
                  <a:chExt cx="189" cy="288"/>
                </a:xfrm>
              </p:grpSpPr>
              <p:sp>
                <p:nvSpPr>
                  <p:cNvPr id="110957" name="Oval 365" descr="Denim"/>
                  <p:cNvSpPr>
                    <a:spLocks noChangeArrowheads="1"/>
                  </p:cNvSpPr>
                  <p:nvPr/>
                </p:nvSpPr>
                <p:spPr bwMode="auto">
                  <a:xfrm>
                    <a:off x="6440" y="3586"/>
                    <a:ext cx="172" cy="288"/>
                  </a:xfrm>
                  <a:prstGeom prst="ellipse">
                    <a:avLst/>
                  </a:prstGeom>
                  <a:noFill/>
                  <a:ln w="2540">
                    <a:solidFill>
                      <a:srgbClr val="FFFF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958" name="Oval 366" descr="Denim"/>
                  <p:cNvSpPr>
                    <a:spLocks noChangeArrowheads="1"/>
                  </p:cNvSpPr>
                  <p:nvPr/>
                </p:nvSpPr>
                <p:spPr bwMode="auto">
                  <a:xfrm>
                    <a:off x="6423" y="3586"/>
                    <a:ext cx="172" cy="288"/>
                  </a:xfrm>
                  <a:prstGeom prst="ellipse">
                    <a:avLst/>
                  </a:prstGeom>
                  <a:noFill/>
                  <a:ln w="2540">
                    <a:solidFill>
                      <a:srgbClr val="FFFF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0959" name="Group 367" descr="Denim"/>
                <p:cNvGrpSpPr>
                  <a:grpSpLocks/>
                </p:cNvGrpSpPr>
                <p:nvPr/>
              </p:nvGrpSpPr>
              <p:grpSpPr bwMode="auto">
                <a:xfrm>
                  <a:off x="6497" y="4138"/>
                  <a:ext cx="64" cy="280"/>
                  <a:chOff x="6497" y="4138"/>
                  <a:chExt cx="64" cy="280"/>
                </a:xfrm>
              </p:grpSpPr>
              <p:sp>
                <p:nvSpPr>
                  <p:cNvPr id="110960" name="Rectangle 368" descr="Denim"/>
                  <p:cNvSpPr>
                    <a:spLocks noChangeArrowheads="1"/>
                  </p:cNvSpPr>
                  <p:nvPr/>
                </p:nvSpPr>
                <p:spPr bwMode="auto">
                  <a:xfrm>
                    <a:off x="6499" y="4138"/>
                    <a:ext cx="60" cy="280"/>
                  </a:xfrm>
                  <a:prstGeom prst="rect">
                    <a:avLst/>
                  </a:prstGeom>
                  <a:noFill/>
                  <a:ln w="2540">
                    <a:solidFill>
                      <a:srgbClr val="FFFF99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10961" name="Group 369" descr="Denim"/>
                  <p:cNvGrpSpPr>
                    <a:grpSpLocks/>
                  </p:cNvGrpSpPr>
                  <p:nvPr/>
                </p:nvGrpSpPr>
                <p:grpSpPr bwMode="auto">
                  <a:xfrm>
                    <a:off x="6497" y="4172"/>
                    <a:ext cx="64" cy="214"/>
                    <a:chOff x="6497" y="4172"/>
                    <a:chExt cx="64" cy="214"/>
                  </a:xfrm>
                </p:grpSpPr>
                <p:sp>
                  <p:nvSpPr>
                    <p:cNvPr id="110962" name="Line 370" descr="Denim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97" y="4208"/>
                      <a:ext cx="64" cy="1"/>
                    </a:xfrm>
                    <a:prstGeom prst="line">
                      <a:avLst/>
                    </a:prstGeom>
                    <a:noFill/>
                    <a:ln w="2540">
                      <a:solidFill>
                        <a:srgbClr val="FFFF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963" name="Line 371" descr="Denim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97" y="4314"/>
                      <a:ext cx="64" cy="1"/>
                    </a:xfrm>
                    <a:prstGeom prst="line">
                      <a:avLst/>
                    </a:prstGeom>
                    <a:noFill/>
                    <a:ln w="2540">
                      <a:solidFill>
                        <a:srgbClr val="FFFF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964" name="Line 372" descr="Denim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97" y="4279"/>
                      <a:ext cx="64" cy="1"/>
                    </a:xfrm>
                    <a:prstGeom prst="line">
                      <a:avLst/>
                    </a:prstGeom>
                    <a:noFill/>
                    <a:ln w="2540">
                      <a:solidFill>
                        <a:srgbClr val="FFFF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965" name="Line 373" descr="Denim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97" y="4243"/>
                      <a:ext cx="64" cy="1"/>
                    </a:xfrm>
                    <a:prstGeom prst="line">
                      <a:avLst/>
                    </a:prstGeom>
                    <a:noFill/>
                    <a:ln w="2540">
                      <a:solidFill>
                        <a:srgbClr val="FFFF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966" name="Line 374" descr="Denim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97" y="4172"/>
                      <a:ext cx="64" cy="1"/>
                    </a:xfrm>
                    <a:prstGeom prst="line">
                      <a:avLst/>
                    </a:prstGeom>
                    <a:noFill/>
                    <a:ln w="2540">
                      <a:solidFill>
                        <a:srgbClr val="FFFF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967" name="Line 375" descr="Denim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97" y="4349"/>
                      <a:ext cx="64" cy="1"/>
                    </a:xfrm>
                    <a:prstGeom prst="line">
                      <a:avLst/>
                    </a:prstGeom>
                    <a:noFill/>
                    <a:ln w="2540">
                      <a:solidFill>
                        <a:srgbClr val="FFFF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0968" name="Line 376" descr="Denim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97" y="4385"/>
                      <a:ext cx="64" cy="1"/>
                    </a:xfrm>
                    <a:prstGeom prst="line">
                      <a:avLst/>
                    </a:prstGeom>
                    <a:noFill/>
                    <a:ln w="2540">
                      <a:solidFill>
                        <a:srgbClr val="FFFF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110969" name="Rectangle 377" descr="Denim"/>
                <p:cNvSpPr>
                  <a:spLocks noChangeArrowheads="1"/>
                </p:cNvSpPr>
                <p:nvPr/>
              </p:nvSpPr>
              <p:spPr bwMode="auto">
                <a:xfrm>
                  <a:off x="6903" y="4210"/>
                  <a:ext cx="18" cy="67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0970" name="Group 378" descr="Denim"/>
              <p:cNvGrpSpPr>
                <a:grpSpLocks/>
              </p:cNvGrpSpPr>
              <p:nvPr/>
            </p:nvGrpSpPr>
            <p:grpSpPr bwMode="auto">
              <a:xfrm>
                <a:off x="6726" y="3424"/>
                <a:ext cx="106" cy="195"/>
                <a:chOff x="6726" y="3424"/>
                <a:chExt cx="106" cy="195"/>
              </a:xfrm>
            </p:grpSpPr>
            <p:sp>
              <p:nvSpPr>
                <p:cNvPr id="110971" name="Freeform 379" descr="Denim"/>
                <p:cNvSpPr>
                  <a:spLocks/>
                </p:cNvSpPr>
                <p:nvPr/>
              </p:nvSpPr>
              <p:spPr bwMode="auto">
                <a:xfrm>
                  <a:off x="6784" y="3482"/>
                  <a:ext cx="48" cy="137"/>
                </a:xfrm>
                <a:custGeom>
                  <a:avLst/>
                  <a:gdLst/>
                  <a:ahLst/>
                  <a:cxnLst>
                    <a:cxn ang="0">
                      <a:pos x="120" y="0"/>
                    </a:cxn>
                    <a:cxn ang="0">
                      <a:pos x="0" y="229"/>
                    </a:cxn>
                    <a:cxn ang="0">
                      <a:pos x="24" y="274"/>
                    </a:cxn>
                    <a:cxn ang="0">
                      <a:pos x="144" y="8"/>
                    </a:cxn>
                    <a:cxn ang="0">
                      <a:pos x="120" y="0"/>
                    </a:cxn>
                  </a:cxnLst>
                  <a:rect l="0" t="0" r="r" b="b"/>
                  <a:pathLst>
                    <a:path w="144" h="274">
                      <a:moveTo>
                        <a:pt x="120" y="0"/>
                      </a:moveTo>
                      <a:lnTo>
                        <a:pt x="0" y="229"/>
                      </a:lnTo>
                      <a:lnTo>
                        <a:pt x="24" y="274"/>
                      </a:lnTo>
                      <a:lnTo>
                        <a:pt x="144" y="8"/>
                      </a:lnTo>
                      <a:lnTo>
                        <a:pt x="120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72" name="Freeform 380" descr="Denim"/>
                <p:cNvSpPr>
                  <a:spLocks/>
                </p:cNvSpPr>
                <p:nvPr/>
              </p:nvSpPr>
              <p:spPr bwMode="auto">
                <a:xfrm>
                  <a:off x="6726" y="3424"/>
                  <a:ext cx="93" cy="41"/>
                </a:xfrm>
                <a:custGeom>
                  <a:avLst/>
                  <a:gdLst/>
                  <a:ahLst/>
                  <a:cxnLst>
                    <a:cxn ang="0">
                      <a:pos x="270" y="0"/>
                    </a:cxn>
                    <a:cxn ang="0">
                      <a:pos x="0" y="44"/>
                    </a:cxn>
                    <a:cxn ang="0">
                      <a:pos x="39" y="81"/>
                    </a:cxn>
                    <a:cxn ang="0">
                      <a:pos x="280" y="27"/>
                    </a:cxn>
                    <a:cxn ang="0">
                      <a:pos x="270" y="0"/>
                    </a:cxn>
                  </a:cxnLst>
                  <a:rect l="0" t="0" r="r" b="b"/>
                  <a:pathLst>
                    <a:path w="280" h="81">
                      <a:moveTo>
                        <a:pt x="270" y="0"/>
                      </a:moveTo>
                      <a:lnTo>
                        <a:pt x="0" y="44"/>
                      </a:lnTo>
                      <a:lnTo>
                        <a:pt x="39" y="81"/>
                      </a:lnTo>
                      <a:lnTo>
                        <a:pt x="280" y="27"/>
                      </a:lnTo>
                      <a:lnTo>
                        <a:pt x="270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0973" name="Group 381" descr="Denim"/>
              <p:cNvGrpSpPr>
                <a:grpSpLocks/>
              </p:cNvGrpSpPr>
              <p:nvPr/>
            </p:nvGrpSpPr>
            <p:grpSpPr bwMode="auto">
              <a:xfrm>
                <a:off x="6514" y="3106"/>
                <a:ext cx="349" cy="913"/>
                <a:chOff x="6514" y="3106"/>
                <a:chExt cx="349" cy="913"/>
              </a:xfrm>
            </p:grpSpPr>
            <p:sp>
              <p:nvSpPr>
                <p:cNvPr id="110974" name="Freeform 382" descr="Denim"/>
                <p:cNvSpPr>
                  <a:spLocks/>
                </p:cNvSpPr>
                <p:nvPr/>
              </p:nvSpPr>
              <p:spPr bwMode="auto">
                <a:xfrm>
                  <a:off x="6514" y="3108"/>
                  <a:ext cx="349" cy="911"/>
                </a:xfrm>
                <a:custGeom>
                  <a:avLst/>
                  <a:gdLst/>
                  <a:ahLst/>
                  <a:cxnLst>
                    <a:cxn ang="0">
                      <a:pos x="34" y="67"/>
                    </a:cxn>
                    <a:cxn ang="0">
                      <a:pos x="18" y="120"/>
                    </a:cxn>
                    <a:cxn ang="0">
                      <a:pos x="4" y="186"/>
                    </a:cxn>
                    <a:cxn ang="0">
                      <a:pos x="0" y="257"/>
                    </a:cxn>
                    <a:cxn ang="0">
                      <a:pos x="0" y="327"/>
                    </a:cxn>
                    <a:cxn ang="0">
                      <a:pos x="14" y="420"/>
                    </a:cxn>
                    <a:cxn ang="0">
                      <a:pos x="26" y="535"/>
                    </a:cxn>
                    <a:cxn ang="0">
                      <a:pos x="50" y="663"/>
                    </a:cxn>
                    <a:cxn ang="0">
                      <a:pos x="89" y="810"/>
                    </a:cxn>
                    <a:cxn ang="0">
                      <a:pos x="149" y="952"/>
                    </a:cxn>
                    <a:cxn ang="0">
                      <a:pos x="245" y="1120"/>
                    </a:cxn>
                    <a:cxn ang="0">
                      <a:pos x="340" y="1279"/>
                    </a:cxn>
                    <a:cxn ang="0">
                      <a:pos x="420" y="1385"/>
                    </a:cxn>
                    <a:cxn ang="0">
                      <a:pos x="531" y="1513"/>
                    </a:cxn>
                    <a:cxn ang="0">
                      <a:pos x="647" y="1619"/>
                    </a:cxn>
                    <a:cxn ang="0">
                      <a:pos x="750" y="1703"/>
                    </a:cxn>
                    <a:cxn ang="0">
                      <a:pos x="826" y="1756"/>
                    </a:cxn>
                    <a:cxn ang="0">
                      <a:pos x="901" y="1796"/>
                    </a:cxn>
                    <a:cxn ang="0">
                      <a:pos x="962" y="1823"/>
                    </a:cxn>
                    <a:cxn ang="0">
                      <a:pos x="1010" y="1823"/>
                    </a:cxn>
                    <a:cxn ang="0">
                      <a:pos x="1046" y="1801"/>
                    </a:cxn>
                    <a:cxn ang="0">
                      <a:pos x="69" y="0"/>
                    </a:cxn>
                    <a:cxn ang="0">
                      <a:pos x="34" y="67"/>
                    </a:cxn>
                  </a:cxnLst>
                  <a:rect l="0" t="0" r="r" b="b"/>
                  <a:pathLst>
                    <a:path w="1046" h="1823">
                      <a:moveTo>
                        <a:pt x="34" y="67"/>
                      </a:moveTo>
                      <a:lnTo>
                        <a:pt x="18" y="120"/>
                      </a:lnTo>
                      <a:lnTo>
                        <a:pt x="4" y="186"/>
                      </a:lnTo>
                      <a:lnTo>
                        <a:pt x="0" y="257"/>
                      </a:lnTo>
                      <a:lnTo>
                        <a:pt x="0" y="327"/>
                      </a:lnTo>
                      <a:lnTo>
                        <a:pt x="14" y="420"/>
                      </a:lnTo>
                      <a:lnTo>
                        <a:pt x="26" y="535"/>
                      </a:lnTo>
                      <a:lnTo>
                        <a:pt x="50" y="663"/>
                      </a:lnTo>
                      <a:lnTo>
                        <a:pt x="89" y="810"/>
                      </a:lnTo>
                      <a:lnTo>
                        <a:pt x="149" y="952"/>
                      </a:lnTo>
                      <a:lnTo>
                        <a:pt x="245" y="1120"/>
                      </a:lnTo>
                      <a:lnTo>
                        <a:pt x="340" y="1279"/>
                      </a:lnTo>
                      <a:lnTo>
                        <a:pt x="420" y="1385"/>
                      </a:lnTo>
                      <a:lnTo>
                        <a:pt x="531" y="1513"/>
                      </a:lnTo>
                      <a:lnTo>
                        <a:pt x="647" y="1619"/>
                      </a:lnTo>
                      <a:lnTo>
                        <a:pt x="750" y="1703"/>
                      </a:lnTo>
                      <a:lnTo>
                        <a:pt x="826" y="1756"/>
                      </a:lnTo>
                      <a:lnTo>
                        <a:pt x="901" y="1796"/>
                      </a:lnTo>
                      <a:lnTo>
                        <a:pt x="962" y="1823"/>
                      </a:lnTo>
                      <a:lnTo>
                        <a:pt x="1010" y="1823"/>
                      </a:lnTo>
                      <a:lnTo>
                        <a:pt x="1046" y="1801"/>
                      </a:lnTo>
                      <a:lnTo>
                        <a:pt x="69" y="0"/>
                      </a:lnTo>
                      <a:lnTo>
                        <a:pt x="34" y="67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75" name="Freeform 383" descr="Denim"/>
                <p:cNvSpPr>
                  <a:spLocks/>
                </p:cNvSpPr>
                <p:nvPr/>
              </p:nvSpPr>
              <p:spPr bwMode="auto">
                <a:xfrm>
                  <a:off x="6535" y="3106"/>
                  <a:ext cx="328" cy="902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35"/>
                    </a:cxn>
                    <a:cxn ang="0">
                      <a:pos x="0" y="115"/>
                    </a:cxn>
                    <a:cxn ang="0">
                      <a:pos x="4" y="208"/>
                    </a:cxn>
                    <a:cxn ang="0">
                      <a:pos x="12" y="283"/>
                    </a:cxn>
                    <a:cxn ang="0">
                      <a:pos x="24" y="380"/>
                    </a:cxn>
                    <a:cxn ang="0">
                      <a:pos x="40" y="495"/>
                    </a:cxn>
                    <a:cxn ang="0">
                      <a:pos x="64" y="614"/>
                    </a:cxn>
                    <a:cxn ang="0">
                      <a:pos x="112" y="766"/>
                    </a:cxn>
                    <a:cxn ang="0">
                      <a:pos x="184" y="938"/>
                    </a:cxn>
                    <a:cxn ang="0">
                      <a:pos x="263" y="1080"/>
                    </a:cxn>
                    <a:cxn ang="0">
                      <a:pos x="359" y="1230"/>
                    </a:cxn>
                    <a:cxn ang="0">
                      <a:pos x="446" y="1345"/>
                    </a:cxn>
                    <a:cxn ang="0">
                      <a:pos x="514" y="1423"/>
                    </a:cxn>
                    <a:cxn ang="0">
                      <a:pos x="578" y="1495"/>
                    </a:cxn>
                    <a:cxn ang="0">
                      <a:pos x="645" y="1566"/>
                    </a:cxn>
                    <a:cxn ang="0">
                      <a:pos x="721" y="1635"/>
                    </a:cxn>
                    <a:cxn ang="0">
                      <a:pos x="773" y="1681"/>
                    </a:cxn>
                    <a:cxn ang="0">
                      <a:pos x="828" y="1721"/>
                    </a:cxn>
                    <a:cxn ang="0">
                      <a:pos x="889" y="1759"/>
                    </a:cxn>
                    <a:cxn ang="0">
                      <a:pos x="941" y="1796"/>
                    </a:cxn>
                    <a:cxn ang="0">
                      <a:pos x="973" y="1805"/>
                    </a:cxn>
                    <a:cxn ang="0">
                      <a:pos x="985" y="1778"/>
                    </a:cxn>
                    <a:cxn ang="0">
                      <a:pos x="982" y="1741"/>
                    </a:cxn>
                    <a:cxn ang="0">
                      <a:pos x="974" y="1698"/>
                    </a:cxn>
                    <a:cxn ang="0">
                      <a:pos x="961" y="1623"/>
                    </a:cxn>
                    <a:cxn ang="0">
                      <a:pos x="945" y="1525"/>
                    </a:cxn>
                    <a:cxn ang="0">
                      <a:pos x="925" y="1433"/>
                    </a:cxn>
                    <a:cxn ang="0">
                      <a:pos x="901" y="1326"/>
                    </a:cxn>
                    <a:cxn ang="0">
                      <a:pos x="869" y="1212"/>
                    </a:cxn>
                    <a:cxn ang="0">
                      <a:pos x="834" y="1122"/>
                    </a:cxn>
                    <a:cxn ang="0">
                      <a:pos x="804" y="1044"/>
                    </a:cxn>
                    <a:cxn ang="0">
                      <a:pos x="758" y="941"/>
                    </a:cxn>
                    <a:cxn ang="0">
                      <a:pos x="713" y="850"/>
                    </a:cxn>
                    <a:cxn ang="0">
                      <a:pos x="659" y="751"/>
                    </a:cxn>
                    <a:cxn ang="0">
                      <a:pos x="574" y="627"/>
                    </a:cxn>
                    <a:cxn ang="0">
                      <a:pos x="514" y="539"/>
                    </a:cxn>
                    <a:cxn ang="0">
                      <a:pos x="428" y="418"/>
                    </a:cxn>
                    <a:cxn ang="0">
                      <a:pos x="347" y="331"/>
                    </a:cxn>
                    <a:cxn ang="0">
                      <a:pos x="267" y="241"/>
                    </a:cxn>
                    <a:cxn ang="0">
                      <a:pos x="207" y="177"/>
                    </a:cxn>
                    <a:cxn ang="0">
                      <a:pos x="144" y="109"/>
                    </a:cxn>
                    <a:cxn ang="0">
                      <a:pos x="96" y="62"/>
                    </a:cxn>
                    <a:cxn ang="0">
                      <a:pos x="48" y="17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985" h="1805">
                      <a:moveTo>
                        <a:pt x="8" y="0"/>
                      </a:moveTo>
                      <a:lnTo>
                        <a:pt x="0" y="35"/>
                      </a:lnTo>
                      <a:lnTo>
                        <a:pt x="0" y="115"/>
                      </a:lnTo>
                      <a:lnTo>
                        <a:pt x="4" y="208"/>
                      </a:lnTo>
                      <a:lnTo>
                        <a:pt x="12" y="283"/>
                      </a:lnTo>
                      <a:lnTo>
                        <a:pt x="24" y="380"/>
                      </a:lnTo>
                      <a:lnTo>
                        <a:pt x="40" y="495"/>
                      </a:lnTo>
                      <a:lnTo>
                        <a:pt x="64" y="614"/>
                      </a:lnTo>
                      <a:lnTo>
                        <a:pt x="112" y="766"/>
                      </a:lnTo>
                      <a:lnTo>
                        <a:pt x="184" y="938"/>
                      </a:lnTo>
                      <a:lnTo>
                        <a:pt x="263" y="1080"/>
                      </a:lnTo>
                      <a:lnTo>
                        <a:pt x="359" y="1230"/>
                      </a:lnTo>
                      <a:lnTo>
                        <a:pt x="446" y="1345"/>
                      </a:lnTo>
                      <a:lnTo>
                        <a:pt x="514" y="1423"/>
                      </a:lnTo>
                      <a:lnTo>
                        <a:pt x="578" y="1495"/>
                      </a:lnTo>
                      <a:lnTo>
                        <a:pt x="645" y="1566"/>
                      </a:lnTo>
                      <a:lnTo>
                        <a:pt x="721" y="1635"/>
                      </a:lnTo>
                      <a:lnTo>
                        <a:pt x="773" y="1681"/>
                      </a:lnTo>
                      <a:lnTo>
                        <a:pt x="828" y="1721"/>
                      </a:lnTo>
                      <a:lnTo>
                        <a:pt x="889" y="1759"/>
                      </a:lnTo>
                      <a:lnTo>
                        <a:pt x="941" y="1796"/>
                      </a:lnTo>
                      <a:lnTo>
                        <a:pt x="973" y="1805"/>
                      </a:lnTo>
                      <a:lnTo>
                        <a:pt x="985" y="1778"/>
                      </a:lnTo>
                      <a:lnTo>
                        <a:pt x="982" y="1741"/>
                      </a:lnTo>
                      <a:lnTo>
                        <a:pt x="974" y="1698"/>
                      </a:lnTo>
                      <a:lnTo>
                        <a:pt x="961" y="1623"/>
                      </a:lnTo>
                      <a:lnTo>
                        <a:pt x="945" y="1525"/>
                      </a:lnTo>
                      <a:lnTo>
                        <a:pt x="925" y="1433"/>
                      </a:lnTo>
                      <a:lnTo>
                        <a:pt x="901" y="1326"/>
                      </a:lnTo>
                      <a:lnTo>
                        <a:pt x="869" y="1212"/>
                      </a:lnTo>
                      <a:lnTo>
                        <a:pt x="834" y="1122"/>
                      </a:lnTo>
                      <a:lnTo>
                        <a:pt x="804" y="1044"/>
                      </a:lnTo>
                      <a:lnTo>
                        <a:pt x="758" y="941"/>
                      </a:lnTo>
                      <a:lnTo>
                        <a:pt x="713" y="850"/>
                      </a:lnTo>
                      <a:lnTo>
                        <a:pt x="659" y="751"/>
                      </a:lnTo>
                      <a:lnTo>
                        <a:pt x="574" y="627"/>
                      </a:lnTo>
                      <a:lnTo>
                        <a:pt x="514" y="539"/>
                      </a:lnTo>
                      <a:lnTo>
                        <a:pt x="428" y="418"/>
                      </a:lnTo>
                      <a:lnTo>
                        <a:pt x="347" y="331"/>
                      </a:lnTo>
                      <a:lnTo>
                        <a:pt x="267" y="241"/>
                      </a:lnTo>
                      <a:lnTo>
                        <a:pt x="207" y="177"/>
                      </a:lnTo>
                      <a:lnTo>
                        <a:pt x="144" y="109"/>
                      </a:lnTo>
                      <a:lnTo>
                        <a:pt x="96" y="62"/>
                      </a:lnTo>
                      <a:lnTo>
                        <a:pt x="48" y="17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0976" name="Group 384" descr="Denim"/>
              <p:cNvGrpSpPr>
                <a:grpSpLocks/>
              </p:cNvGrpSpPr>
              <p:nvPr/>
            </p:nvGrpSpPr>
            <p:grpSpPr bwMode="auto">
              <a:xfrm>
                <a:off x="6547" y="3336"/>
                <a:ext cx="336" cy="590"/>
                <a:chOff x="6547" y="3336"/>
                <a:chExt cx="336" cy="590"/>
              </a:xfrm>
            </p:grpSpPr>
            <p:sp>
              <p:nvSpPr>
                <p:cNvPr id="110977" name="Freeform 385" descr="Denim"/>
                <p:cNvSpPr>
                  <a:spLocks/>
                </p:cNvSpPr>
                <p:nvPr/>
              </p:nvSpPr>
              <p:spPr bwMode="auto">
                <a:xfrm>
                  <a:off x="6547" y="3336"/>
                  <a:ext cx="323" cy="3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9" y="45"/>
                    </a:cxn>
                    <a:cxn ang="0">
                      <a:pos x="961" y="80"/>
                    </a:cxn>
                    <a:cxn ang="0">
                      <a:pos x="4" y="3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69" h="80">
                      <a:moveTo>
                        <a:pt x="0" y="0"/>
                      </a:moveTo>
                      <a:lnTo>
                        <a:pt x="969" y="45"/>
                      </a:lnTo>
                      <a:lnTo>
                        <a:pt x="961" y="80"/>
                      </a:lnTo>
                      <a:lnTo>
                        <a:pt x="4" y="3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78" name="Freeform 386" descr="Denim"/>
                <p:cNvSpPr>
                  <a:spLocks/>
                </p:cNvSpPr>
                <p:nvPr/>
              </p:nvSpPr>
              <p:spPr bwMode="auto">
                <a:xfrm>
                  <a:off x="6768" y="3455"/>
                  <a:ext cx="115" cy="471"/>
                </a:xfrm>
                <a:custGeom>
                  <a:avLst/>
                  <a:gdLst/>
                  <a:ahLst/>
                  <a:cxnLst>
                    <a:cxn ang="0">
                      <a:pos x="304" y="19"/>
                    </a:cxn>
                    <a:cxn ang="0">
                      <a:pos x="0" y="921"/>
                    </a:cxn>
                    <a:cxn ang="0">
                      <a:pos x="28" y="943"/>
                    </a:cxn>
                    <a:cxn ang="0">
                      <a:pos x="344" y="0"/>
                    </a:cxn>
                    <a:cxn ang="0">
                      <a:pos x="304" y="19"/>
                    </a:cxn>
                  </a:cxnLst>
                  <a:rect l="0" t="0" r="r" b="b"/>
                  <a:pathLst>
                    <a:path w="344" h="943">
                      <a:moveTo>
                        <a:pt x="304" y="19"/>
                      </a:moveTo>
                      <a:lnTo>
                        <a:pt x="0" y="921"/>
                      </a:lnTo>
                      <a:lnTo>
                        <a:pt x="28" y="943"/>
                      </a:lnTo>
                      <a:lnTo>
                        <a:pt x="344" y="0"/>
                      </a:lnTo>
                      <a:lnTo>
                        <a:pt x="304" y="19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0979" name="Group 387" descr="Denim"/>
              <p:cNvGrpSpPr>
                <a:grpSpLocks/>
              </p:cNvGrpSpPr>
              <p:nvPr/>
            </p:nvGrpSpPr>
            <p:grpSpPr bwMode="auto">
              <a:xfrm>
                <a:off x="6808" y="3347"/>
                <a:ext cx="134" cy="146"/>
                <a:chOff x="6808" y="3347"/>
                <a:chExt cx="134" cy="146"/>
              </a:xfrm>
            </p:grpSpPr>
            <p:sp>
              <p:nvSpPr>
                <p:cNvPr id="110980" name="Freeform 388" descr="Denim"/>
                <p:cNvSpPr>
                  <a:spLocks/>
                </p:cNvSpPr>
                <p:nvPr/>
              </p:nvSpPr>
              <p:spPr bwMode="auto">
                <a:xfrm>
                  <a:off x="6808" y="3364"/>
                  <a:ext cx="95" cy="129"/>
                </a:xfrm>
                <a:custGeom>
                  <a:avLst/>
                  <a:gdLst/>
                  <a:ahLst/>
                  <a:cxnLst>
                    <a:cxn ang="0">
                      <a:pos x="213" y="0"/>
                    </a:cxn>
                    <a:cxn ang="0">
                      <a:pos x="12" y="80"/>
                    </a:cxn>
                    <a:cxn ang="0">
                      <a:pos x="4" y="93"/>
                    </a:cxn>
                    <a:cxn ang="0">
                      <a:pos x="0" y="120"/>
                    </a:cxn>
                    <a:cxn ang="0">
                      <a:pos x="3" y="157"/>
                    </a:cxn>
                    <a:cxn ang="0">
                      <a:pos x="6" y="179"/>
                    </a:cxn>
                    <a:cxn ang="0">
                      <a:pos x="18" y="211"/>
                    </a:cxn>
                    <a:cxn ang="0">
                      <a:pos x="38" y="236"/>
                    </a:cxn>
                    <a:cxn ang="0">
                      <a:pos x="65" y="254"/>
                    </a:cxn>
                    <a:cxn ang="0">
                      <a:pos x="81" y="258"/>
                    </a:cxn>
                    <a:cxn ang="0">
                      <a:pos x="97" y="258"/>
                    </a:cxn>
                    <a:cxn ang="0">
                      <a:pos x="284" y="160"/>
                    </a:cxn>
                    <a:cxn ang="0">
                      <a:pos x="249" y="129"/>
                    </a:cxn>
                    <a:cxn ang="0">
                      <a:pos x="229" y="98"/>
                    </a:cxn>
                    <a:cxn ang="0">
                      <a:pos x="213" y="0"/>
                    </a:cxn>
                  </a:cxnLst>
                  <a:rect l="0" t="0" r="r" b="b"/>
                  <a:pathLst>
                    <a:path w="284" h="258">
                      <a:moveTo>
                        <a:pt x="213" y="0"/>
                      </a:moveTo>
                      <a:lnTo>
                        <a:pt x="12" y="80"/>
                      </a:lnTo>
                      <a:lnTo>
                        <a:pt x="4" y="93"/>
                      </a:lnTo>
                      <a:lnTo>
                        <a:pt x="0" y="120"/>
                      </a:lnTo>
                      <a:lnTo>
                        <a:pt x="3" y="157"/>
                      </a:lnTo>
                      <a:lnTo>
                        <a:pt x="6" y="179"/>
                      </a:lnTo>
                      <a:lnTo>
                        <a:pt x="18" y="211"/>
                      </a:lnTo>
                      <a:lnTo>
                        <a:pt x="38" y="236"/>
                      </a:lnTo>
                      <a:lnTo>
                        <a:pt x="65" y="254"/>
                      </a:lnTo>
                      <a:lnTo>
                        <a:pt x="81" y="258"/>
                      </a:lnTo>
                      <a:lnTo>
                        <a:pt x="97" y="258"/>
                      </a:lnTo>
                      <a:lnTo>
                        <a:pt x="284" y="160"/>
                      </a:lnTo>
                      <a:lnTo>
                        <a:pt x="249" y="129"/>
                      </a:lnTo>
                      <a:lnTo>
                        <a:pt x="229" y="98"/>
                      </a:lnTo>
                      <a:lnTo>
                        <a:pt x="213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81" name="Freeform 389" descr="Denim"/>
                <p:cNvSpPr>
                  <a:spLocks/>
                </p:cNvSpPr>
                <p:nvPr/>
              </p:nvSpPr>
              <p:spPr bwMode="auto">
                <a:xfrm>
                  <a:off x="6863" y="3347"/>
                  <a:ext cx="53" cy="121"/>
                </a:xfrm>
                <a:custGeom>
                  <a:avLst/>
                  <a:gdLst/>
                  <a:ahLst/>
                  <a:cxnLst>
                    <a:cxn ang="0">
                      <a:pos x="93" y="35"/>
                    </a:cxn>
                    <a:cxn ang="0">
                      <a:pos x="85" y="20"/>
                    </a:cxn>
                    <a:cxn ang="0">
                      <a:pos x="69" y="7"/>
                    </a:cxn>
                    <a:cxn ang="0">
                      <a:pos x="41" y="0"/>
                    </a:cxn>
                    <a:cxn ang="0">
                      <a:pos x="25" y="2"/>
                    </a:cxn>
                    <a:cxn ang="0">
                      <a:pos x="15" y="16"/>
                    </a:cxn>
                    <a:cxn ang="0">
                      <a:pos x="5" y="35"/>
                    </a:cxn>
                    <a:cxn ang="0">
                      <a:pos x="0" y="64"/>
                    </a:cxn>
                    <a:cxn ang="0">
                      <a:pos x="1" y="81"/>
                    </a:cxn>
                    <a:cxn ang="0">
                      <a:pos x="4" y="103"/>
                    </a:cxn>
                    <a:cxn ang="0">
                      <a:pos x="11" y="135"/>
                    </a:cxn>
                    <a:cxn ang="0">
                      <a:pos x="22" y="162"/>
                    </a:cxn>
                    <a:cxn ang="0">
                      <a:pos x="36" y="185"/>
                    </a:cxn>
                    <a:cxn ang="0">
                      <a:pos x="50" y="206"/>
                    </a:cxn>
                    <a:cxn ang="0">
                      <a:pos x="66" y="223"/>
                    </a:cxn>
                    <a:cxn ang="0">
                      <a:pos x="86" y="234"/>
                    </a:cxn>
                    <a:cxn ang="0">
                      <a:pos x="110" y="241"/>
                    </a:cxn>
                    <a:cxn ang="0">
                      <a:pos x="130" y="241"/>
                    </a:cxn>
                    <a:cxn ang="0">
                      <a:pos x="149" y="229"/>
                    </a:cxn>
                    <a:cxn ang="0">
                      <a:pos x="156" y="210"/>
                    </a:cxn>
                    <a:cxn ang="0">
                      <a:pos x="158" y="184"/>
                    </a:cxn>
                    <a:cxn ang="0">
                      <a:pos x="153" y="154"/>
                    </a:cxn>
                    <a:cxn ang="0">
                      <a:pos x="141" y="114"/>
                    </a:cxn>
                    <a:cxn ang="0">
                      <a:pos x="113" y="64"/>
                    </a:cxn>
                    <a:cxn ang="0">
                      <a:pos x="93" y="35"/>
                    </a:cxn>
                  </a:cxnLst>
                  <a:rect l="0" t="0" r="r" b="b"/>
                  <a:pathLst>
                    <a:path w="158" h="241">
                      <a:moveTo>
                        <a:pt x="93" y="35"/>
                      </a:moveTo>
                      <a:lnTo>
                        <a:pt x="85" y="20"/>
                      </a:lnTo>
                      <a:lnTo>
                        <a:pt x="69" y="7"/>
                      </a:lnTo>
                      <a:lnTo>
                        <a:pt x="41" y="0"/>
                      </a:lnTo>
                      <a:lnTo>
                        <a:pt x="25" y="2"/>
                      </a:lnTo>
                      <a:lnTo>
                        <a:pt x="15" y="16"/>
                      </a:lnTo>
                      <a:lnTo>
                        <a:pt x="5" y="35"/>
                      </a:lnTo>
                      <a:lnTo>
                        <a:pt x="0" y="64"/>
                      </a:lnTo>
                      <a:lnTo>
                        <a:pt x="1" y="81"/>
                      </a:lnTo>
                      <a:lnTo>
                        <a:pt x="4" y="103"/>
                      </a:lnTo>
                      <a:lnTo>
                        <a:pt x="11" y="135"/>
                      </a:lnTo>
                      <a:lnTo>
                        <a:pt x="22" y="162"/>
                      </a:lnTo>
                      <a:lnTo>
                        <a:pt x="36" y="185"/>
                      </a:lnTo>
                      <a:lnTo>
                        <a:pt x="50" y="206"/>
                      </a:lnTo>
                      <a:lnTo>
                        <a:pt x="66" y="223"/>
                      </a:lnTo>
                      <a:lnTo>
                        <a:pt x="86" y="234"/>
                      </a:lnTo>
                      <a:lnTo>
                        <a:pt x="110" y="241"/>
                      </a:lnTo>
                      <a:lnTo>
                        <a:pt x="130" y="241"/>
                      </a:lnTo>
                      <a:lnTo>
                        <a:pt x="149" y="229"/>
                      </a:lnTo>
                      <a:lnTo>
                        <a:pt x="156" y="210"/>
                      </a:lnTo>
                      <a:lnTo>
                        <a:pt x="158" y="184"/>
                      </a:lnTo>
                      <a:lnTo>
                        <a:pt x="153" y="154"/>
                      </a:lnTo>
                      <a:lnTo>
                        <a:pt x="141" y="114"/>
                      </a:lnTo>
                      <a:lnTo>
                        <a:pt x="113" y="64"/>
                      </a:lnTo>
                      <a:lnTo>
                        <a:pt x="93" y="35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82" name="Freeform 390" descr="Denim"/>
                <p:cNvSpPr>
                  <a:spLocks/>
                </p:cNvSpPr>
                <p:nvPr/>
              </p:nvSpPr>
              <p:spPr bwMode="auto">
                <a:xfrm>
                  <a:off x="6878" y="3353"/>
                  <a:ext cx="64" cy="87"/>
                </a:xfrm>
                <a:custGeom>
                  <a:avLst/>
                  <a:gdLst/>
                  <a:ahLst/>
                  <a:cxnLst>
                    <a:cxn ang="0">
                      <a:pos x="14" y="38"/>
                    </a:cxn>
                    <a:cxn ang="0">
                      <a:pos x="136" y="4"/>
                    </a:cxn>
                    <a:cxn ang="0">
                      <a:pos x="166" y="0"/>
                    </a:cxn>
                    <a:cxn ang="0">
                      <a:pos x="185" y="4"/>
                    </a:cxn>
                    <a:cxn ang="0">
                      <a:pos x="192" y="13"/>
                    </a:cxn>
                    <a:cxn ang="0">
                      <a:pos x="193" y="31"/>
                    </a:cxn>
                    <a:cxn ang="0">
                      <a:pos x="185" y="57"/>
                    </a:cxn>
                    <a:cxn ang="0">
                      <a:pos x="73" y="172"/>
                    </a:cxn>
                    <a:cxn ang="0">
                      <a:pos x="57" y="171"/>
                    </a:cxn>
                    <a:cxn ang="0">
                      <a:pos x="38" y="163"/>
                    </a:cxn>
                    <a:cxn ang="0">
                      <a:pos x="25" y="149"/>
                    </a:cxn>
                    <a:cxn ang="0">
                      <a:pos x="9" y="126"/>
                    </a:cxn>
                    <a:cxn ang="0">
                      <a:pos x="1" y="104"/>
                    </a:cxn>
                    <a:cxn ang="0">
                      <a:pos x="0" y="79"/>
                    </a:cxn>
                    <a:cxn ang="0">
                      <a:pos x="5" y="56"/>
                    </a:cxn>
                    <a:cxn ang="0">
                      <a:pos x="14" y="38"/>
                    </a:cxn>
                  </a:cxnLst>
                  <a:rect l="0" t="0" r="r" b="b"/>
                  <a:pathLst>
                    <a:path w="193" h="172">
                      <a:moveTo>
                        <a:pt x="14" y="38"/>
                      </a:moveTo>
                      <a:lnTo>
                        <a:pt x="136" y="4"/>
                      </a:lnTo>
                      <a:lnTo>
                        <a:pt x="166" y="0"/>
                      </a:lnTo>
                      <a:lnTo>
                        <a:pt x="185" y="4"/>
                      </a:lnTo>
                      <a:lnTo>
                        <a:pt x="192" y="13"/>
                      </a:lnTo>
                      <a:lnTo>
                        <a:pt x="193" y="31"/>
                      </a:lnTo>
                      <a:lnTo>
                        <a:pt x="185" y="57"/>
                      </a:lnTo>
                      <a:lnTo>
                        <a:pt x="73" y="172"/>
                      </a:lnTo>
                      <a:lnTo>
                        <a:pt x="57" y="171"/>
                      </a:lnTo>
                      <a:lnTo>
                        <a:pt x="38" y="163"/>
                      </a:lnTo>
                      <a:lnTo>
                        <a:pt x="25" y="149"/>
                      </a:lnTo>
                      <a:lnTo>
                        <a:pt x="9" y="126"/>
                      </a:lnTo>
                      <a:lnTo>
                        <a:pt x="1" y="104"/>
                      </a:lnTo>
                      <a:lnTo>
                        <a:pt x="0" y="79"/>
                      </a:lnTo>
                      <a:lnTo>
                        <a:pt x="5" y="56"/>
                      </a:lnTo>
                      <a:lnTo>
                        <a:pt x="14" y="38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83" name="Freeform 391" descr="Denim"/>
                <p:cNvSpPr>
                  <a:spLocks/>
                </p:cNvSpPr>
                <p:nvPr/>
              </p:nvSpPr>
              <p:spPr bwMode="auto">
                <a:xfrm>
                  <a:off x="6828" y="3395"/>
                  <a:ext cx="28" cy="87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28"/>
                    </a:cxn>
                    <a:cxn ang="0">
                      <a:pos x="0" y="53"/>
                    </a:cxn>
                    <a:cxn ang="0">
                      <a:pos x="7" y="84"/>
                    </a:cxn>
                    <a:cxn ang="0">
                      <a:pos x="13" y="110"/>
                    </a:cxn>
                    <a:cxn ang="0">
                      <a:pos x="31" y="135"/>
                    </a:cxn>
                    <a:cxn ang="0">
                      <a:pos x="47" y="152"/>
                    </a:cxn>
                    <a:cxn ang="0">
                      <a:pos x="58" y="160"/>
                    </a:cxn>
                    <a:cxn ang="0">
                      <a:pos x="70" y="166"/>
                    </a:cxn>
                    <a:cxn ang="0">
                      <a:pos x="84" y="174"/>
                    </a:cxn>
                  </a:cxnLst>
                  <a:rect l="0" t="0" r="r" b="b"/>
                  <a:pathLst>
                    <a:path w="84" h="174">
                      <a:moveTo>
                        <a:pt x="5" y="0"/>
                      </a:moveTo>
                      <a:lnTo>
                        <a:pt x="0" y="28"/>
                      </a:lnTo>
                      <a:lnTo>
                        <a:pt x="0" y="53"/>
                      </a:lnTo>
                      <a:lnTo>
                        <a:pt x="7" y="84"/>
                      </a:lnTo>
                      <a:lnTo>
                        <a:pt x="13" y="110"/>
                      </a:lnTo>
                      <a:lnTo>
                        <a:pt x="31" y="135"/>
                      </a:lnTo>
                      <a:lnTo>
                        <a:pt x="47" y="152"/>
                      </a:lnTo>
                      <a:lnTo>
                        <a:pt x="58" y="160"/>
                      </a:lnTo>
                      <a:lnTo>
                        <a:pt x="70" y="166"/>
                      </a:lnTo>
                      <a:lnTo>
                        <a:pt x="84" y="174"/>
                      </a:lnTo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84" name="Freeform 392" descr="Denim"/>
                <p:cNvSpPr>
                  <a:spLocks/>
                </p:cNvSpPr>
                <p:nvPr/>
              </p:nvSpPr>
              <p:spPr bwMode="auto">
                <a:xfrm>
                  <a:off x="6845" y="3384"/>
                  <a:ext cx="28" cy="87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28"/>
                    </a:cxn>
                    <a:cxn ang="0">
                      <a:pos x="0" y="53"/>
                    </a:cxn>
                    <a:cxn ang="0">
                      <a:pos x="6" y="84"/>
                    </a:cxn>
                    <a:cxn ang="0">
                      <a:pos x="13" y="111"/>
                    </a:cxn>
                    <a:cxn ang="0">
                      <a:pos x="30" y="134"/>
                    </a:cxn>
                    <a:cxn ang="0">
                      <a:pos x="46" y="152"/>
                    </a:cxn>
                    <a:cxn ang="0">
                      <a:pos x="58" y="161"/>
                    </a:cxn>
                    <a:cxn ang="0">
                      <a:pos x="70" y="167"/>
                    </a:cxn>
                    <a:cxn ang="0">
                      <a:pos x="83" y="174"/>
                    </a:cxn>
                  </a:cxnLst>
                  <a:rect l="0" t="0" r="r" b="b"/>
                  <a:pathLst>
                    <a:path w="83" h="174">
                      <a:moveTo>
                        <a:pt x="5" y="0"/>
                      </a:moveTo>
                      <a:lnTo>
                        <a:pt x="0" y="28"/>
                      </a:lnTo>
                      <a:lnTo>
                        <a:pt x="0" y="53"/>
                      </a:lnTo>
                      <a:lnTo>
                        <a:pt x="6" y="84"/>
                      </a:lnTo>
                      <a:lnTo>
                        <a:pt x="13" y="111"/>
                      </a:lnTo>
                      <a:lnTo>
                        <a:pt x="30" y="134"/>
                      </a:lnTo>
                      <a:lnTo>
                        <a:pt x="46" y="152"/>
                      </a:lnTo>
                      <a:lnTo>
                        <a:pt x="58" y="161"/>
                      </a:lnTo>
                      <a:lnTo>
                        <a:pt x="70" y="167"/>
                      </a:lnTo>
                      <a:lnTo>
                        <a:pt x="83" y="174"/>
                      </a:lnTo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0985" name="Group 393"/>
            <p:cNvGrpSpPr>
              <a:grpSpLocks/>
            </p:cNvGrpSpPr>
            <p:nvPr/>
          </p:nvGrpSpPr>
          <p:grpSpPr bwMode="auto">
            <a:xfrm>
              <a:off x="4896" y="1056"/>
              <a:ext cx="192" cy="288"/>
              <a:chOff x="6372" y="3106"/>
              <a:chExt cx="593" cy="1417"/>
            </a:xfrm>
          </p:grpSpPr>
          <p:grpSp>
            <p:nvGrpSpPr>
              <p:cNvPr id="110986" name="Group 394" descr="Denim"/>
              <p:cNvGrpSpPr>
                <a:grpSpLocks/>
              </p:cNvGrpSpPr>
              <p:nvPr/>
            </p:nvGrpSpPr>
            <p:grpSpPr bwMode="auto">
              <a:xfrm>
                <a:off x="6372" y="3159"/>
                <a:ext cx="593" cy="1364"/>
                <a:chOff x="6372" y="3159"/>
                <a:chExt cx="593" cy="1364"/>
              </a:xfrm>
            </p:grpSpPr>
            <p:grpSp>
              <p:nvGrpSpPr>
                <p:cNvPr id="110987" name="Group 395" descr="Denim"/>
                <p:cNvGrpSpPr>
                  <a:grpSpLocks/>
                </p:cNvGrpSpPr>
                <p:nvPr/>
              </p:nvGrpSpPr>
              <p:grpSpPr bwMode="auto">
                <a:xfrm>
                  <a:off x="6585" y="3966"/>
                  <a:ext cx="18" cy="174"/>
                  <a:chOff x="6585" y="3966"/>
                  <a:chExt cx="18" cy="174"/>
                </a:xfrm>
              </p:grpSpPr>
              <p:sp>
                <p:nvSpPr>
                  <p:cNvPr id="110988" name="Rectangle 396" descr="Denim"/>
                  <p:cNvSpPr>
                    <a:spLocks noChangeArrowheads="1"/>
                  </p:cNvSpPr>
                  <p:nvPr/>
                </p:nvSpPr>
                <p:spPr bwMode="auto">
                  <a:xfrm>
                    <a:off x="6585" y="3968"/>
                    <a:ext cx="18" cy="172"/>
                  </a:xfrm>
                  <a:prstGeom prst="rect">
                    <a:avLst/>
                  </a:prstGeom>
                  <a:noFill/>
                  <a:ln w="2540">
                    <a:solidFill>
                      <a:srgbClr val="FFFF99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989" name="Line 397" descr="Denim"/>
                  <p:cNvSpPr>
                    <a:spLocks noChangeShapeType="1"/>
                  </p:cNvSpPr>
                  <p:nvPr/>
                </p:nvSpPr>
                <p:spPr bwMode="auto">
                  <a:xfrm>
                    <a:off x="6592" y="3966"/>
                    <a:ext cx="1" cy="159"/>
                  </a:xfrm>
                  <a:prstGeom prst="line">
                    <a:avLst/>
                  </a:prstGeom>
                  <a:noFill/>
                  <a:ln w="2540">
                    <a:solidFill>
                      <a:srgbClr val="FFFF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0990" name="Rectangle 398" descr="Denim"/>
                <p:cNvSpPr>
                  <a:spLocks noChangeArrowheads="1"/>
                </p:cNvSpPr>
                <p:nvPr/>
              </p:nvSpPr>
              <p:spPr bwMode="auto">
                <a:xfrm>
                  <a:off x="6496" y="3856"/>
                  <a:ext cx="63" cy="278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91" name="Freeform 399" descr="Denim"/>
                <p:cNvSpPr>
                  <a:spLocks/>
                </p:cNvSpPr>
                <p:nvPr/>
              </p:nvSpPr>
              <p:spPr bwMode="auto">
                <a:xfrm>
                  <a:off x="6735" y="3912"/>
                  <a:ext cx="42" cy="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18"/>
                    </a:cxn>
                    <a:cxn ang="0">
                      <a:pos x="128" y="118"/>
                    </a:cxn>
                    <a:cxn ang="0">
                      <a:pos x="128" y="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28" h="118">
                      <a:moveTo>
                        <a:pt x="0" y="0"/>
                      </a:moveTo>
                      <a:lnTo>
                        <a:pt x="0" y="118"/>
                      </a:lnTo>
                      <a:lnTo>
                        <a:pt x="128" y="118"/>
                      </a:lnTo>
                      <a:lnTo>
                        <a:pt x="128" y="2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92" name="Freeform 400" descr="Denim"/>
                <p:cNvSpPr>
                  <a:spLocks/>
                </p:cNvSpPr>
                <p:nvPr/>
              </p:nvSpPr>
              <p:spPr bwMode="auto">
                <a:xfrm>
                  <a:off x="6646" y="3805"/>
                  <a:ext cx="29" cy="53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0" y="106"/>
                    </a:cxn>
                    <a:cxn ang="0">
                      <a:pos x="64" y="97"/>
                    </a:cxn>
                    <a:cxn ang="0">
                      <a:pos x="87" y="26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87" h="106">
                      <a:moveTo>
                        <a:pt x="48" y="0"/>
                      </a:moveTo>
                      <a:lnTo>
                        <a:pt x="0" y="106"/>
                      </a:lnTo>
                      <a:lnTo>
                        <a:pt x="64" y="97"/>
                      </a:lnTo>
                      <a:lnTo>
                        <a:pt x="87" y="26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93" name="Freeform 401" descr="Denim"/>
                <p:cNvSpPr>
                  <a:spLocks/>
                </p:cNvSpPr>
                <p:nvPr/>
              </p:nvSpPr>
              <p:spPr bwMode="auto">
                <a:xfrm>
                  <a:off x="6596" y="4159"/>
                  <a:ext cx="135" cy="1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04" y="0"/>
                    </a:cxn>
                    <a:cxn ang="0">
                      <a:pos x="404" y="37"/>
                    </a:cxn>
                    <a:cxn ang="0">
                      <a:pos x="5" y="3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04" h="37">
                      <a:moveTo>
                        <a:pt x="0" y="0"/>
                      </a:moveTo>
                      <a:lnTo>
                        <a:pt x="404" y="0"/>
                      </a:lnTo>
                      <a:lnTo>
                        <a:pt x="404" y="37"/>
                      </a:lnTo>
                      <a:lnTo>
                        <a:pt x="5" y="3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94" name="Freeform 402" descr="Denim"/>
                <p:cNvSpPr>
                  <a:spLocks/>
                </p:cNvSpPr>
                <p:nvPr/>
              </p:nvSpPr>
              <p:spPr bwMode="auto">
                <a:xfrm>
                  <a:off x="6493" y="3460"/>
                  <a:ext cx="56" cy="114"/>
                </a:xfrm>
                <a:custGeom>
                  <a:avLst/>
                  <a:gdLst/>
                  <a:ahLst/>
                  <a:cxnLst>
                    <a:cxn ang="0">
                      <a:pos x="159" y="0"/>
                    </a:cxn>
                    <a:cxn ang="0">
                      <a:pos x="1" y="164"/>
                    </a:cxn>
                    <a:cxn ang="0">
                      <a:pos x="0" y="229"/>
                    </a:cxn>
                    <a:cxn ang="0">
                      <a:pos x="168" y="76"/>
                    </a:cxn>
                    <a:cxn ang="0">
                      <a:pos x="159" y="0"/>
                    </a:cxn>
                  </a:cxnLst>
                  <a:rect l="0" t="0" r="r" b="b"/>
                  <a:pathLst>
                    <a:path w="168" h="229">
                      <a:moveTo>
                        <a:pt x="159" y="0"/>
                      </a:moveTo>
                      <a:lnTo>
                        <a:pt x="1" y="164"/>
                      </a:lnTo>
                      <a:lnTo>
                        <a:pt x="0" y="229"/>
                      </a:lnTo>
                      <a:lnTo>
                        <a:pt x="168" y="76"/>
                      </a:lnTo>
                      <a:lnTo>
                        <a:pt x="159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95" name="Freeform 403" descr="Denim"/>
                <p:cNvSpPr>
                  <a:spLocks/>
                </p:cNvSpPr>
                <p:nvPr/>
              </p:nvSpPr>
              <p:spPr bwMode="auto">
                <a:xfrm>
                  <a:off x="6479" y="3159"/>
                  <a:ext cx="85" cy="977"/>
                </a:xfrm>
                <a:custGeom>
                  <a:avLst/>
                  <a:gdLst/>
                  <a:ahLst/>
                  <a:cxnLst>
                    <a:cxn ang="0">
                      <a:pos x="256" y="0"/>
                    </a:cxn>
                    <a:cxn ang="0">
                      <a:pos x="0" y="115"/>
                    </a:cxn>
                    <a:cxn ang="0">
                      <a:pos x="0" y="1955"/>
                    </a:cxn>
                    <a:cxn ang="0">
                      <a:pos x="48" y="1955"/>
                    </a:cxn>
                    <a:cxn ang="0">
                      <a:pos x="48" y="283"/>
                    </a:cxn>
                    <a:cxn ang="0">
                      <a:pos x="256" y="185"/>
                    </a:cxn>
                    <a:cxn ang="0">
                      <a:pos x="256" y="0"/>
                    </a:cxn>
                  </a:cxnLst>
                  <a:rect l="0" t="0" r="r" b="b"/>
                  <a:pathLst>
                    <a:path w="256" h="1955">
                      <a:moveTo>
                        <a:pt x="256" y="0"/>
                      </a:moveTo>
                      <a:lnTo>
                        <a:pt x="0" y="115"/>
                      </a:lnTo>
                      <a:lnTo>
                        <a:pt x="0" y="1955"/>
                      </a:lnTo>
                      <a:lnTo>
                        <a:pt x="48" y="1955"/>
                      </a:lnTo>
                      <a:lnTo>
                        <a:pt x="48" y="283"/>
                      </a:lnTo>
                      <a:lnTo>
                        <a:pt x="256" y="185"/>
                      </a:lnTo>
                      <a:lnTo>
                        <a:pt x="256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96" name="Freeform 404" descr="Denim"/>
                <p:cNvSpPr>
                  <a:spLocks/>
                </p:cNvSpPr>
                <p:nvPr/>
              </p:nvSpPr>
              <p:spPr bwMode="auto">
                <a:xfrm>
                  <a:off x="6476" y="4136"/>
                  <a:ext cx="489" cy="213"/>
                </a:xfrm>
                <a:custGeom>
                  <a:avLst/>
                  <a:gdLst/>
                  <a:ahLst/>
                  <a:cxnLst>
                    <a:cxn ang="0">
                      <a:pos x="0" y="426"/>
                    </a:cxn>
                    <a:cxn ang="0">
                      <a:pos x="0" y="0"/>
                    </a:cxn>
                    <a:cxn ang="0">
                      <a:pos x="320" y="0"/>
                    </a:cxn>
                    <a:cxn ang="0">
                      <a:pos x="383" y="71"/>
                    </a:cxn>
                    <a:cxn ang="0">
                      <a:pos x="575" y="71"/>
                    </a:cxn>
                    <a:cxn ang="0">
                      <a:pos x="638" y="143"/>
                    </a:cxn>
                    <a:cxn ang="0">
                      <a:pos x="1276" y="143"/>
                    </a:cxn>
                    <a:cxn ang="0">
                      <a:pos x="1276" y="284"/>
                    </a:cxn>
                    <a:cxn ang="0">
                      <a:pos x="1467" y="284"/>
                    </a:cxn>
                    <a:cxn ang="0">
                      <a:pos x="1467" y="426"/>
                    </a:cxn>
                    <a:cxn ang="0">
                      <a:pos x="0" y="426"/>
                    </a:cxn>
                  </a:cxnLst>
                  <a:rect l="0" t="0" r="r" b="b"/>
                  <a:pathLst>
                    <a:path w="1467" h="426">
                      <a:moveTo>
                        <a:pt x="0" y="426"/>
                      </a:moveTo>
                      <a:lnTo>
                        <a:pt x="0" y="0"/>
                      </a:lnTo>
                      <a:lnTo>
                        <a:pt x="320" y="0"/>
                      </a:lnTo>
                      <a:lnTo>
                        <a:pt x="383" y="71"/>
                      </a:lnTo>
                      <a:lnTo>
                        <a:pt x="575" y="71"/>
                      </a:lnTo>
                      <a:lnTo>
                        <a:pt x="638" y="143"/>
                      </a:lnTo>
                      <a:lnTo>
                        <a:pt x="1276" y="143"/>
                      </a:lnTo>
                      <a:lnTo>
                        <a:pt x="1276" y="284"/>
                      </a:lnTo>
                      <a:lnTo>
                        <a:pt x="1467" y="284"/>
                      </a:lnTo>
                      <a:lnTo>
                        <a:pt x="1467" y="426"/>
                      </a:lnTo>
                      <a:lnTo>
                        <a:pt x="0" y="426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97" name="Rectangle 405" descr="Denim"/>
                <p:cNvSpPr>
                  <a:spLocks noChangeArrowheads="1"/>
                </p:cNvSpPr>
                <p:nvPr/>
              </p:nvSpPr>
              <p:spPr bwMode="auto">
                <a:xfrm>
                  <a:off x="6478" y="4281"/>
                  <a:ext cx="358" cy="66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98" name="Line 406" descr="Denim"/>
                <p:cNvSpPr>
                  <a:spLocks noChangeShapeType="1"/>
                </p:cNvSpPr>
                <p:nvPr/>
              </p:nvSpPr>
              <p:spPr bwMode="auto">
                <a:xfrm>
                  <a:off x="6460" y="3840"/>
                  <a:ext cx="1" cy="124"/>
                </a:xfrm>
                <a:prstGeom prst="line">
                  <a:avLst/>
                </a:prstGeom>
                <a:noFill/>
                <a:ln w="2540">
                  <a:solidFill>
                    <a:srgbClr val="FFFF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999" name="Freeform 407" descr="Denim"/>
                <p:cNvSpPr>
                  <a:spLocks/>
                </p:cNvSpPr>
                <p:nvPr/>
              </p:nvSpPr>
              <p:spPr bwMode="auto">
                <a:xfrm>
                  <a:off x="6447" y="3964"/>
                  <a:ext cx="32" cy="62"/>
                </a:xfrm>
                <a:custGeom>
                  <a:avLst/>
                  <a:gdLst/>
                  <a:ahLst/>
                  <a:cxnLst>
                    <a:cxn ang="0">
                      <a:pos x="0" y="124"/>
                    </a:cxn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96" y="44"/>
                    </a:cxn>
                    <a:cxn ang="0">
                      <a:pos x="32" y="44"/>
                    </a:cxn>
                    <a:cxn ang="0">
                      <a:pos x="32" y="124"/>
                    </a:cxn>
                    <a:cxn ang="0">
                      <a:pos x="0" y="124"/>
                    </a:cxn>
                  </a:cxnLst>
                  <a:rect l="0" t="0" r="r" b="b"/>
                  <a:pathLst>
                    <a:path w="96" h="124">
                      <a:moveTo>
                        <a:pt x="0" y="124"/>
                      </a:moveTo>
                      <a:lnTo>
                        <a:pt x="0" y="0"/>
                      </a:lnTo>
                      <a:lnTo>
                        <a:pt x="96" y="0"/>
                      </a:lnTo>
                      <a:lnTo>
                        <a:pt x="96" y="44"/>
                      </a:lnTo>
                      <a:lnTo>
                        <a:pt x="32" y="44"/>
                      </a:lnTo>
                      <a:lnTo>
                        <a:pt x="32" y="124"/>
                      </a:lnTo>
                      <a:lnTo>
                        <a:pt x="0" y="124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0" name="Freeform 408" descr="Denim"/>
                <p:cNvSpPr>
                  <a:spLocks/>
                </p:cNvSpPr>
                <p:nvPr/>
              </p:nvSpPr>
              <p:spPr bwMode="auto">
                <a:xfrm>
                  <a:off x="6625" y="3920"/>
                  <a:ext cx="109" cy="25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27" y="514"/>
                    </a:cxn>
                    <a:cxn ang="0">
                      <a:pos x="279" y="504"/>
                    </a:cxn>
                    <a:cxn ang="0">
                      <a:pos x="0" y="7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27" h="514">
                      <a:moveTo>
                        <a:pt x="0" y="0"/>
                      </a:moveTo>
                      <a:lnTo>
                        <a:pt x="327" y="514"/>
                      </a:lnTo>
                      <a:lnTo>
                        <a:pt x="279" y="504"/>
                      </a:lnTo>
                      <a:lnTo>
                        <a:pt x="0" y="7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1" name="Freeform 409" descr="Denim"/>
                <p:cNvSpPr>
                  <a:spLocks/>
                </p:cNvSpPr>
                <p:nvPr/>
              </p:nvSpPr>
              <p:spPr bwMode="auto">
                <a:xfrm>
                  <a:off x="6391" y="4066"/>
                  <a:ext cx="85" cy="283"/>
                </a:xfrm>
                <a:custGeom>
                  <a:avLst/>
                  <a:gdLst/>
                  <a:ahLst/>
                  <a:cxnLst>
                    <a:cxn ang="0">
                      <a:pos x="191" y="0"/>
                    </a:cxn>
                    <a:cxn ang="0">
                      <a:pos x="0" y="213"/>
                    </a:cxn>
                    <a:cxn ang="0">
                      <a:pos x="0" y="568"/>
                    </a:cxn>
                    <a:cxn ang="0">
                      <a:pos x="255" y="568"/>
                    </a:cxn>
                    <a:cxn ang="0">
                      <a:pos x="255" y="142"/>
                    </a:cxn>
                    <a:cxn ang="0">
                      <a:pos x="191" y="0"/>
                    </a:cxn>
                  </a:cxnLst>
                  <a:rect l="0" t="0" r="r" b="b"/>
                  <a:pathLst>
                    <a:path w="255" h="568">
                      <a:moveTo>
                        <a:pt x="191" y="0"/>
                      </a:moveTo>
                      <a:lnTo>
                        <a:pt x="0" y="213"/>
                      </a:lnTo>
                      <a:lnTo>
                        <a:pt x="0" y="568"/>
                      </a:lnTo>
                      <a:lnTo>
                        <a:pt x="255" y="568"/>
                      </a:lnTo>
                      <a:lnTo>
                        <a:pt x="255" y="142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2" name="Rectangle 410" descr="Denim"/>
                <p:cNvSpPr>
                  <a:spLocks noChangeArrowheads="1"/>
                </p:cNvSpPr>
                <p:nvPr/>
              </p:nvSpPr>
              <p:spPr bwMode="auto">
                <a:xfrm>
                  <a:off x="6372" y="4487"/>
                  <a:ext cx="591" cy="36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3" name="Rectangle 411" descr="Denim"/>
                <p:cNvSpPr>
                  <a:spLocks noChangeArrowheads="1"/>
                </p:cNvSpPr>
                <p:nvPr/>
              </p:nvSpPr>
              <p:spPr bwMode="auto">
                <a:xfrm>
                  <a:off x="6372" y="4422"/>
                  <a:ext cx="591" cy="60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4" name="Rectangle 412" descr="Denim"/>
                <p:cNvSpPr>
                  <a:spLocks noChangeArrowheads="1"/>
                </p:cNvSpPr>
                <p:nvPr/>
              </p:nvSpPr>
              <p:spPr bwMode="auto">
                <a:xfrm>
                  <a:off x="6372" y="4351"/>
                  <a:ext cx="591" cy="67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5" name="Rectangle 413" descr="Denim"/>
                <p:cNvSpPr>
                  <a:spLocks noChangeArrowheads="1"/>
                </p:cNvSpPr>
                <p:nvPr/>
              </p:nvSpPr>
              <p:spPr bwMode="auto">
                <a:xfrm>
                  <a:off x="6886" y="4298"/>
                  <a:ext cx="59" cy="32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6" name="Oval 414" descr="Denim"/>
                <p:cNvSpPr>
                  <a:spLocks noChangeArrowheads="1"/>
                </p:cNvSpPr>
                <p:nvPr/>
              </p:nvSpPr>
              <p:spPr bwMode="auto">
                <a:xfrm>
                  <a:off x="6434" y="4029"/>
                  <a:ext cx="42" cy="73"/>
                </a:xfrm>
                <a:prstGeom prst="ellipse">
                  <a:avLst/>
                </a:prstGeom>
                <a:noFill/>
                <a:ln w="2540">
                  <a:solidFill>
                    <a:srgbClr val="FFFF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7" name="Rectangle 415" descr="Denim"/>
                <p:cNvSpPr>
                  <a:spLocks noChangeArrowheads="1"/>
                </p:cNvSpPr>
                <p:nvPr/>
              </p:nvSpPr>
              <p:spPr bwMode="auto">
                <a:xfrm>
                  <a:off x="6585" y="3891"/>
                  <a:ext cx="38" cy="67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08" name="Freeform 416" descr="Denim"/>
                <p:cNvSpPr>
                  <a:spLocks/>
                </p:cNvSpPr>
                <p:nvPr/>
              </p:nvSpPr>
              <p:spPr bwMode="auto">
                <a:xfrm>
                  <a:off x="6561" y="3854"/>
                  <a:ext cx="170" cy="282"/>
                </a:xfrm>
                <a:custGeom>
                  <a:avLst/>
                  <a:gdLst/>
                  <a:ahLst/>
                  <a:cxnLst>
                    <a:cxn ang="0">
                      <a:pos x="64" y="566"/>
                    </a:cxn>
                    <a:cxn ang="0">
                      <a:pos x="64" y="71"/>
                    </a:cxn>
                    <a:cxn ang="0">
                      <a:pos x="510" y="71"/>
                    </a:cxn>
                    <a:cxn ang="0">
                      <a:pos x="510" y="0"/>
                    </a:cxn>
                    <a:cxn ang="0">
                      <a:pos x="0" y="0"/>
                    </a:cxn>
                    <a:cxn ang="0">
                      <a:pos x="0" y="566"/>
                    </a:cxn>
                    <a:cxn ang="0">
                      <a:pos x="64" y="566"/>
                    </a:cxn>
                  </a:cxnLst>
                  <a:rect l="0" t="0" r="r" b="b"/>
                  <a:pathLst>
                    <a:path w="510" h="566">
                      <a:moveTo>
                        <a:pt x="64" y="566"/>
                      </a:moveTo>
                      <a:lnTo>
                        <a:pt x="64" y="71"/>
                      </a:lnTo>
                      <a:lnTo>
                        <a:pt x="510" y="71"/>
                      </a:lnTo>
                      <a:lnTo>
                        <a:pt x="510" y="0"/>
                      </a:lnTo>
                      <a:lnTo>
                        <a:pt x="0" y="0"/>
                      </a:lnTo>
                      <a:lnTo>
                        <a:pt x="0" y="566"/>
                      </a:lnTo>
                      <a:lnTo>
                        <a:pt x="64" y="566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1009" name="Group 417" descr="Denim"/>
                <p:cNvGrpSpPr>
                  <a:grpSpLocks/>
                </p:cNvGrpSpPr>
                <p:nvPr/>
              </p:nvGrpSpPr>
              <p:grpSpPr bwMode="auto">
                <a:xfrm>
                  <a:off x="6423" y="3586"/>
                  <a:ext cx="189" cy="288"/>
                  <a:chOff x="6423" y="3586"/>
                  <a:chExt cx="189" cy="288"/>
                </a:xfrm>
              </p:grpSpPr>
              <p:sp>
                <p:nvSpPr>
                  <p:cNvPr id="111010" name="Oval 418" descr="Denim"/>
                  <p:cNvSpPr>
                    <a:spLocks noChangeArrowheads="1"/>
                  </p:cNvSpPr>
                  <p:nvPr/>
                </p:nvSpPr>
                <p:spPr bwMode="auto">
                  <a:xfrm>
                    <a:off x="6440" y="3586"/>
                    <a:ext cx="172" cy="288"/>
                  </a:xfrm>
                  <a:prstGeom prst="ellipse">
                    <a:avLst/>
                  </a:prstGeom>
                  <a:noFill/>
                  <a:ln w="2540">
                    <a:solidFill>
                      <a:srgbClr val="FFFF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011" name="Oval 419" descr="Denim"/>
                  <p:cNvSpPr>
                    <a:spLocks noChangeArrowheads="1"/>
                  </p:cNvSpPr>
                  <p:nvPr/>
                </p:nvSpPr>
                <p:spPr bwMode="auto">
                  <a:xfrm>
                    <a:off x="6423" y="3586"/>
                    <a:ext cx="172" cy="288"/>
                  </a:xfrm>
                  <a:prstGeom prst="ellipse">
                    <a:avLst/>
                  </a:prstGeom>
                  <a:noFill/>
                  <a:ln w="2540">
                    <a:solidFill>
                      <a:srgbClr val="FFFF99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1012" name="Group 420" descr="Denim"/>
                <p:cNvGrpSpPr>
                  <a:grpSpLocks/>
                </p:cNvGrpSpPr>
                <p:nvPr/>
              </p:nvGrpSpPr>
              <p:grpSpPr bwMode="auto">
                <a:xfrm>
                  <a:off x="6497" y="4138"/>
                  <a:ext cx="64" cy="280"/>
                  <a:chOff x="6497" y="4138"/>
                  <a:chExt cx="64" cy="280"/>
                </a:xfrm>
              </p:grpSpPr>
              <p:sp>
                <p:nvSpPr>
                  <p:cNvPr id="111013" name="Rectangle 421" descr="Denim"/>
                  <p:cNvSpPr>
                    <a:spLocks noChangeArrowheads="1"/>
                  </p:cNvSpPr>
                  <p:nvPr/>
                </p:nvSpPr>
                <p:spPr bwMode="auto">
                  <a:xfrm>
                    <a:off x="6499" y="4138"/>
                    <a:ext cx="60" cy="280"/>
                  </a:xfrm>
                  <a:prstGeom prst="rect">
                    <a:avLst/>
                  </a:prstGeom>
                  <a:noFill/>
                  <a:ln w="2540">
                    <a:solidFill>
                      <a:srgbClr val="FFFF99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11014" name="Group 422" descr="Denim"/>
                  <p:cNvGrpSpPr>
                    <a:grpSpLocks/>
                  </p:cNvGrpSpPr>
                  <p:nvPr/>
                </p:nvGrpSpPr>
                <p:grpSpPr bwMode="auto">
                  <a:xfrm>
                    <a:off x="6497" y="4172"/>
                    <a:ext cx="64" cy="214"/>
                    <a:chOff x="6497" y="4172"/>
                    <a:chExt cx="64" cy="214"/>
                  </a:xfrm>
                </p:grpSpPr>
                <p:sp>
                  <p:nvSpPr>
                    <p:cNvPr id="111015" name="Line 423" descr="Denim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97" y="4208"/>
                      <a:ext cx="64" cy="1"/>
                    </a:xfrm>
                    <a:prstGeom prst="line">
                      <a:avLst/>
                    </a:prstGeom>
                    <a:noFill/>
                    <a:ln w="2540">
                      <a:solidFill>
                        <a:srgbClr val="FFFF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016" name="Line 424" descr="Denim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97" y="4314"/>
                      <a:ext cx="64" cy="1"/>
                    </a:xfrm>
                    <a:prstGeom prst="line">
                      <a:avLst/>
                    </a:prstGeom>
                    <a:noFill/>
                    <a:ln w="2540">
                      <a:solidFill>
                        <a:srgbClr val="FFFF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017" name="Line 425" descr="Denim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97" y="4279"/>
                      <a:ext cx="64" cy="1"/>
                    </a:xfrm>
                    <a:prstGeom prst="line">
                      <a:avLst/>
                    </a:prstGeom>
                    <a:noFill/>
                    <a:ln w="2540">
                      <a:solidFill>
                        <a:srgbClr val="FFFF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018" name="Line 426" descr="Denim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97" y="4243"/>
                      <a:ext cx="64" cy="1"/>
                    </a:xfrm>
                    <a:prstGeom prst="line">
                      <a:avLst/>
                    </a:prstGeom>
                    <a:noFill/>
                    <a:ln w="2540">
                      <a:solidFill>
                        <a:srgbClr val="FFFF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019" name="Line 427" descr="Denim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97" y="4172"/>
                      <a:ext cx="64" cy="1"/>
                    </a:xfrm>
                    <a:prstGeom prst="line">
                      <a:avLst/>
                    </a:prstGeom>
                    <a:noFill/>
                    <a:ln w="2540">
                      <a:solidFill>
                        <a:srgbClr val="FFFF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020" name="Line 428" descr="Denim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97" y="4349"/>
                      <a:ext cx="64" cy="1"/>
                    </a:xfrm>
                    <a:prstGeom prst="line">
                      <a:avLst/>
                    </a:prstGeom>
                    <a:noFill/>
                    <a:ln w="2540">
                      <a:solidFill>
                        <a:srgbClr val="FFFF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021" name="Line 429" descr="Denim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97" y="4385"/>
                      <a:ext cx="64" cy="1"/>
                    </a:xfrm>
                    <a:prstGeom prst="line">
                      <a:avLst/>
                    </a:prstGeom>
                    <a:noFill/>
                    <a:ln w="2540">
                      <a:solidFill>
                        <a:srgbClr val="FFFF99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111022" name="Rectangle 430" descr="Denim"/>
                <p:cNvSpPr>
                  <a:spLocks noChangeArrowheads="1"/>
                </p:cNvSpPr>
                <p:nvPr/>
              </p:nvSpPr>
              <p:spPr bwMode="auto">
                <a:xfrm>
                  <a:off x="6903" y="4210"/>
                  <a:ext cx="18" cy="67"/>
                </a:xfrm>
                <a:prstGeom prst="rect">
                  <a:avLst/>
                </a:prstGeom>
                <a:noFill/>
                <a:ln w="2540">
                  <a:solidFill>
                    <a:srgbClr val="FFFF99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023" name="Group 431" descr="Denim"/>
              <p:cNvGrpSpPr>
                <a:grpSpLocks/>
              </p:cNvGrpSpPr>
              <p:nvPr/>
            </p:nvGrpSpPr>
            <p:grpSpPr bwMode="auto">
              <a:xfrm>
                <a:off x="6726" y="3424"/>
                <a:ext cx="106" cy="195"/>
                <a:chOff x="6726" y="3424"/>
                <a:chExt cx="106" cy="195"/>
              </a:xfrm>
            </p:grpSpPr>
            <p:sp>
              <p:nvSpPr>
                <p:cNvPr id="111024" name="Freeform 432" descr="Denim"/>
                <p:cNvSpPr>
                  <a:spLocks/>
                </p:cNvSpPr>
                <p:nvPr/>
              </p:nvSpPr>
              <p:spPr bwMode="auto">
                <a:xfrm>
                  <a:off x="6784" y="3482"/>
                  <a:ext cx="48" cy="137"/>
                </a:xfrm>
                <a:custGeom>
                  <a:avLst/>
                  <a:gdLst/>
                  <a:ahLst/>
                  <a:cxnLst>
                    <a:cxn ang="0">
                      <a:pos x="120" y="0"/>
                    </a:cxn>
                    <a:cxn ang="0">
                      <a:pos x="0" y="229"/>
                    </a:cxn>
                    <a:cxn ang="0">
                      <a:pos x="24" y="274"/>
                    </a:cxn>
                    <a:cxn ang="0">
                      <a:pos x="144" y="8"/>
                    </a:cxn>
                    <a:cxn ang="0">
                      <a:pos x="120" y="0"/>
                    </a:cxn>
                  </a:cxnLst>
                  <a:rect l="0" t="0" r="r" b="b"/>
                  <a:pathLst>
                    <a:path w="144" h="274">
                      <a:moveTo>
                        <a:pt x="120" y="0"/>
                      </a:moveTo>
                      <a:lnTo>
                        <a:pt x="0" y="229"/>
                      </a:lnTo>
                      <a:lnTo>
                        <a:pt x="24" y="274"/>
                      </a:lnTo>
                      <a:lnTo>
                        <a:pt x="144" y="8"/>
                      </a:lnTo>
                      <a:lnTo>
                        <a:pt x="120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5" name="Freeform 433" descr="Denim"/>
                <p:cNvSpPr>
                  <a:spLocks/>
                </p:cNvSpPr>
                <p:nvPr/>
              </p:nvSpPr>
              <p:spPr bwMode="auto">
                <a:xfrm>
                  <a:off x="6726" y="3424"/>
                  <a:ext cx="93" cy="41"/>
                </a:xfrm>
                <a:custGeom>
                  <a:avLst/>
                  <a:gdLst/>
                  <a:ahLst/>
                  <a:cxnLst>
                    <a:cxn ang="0">
                      <a:pos x="270" y="0"/>
                    </a:cxn>
                    <a:cxn ang="0">
                      <a:pos x="0" y="44"/>
                    </a:cxn>
                    <a:cxn ang="0">
                      <a:pos x="39" y="81"/>
                    </a:cxn>
                    <a:cxn ang="0">
                      <a:pos x="280" y="27"/>
                    </a:cxn>
                    <a:cxn ang="0">
                      <a:pos x="270" y="0"/>
                    </a:cxn>
                  </a:cxnLst>
                  <a:rect l="0" t="0" r="r" b="b"/>
                  <a:pathLst>
                    <a:path w="280" h="81">
                      <a:moveTo>
                        <a:pt x="270" y="0"/>
                      </a:moveTo>
                      <a:lnTo>
                        <a:pt x="0" y="44"/>
                      </a:lnTo>
                      <a:lnTo>
                        <a:pt x="39" y="81"/>
                      </a:lnTo>
                      <a:lnTo>
                        <a:pt x="280" y="27"/>
                      </a:lnTo>
                      <a:lnTo>
                        <a:pt x="270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026" name="Group 434" descr="Denim"/>
              <p:cNvGrpSpPr>
                <a:grpSpLocks/>
              </p:cNvGrpSpPr>
              <p:nvPr/>
            </p:nvGrpSpPr>
            <p:grpSpPr bwMode="auto">
              <a:xfrm>
                <a:off x="6514" y="3106"/>
                <a:ext cx="349" cy="913"/>
                <a:chOff x="6514" y="3106"/>
                <a:chExt cx="349" cy="913"/>
              </a:xfrm>
            </p:grpSpPr>
            <p:sp>
              <p:nvSpPr>
                <p:cNvPr id="111027" name="Freeform 435" descr="Denim"/>
                <p:cNvSpPr>
                  <a:spLocks/>
                </p:cNvSpPr>
                <p:nvPr/>
              </p:nvSpPr>
              <p:spPr bwMode="auto">
                <a:xfrm>
                  <a:off x="6514" y="3108"/>
                  <a:ext cx="349" cy="911"/>
                </a:xfrm>
                <a:custGeom>
                  <a:avLst/>
                  <a:gdLst/>
                  <a:ahLst/>
                  <a:cxnLst>
                    <a:cxn ang="0">
                      <a:pos x="34" y="67"/>
                    </a:cxn>
                    <a:cxn ang="0">
                      <a:pos x="18" y="120"/>
                    </a:cxn>
                    <a:cxn ang="0">
                      <a:pos x="4" y="186"/>
                    </a:cxn>
                    <a:cxn ang="0">
                      <a:pos x="0" y="257"/>
                    </a:cxn>
                    <a:cxn ang="0">
                      <a:pos x="0" y="327"/>
                    </a:cxn>
                    <a:cxn ang="0">
                      <a:pos x="14" y="420"/>
                    </a:cxn>
                    <a:cxn ang="0">
                      <a:pos x="26" y="535"/>
                    </a:cxn>
                    <a:cxn ang="0">
                      <a:pos x="50" y="663"/>
                    </a:cxn>
                    <a:cxn ang="0">
                      <a:pos x="89" y="810"/>
                    </a:cxn>
                    <a:cxn ang="0">
                      <a:pos x="149" y="952"/>
                    </a:cxn>
                    <a:cxn ang="0">
                      <a:pos x="245" y="1120"/>
                    </a:cxn>
                    <a:cxn ang="0">
                      <a:pos x="340" y="1279"/>
                    </a:cxn>
                    <a:cxn ang="0">
                      <a:pos x="420" y="1385"/>
                    </a:cxn>
                    <a:cxn ang="0">
                      <a:pos x="531" y="1513"/>
                    </a:cxn>
                    <a:cxn ang="0">
                      <a:pos x="647" y="1619"/>
                    </a:cxn>
                    <a:cxn ang="0">
                      <a:pos x="750" y="1703"/>
                    </a:cxn>
                    <a:cxn ang="0">
                      <a:pos x="826" y="1756"/>
                    </a:cxn>
                    <a:cxn ang="0">
                      <a:pos x="901" y="1796"/>
                    </a:cxn>
                    <a:cxn ang="0">
                      <a:pos x="962" y="1823"/>
                    </a:cxn>
                    <a:cxn ang="0">
                      <a:pos x="1010" y="1823"/>
                    </a:cxn>
                    <a:cxn ang="0">
                      <a:pos x="1046" y="1801"/>
                    </a:cxn>
                    <a:cxn ang="0">
                      <a:pos x="69" y="0"/>
                    </a:cxn>
                    <a:cxn ang="0">
                      <a:pos x="34" y="67"/>
                    </a:cxn>
                  </a:cxnLst>
                  <a:rect l="0" t="0" r="r" b="b"/>
                  <a:pathLst>
                    <a:path w="1046" h="1823">
                      <a:moveTo>
                        <a:pt x="34" y="67"/>
                      </a:moveTo>
                      <a:lnTo>
                        <a:pt x="18" y="120"/>
                      </a:lnTo>
                      <a:lnTo>
                        <a:pt x="4" y="186"/>
                      </a:lnTo>
                      <a:lnTo>
                        <a:pt x="0" y="257"/>
                      </a:lnTo>
                      <a:lnTo>
                        <a:pt x="0" y="327"/>
                      </a:lnTo>
                      <a:lnTo>
                        <a:pt x="14" y="420"/>
                      </a:lnTo>
                      <a:lnTo>
                        <a:pt x="26" y="535"/>
                      </a:lnTo>
                      <a:lnTo>
                        <a:pt x="50" y="663"/>
                      </a:lnTo>
                      <a:lnTo>
                        <a:pt x="89" y="810"/>
                      </a:lnTo>
                      <a:lnTo>
                        <a:pt x="149" y="952"/>
                      </a:lnTo>
                      <a:lnTo>
                        <a:pt x="245" y="1120"/>
                      </a:lnTo>
                      <a:lnTo>
                        <a:pt x="340" y="1279"/>
                      </a:lnTo>
                      <a:lnTo>
                        <a:pt x="420" y="1385"/>
                      </a:lnTo>
                      <a:lnTo>
                        <a:pt x="531" y="1513"/>
                      </a:lnTo>
                      <a:lnTo>
                        <a:pt x="647" y="1619"/>
                      </a:lnTo>
                      <a:lnTo>
                        <a:pt x="750" y="1703"/>
                      </a:lnTo>
                      <a:lnTo>
                        <a:pt x="826" y="1756"/>
                      </a:lnTo>
                      <a:lnTo>
                        <a:pt x="901" y="1796"/>
                      </a:lnTo>
                      <a:lnTo>
                        <a:pt x="962" y="1823"/>
                      </a:lnTo>
                      <a:lnTo>
                        <a:pt x="1010" y="1823"/>
                      </a:lnTo>
                      <a:lnTo>
                        <a:pt x="1046" y="1801"/>
                      </a:lnTo>
                      <a:lnTo>
                        <a:pt x="69" y="0"/>
                      </a:lnTo>
                      <a:lnTo>
                        <a:pt x="34" y="67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28" name="Freeform 436" descr="Denim"/>
                <p:cNvSpPr>
                  <a:spLocks/>
                </p:cNvSpPr>
                <p:nvPr/>
              </p:nvSpPr>
              <p:spPr bwMode="auto">
                <a:xfrm>
                  <a:off x="6535" y="3106"/>
                  <a:ext cx="328" cy="902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35"/>
                    </a:cxn>
                    <a:cxn ang="0">
                      <a:pos x="0" y="115"/>
                    </a:cxn>
                    <a:cxn ang="0">
                      <a:pos x="4" y="208"/>
                    </a:cxn>
                    <a:cxn ang="0">
                      <a:pos x="12" y="283"/>
                    </a:cxn>
                    <a:cxn ang="0">
                      <a:pos x="24" y="380"/>
                    </a:cxn>
                    <a:cxn ang="0">
                      <a:pos x="40" y="495"/>
                    </a:cxn>
                    <a:cxn ang="0">
                      <a:pos x="64" y="614"/>
                    </a:cxn>
                    <a:cxn ang="0">
                      <a:pos x="112" y="766"/>
                    </a:cxn>
                    <a:cxn ang="0">
                      <a:pos x="184" y="938"/>
                    </a:cxn>
                    <a:cxn ang="0">
                      <a:pos x="263" y="1080"/>
                    </a:cxn>
                    <a:cxn ang="0">
                      <a:pos x="359" y="1230"/>
                    </a:cxn>
                    <a:cxn ang="0">
                      <a:pos x="446" y="1345"/>
                    </a:cxn>
                    <a:cxn ang="0">
                      <a:pos x="514" y="1423"/>
                    </a:cxn>
                    <a:cxn ang="0">
                      <a:pos x="578" y="1495"/>
                    </a:cxn>
                    <a:cxn ang="0">
                      <a:pos x="645" y="1566"/>
                    </a:cxn>
                    <a:cxn ang="0">
                      <a:pos x="721" y="1635"/>
                    </a:cxn>
                    <a:cxn ang="0">
                      <a:pos x="773" y="1681"/>
                    </a:cxn>
                    <a:cxn ang="0">
                      <a:pos x="828" y="1721"/>
                    </a:cxn>
                    <a:cxn ang="0">
                      <a:pos x="889" y="1759"/>
                    </a:cxn>
                    <a:cxn ang="0">
                      <a:pos x="941" y="1796"/>
                    </a:cxn>
                    <a:cxn ang="0">
                      <a:pos x="973" y="1805"/>
                    </a:cxn>
                    <a:cxn ang="0">
                      <a:pos x="985" y="1778"/>
                    </a:cxn>
                    <a:cxn ang="0">
                      <a:pos x="982" y="1741"/>
                    </a:cxn>
                    <a:cxn ang="0">
                      <a:pos x="974" y="1698"/>
                    </a:cxn>
                    <a:cxn ang="0">
                      <a:pos x="961" y="1623"/>
                    </a:cxn>
                    <a:cxn ang="0">
                      <a:pos x="945" y="1525"/>
                    </a:cxn>
                    <a:cxn ang="0">
                      <a:pos x="925" y="1433"/>
                    </a:cxn>
                    <a:cxn ang="0">
                      <a:pos x="901" y="1326"/>
                    </a:cxn>
                    <a:cxn ang="0">
                      <a:pos x="869" y="1212"/>
                    </a:cxn>
                    <a:cxn ang="0">
                      <a:pos x="834" y="1122"/>
                    </a:cxn>
                    <a:cxn ang="0">
                      <a:pos x="804" y="1044"/>
                    </a:cxn>
                    <a:cxn ang="0">
                      <a:pos x="758" y="941"/>
                    </a:cxn>
                    <a:cxn ang="0">
                      <a:pos x="713" y="850"/>
                    </a:cxn>
                    <a:cxn ang="0">
                      <a:pos x="659" y="751"/>
                    </a:cxn>
                    <a:cxn ang="0">
                      <a:pos x="574" y="627"/>
                    </a:cxn>
                    <a:cxn ang="0">
                      <a:pos x="514" y="539"/>
                    </a:cxn>
                    <a:cxn ang="0">
                      <a:pos x="428" y="418"/>
                    </a:cxn>
                    <a:cxn ang="0">
                      <a:pos x="347" y="331"/>
                    </a:cxn>
                    <a:cxn ang="0">
                      <a:pos x="267" y="241"/>
                    </a:cxn>
                    <a:cxn ang="0">
                      <a:pos x="207" y="177"/>
                    </a:cxn>
                    <a:cxn ang="0">
                      <a:pos x="144" y="109"/>
                    </a:cxn>
                    <a:cxn ang="0">
                      <a:pos x="96" y="62"/>
                    </a:cxn>
                    <a:cxn ang="0">
                      <a:pos x="48" y="17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985" h="1805">
                      <a:moveTo>
                        <a:pt x="8" y="0"/>
                      </a:moveTo>
                      <a:lnTo>
                        <a:pt x="0" y="35"/>
                      </a:lnTo>
                      <a:lnTo>
                        <a:pt x="0" y="115"/>
                      </a:lnTo>
                      <a:lnTo>
                        <a:pt x="4" y="208"/>
                      </a:lnTo>
                      <a:lnTo>
                        <a:pt x="12" y="283"/>
                      </a:lnTo>
                      <a:lnTo>
                        <a:pt x="24" y="380"/>
                      </a:lnTo>
                      <a:lnTo>
                        <a:pt x="40" y="495"/>
                      </a:lnTo>
                      <a:lnTo>
                        <a:pt x="64" y="614"/>
                      </a:lnTo>
                      <a:lnTo>
                        <a:pt x="112" y="766"/>
                      </a:lnTo>
                      <a:lnTo>
                        <a:pt x="184" y="938"/>
                      </a:lnTo>
                      <a:lnTo>
                        <a:pt x="263" y="1080"/>
                      </a:lnTo>
                      <a:lnTo>
                        <a:pt x="359" y="1230"/>
                      </a:lnTo>
                      <a:lnTo>
                        <a:pt x="446" y="1345"/>
                      </a:lnTo>
                      <a:lnTo>
                        <a:pt x="514" y="1423"/>
                      </a:lnTo>
                      <a:lnTo>
                        <a:pt x="578" y="1495"/>
                      </a:lnTo>
                      <a:lnTo>
                        <a:pt x="645" y="1566"/>
                      </a:lnTo>
                      <a:lnTo>
                        <a:pt x="721" y="1635"/>
                      </a:lnTo>
                      <a:lnTo>
                        <a:pt x="773" y="1681"/>
                      </a:lnTo>
                      <a:lnTo>
                        <a:pt x="828" y="1721"/>
                      </a:lnTo>
                      <a:lnTo>
                        <a:pt x="889" y="1759"/>
                      </a:lnTo>
                      <a:lnTo>
                        <a:pt x="941" y="1796"/>
                      </a:lnTo>
                      <a:lnTo>
                        <a:pt x="973" y="1805"/>
                      </a:lnTo>
                      <a:lnTo>
                        <a:pt x="985" y="1778"/>
                      </a:lnTo>
                      <a:lnTo>
                        <a:pt x="982" y="1741"/>
                      </a:lnTo>
                      <a:lnTo>
                        <a:pt x="974" y="1698"/>
                      </a:lnTo>
                      <a:lnTo>
                        <a:pt x="961" y="1623"/>
                      </a:lnTo>
                      <a:lnTo>
                        <a:pt x="945" y="1525"/>
                      </a:lnTo>
                      <a:lnTo>
                        <a:pt x="925" y="1433"/>
                      </a:lnTo>
                      <a:lnTo>
                        <a:pt x="901" y="1326"/>
                      </a:lnTo>
                      <a:lnTo>
                        <a:pt x="869" y="1212"/>
                      </a:lnTo>
                      <a:lnTo>
                        <a:pt x="834" y="1122"/>
                      </a:lnTo>
                      <a:lnTo>
                        <a:pt x="804" y="1044"/>
                      </a:lnTo>
                      <a:lnTo>
                        <a:pt x="758" y="941"/>
                      </a:lnTo>
                      <a:lnTo>
                        <a:pt x="713" y="850"/>
                      </a:lnTo>
                      <a:lnTo>
                        <a:pt x="659" y="751"/>
                      </a:lnTo>
                      <a:lnTo>
                        <a:pt x="574" y="627"/>
                      </a:lnTo>
                      <a:lnTo>
                        <a:pt x="514" y="539"/>
                      </a:lnTo>
                      <a:lnTo>
                        <a:pt x="428" y="418"/>
                      </a:lnTo>
                      <a:lnTo>
                        <a:pt x="347" y="331"/>
                      </a:lnTo>
                      <a:lnTo>
                        <a:pt x="267" y="241"/>
                      </a:lnTo>
                      <a:lnTo>
                        <a:pt x="207" y="177"/>
                      </a:lnTo>
                      <a:lnTo>
                        <a:pt x="144" y="109"/>
                      </a:lnTo>
                      <a:lnTo>
                        <a:pt x="96" y="62"/>
                      </a:lnTo>
                      <a:lnTo>
                        <a:pt x="48" y="17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029" name="Group 437" descr="Denim"/>
              <p:cNvGrpSpPr>
                <a:grpSpLocks/>
              </p:cNvGrpSpPr>
              <p:nvPr/>
            </p:nvGrpSpPr>
            <p:grpSpPr bwMode="auto">
              <a:xfrm>
                <a:off x="6547" y="3336"/>
                <a:ext cx="336" cy="590"/>
                <a:chOff x="6547" y="3336"/>
                <a:chExt cx="336" cy="590"/>
              </a:xfrm>
            </p:grpSpPr>
            <p:sp>
              <p:nvSpPr>
                <p:cNvPr id="111030" name="Freeform 438" descr="Denim"/>
                <p:cNvSpPr>
                  <a:spLocks/>
                </p:cNvSpPr>
                <p:nvPr/>
              </p:nvSpPr>
              <p:spPr bwMode="auto">
                <a:xfrm>
                  <a:off x="6547" y="3336"/>
                  <a:ext cx="323" cy="3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9" y="45"/>
                    </a:cxn>
                    <a:cxn ang="0">
                      <a:pos x="961" y="80"/>
                    </a:cxn>
                    <a:cxn ang="0">
                      <a:pos x="4" y="3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69" h="80">
                      <a:moveTo>
                        <a:pt x="0" y="0"/>
                      </a:moveTo>
                      <a:lnTo>
                        <a:pt x="969" y="45"/>
                      </a:lnTo>
                      <a:lnTo>
                        <a:pt x="961" y="80"/>
                      </a:lnTo>
                      <a:lnTo>
                        <a:pt x="4" y="3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31" name="Freeform 439" descr="Denim"/>
                <p:cNvSpPr>
                  <a:spLocks/>
                </p:cNvSpPr>
                <p:nvPr/>
              </p:nvSpPr>
              <p:spPr bwMode="auto">
                <a:xfrm>
                  <a:off x="6768" y="3455"/>
                  <a:ext cx="115" cy="471"/>
                </a:xfrm>
                <a:custGeom>
                  <a:avLst/>
                  <a:gdLst/>
                  <a:ahLst/>
                  <a:cxnLst>
                    <a:cxn ang="0">
                      <a:pos x="304" y="19"/>
                    </a:cxn>
                    <a:cxn ang="0">
                      <a:pos x="0" y="921"/>
                    </a:cxn>
                    <a:cxn ang="0">
                      <a:pos x="28" y="943"/>
                    </a:cxn>
                    <a:cxn ang="0">
                      <a:pos x="344" y="0"/>
                    </a:cxn>
                    <a:cxn ang="0">
                      <a:pos x="304" y="19"/>
                    </a:cxn>
                  </a:cxnLst>
                  <a:rect l="0" t="0" r="r" b="b"/>
                  <a:pathLst>
                    <a:path w="344" h="943">
                      <a:moveTo>
                        <a:pt x="304" y="19"/>
                      </a:moveTo>
                      <a:lnTo>
                        <a:pt x="0" y="921"/>
                      </a:lnTo>
                      <a:lnTo>
                        <a:pt x="28" y="943"/>
                      </a:lnTo>
                      <a:lnTo>
                        <a:pt x="344" y="0"/>
                      </a:lnTo>
                      <a:lnTo>
                        <a:pt x="304" y="19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1032" name="Group 440" descr="Denim"/>
              <p:cNvGrpSpPr>
                <a:grpSpLocks/>
              </p:cNvGrpSpPr>
              <p:nvPr/>
            </p:nvGrpSpPr>
            <p:grpSpPr bwMode="auto">
              <a:xfrm>
                <a:off x="6808" y="3347"/>
                <a:ext cx="134" cy="146"/>
                <a:chOff x="6808" y="3347"/>
                <a:chExt cx="134" cy="146"/>
              </a:xfrm>
            </p:grpSpPr>
            <p:sp>
              <p:nvSpPr>
                <p:cNvPr id="111033" name="Freeform 441" descr="Denim"/>
                <p:cNvSpPr>
                  <a:spLocks/>
                </p:cNvSpPr>
                <p:nvPr/>
              </p:nvSpPr>
              <p:spPr bwMode="auto">
                <a:xfrm>
                  <a:off x="6808" y="3364"/>
                  <a:ext cx="95" cy="129"/>
                </a:xfrm>
                <a:custGeom>
                  <a:avLst/>
                  <a:gdLst/>
                  <a:ahLst/>
                  <a:cxnLst>
                    <a:cxn ang="0">
                      <a:pos x="213" y="0"/>
                    </a:cxn>
                    <a:cxn ang="0">
                      <a:pos x="12" y="80"/>
                    </a:cxn>
                    <a:cxn ang="0">
                      <a:pos x="4" y="93"/>
                    </a:cxn>
                    <a:cxn ang="0">
                      <a:pos x="0" y="120"/>
                    </a:cxn>
                    <a:cxn ang="0">
                      <a:pos x="3" y="157"/>
                    </a:cxn>
                    <a:cxn ang="0">
                      <a:pos x="6" y="179"/>
                    </a:cxn>
                    <a:cxn ang="0">
                      <a:pos x="18" y="211"/>
                    </a:cxn>
                    <a:cxn ang="0">
                      <a:pos x="38" y="236"/>
                    </a:cxn>
                    <a:cxn ang="0">
                      <a:pos x="65" y="254"/>
                    </a:cxn>
                    <a:cxn ang="0">
                      <a:pos x="81" y="258"/>
                    </a:cxn>
                    <a:cxn ang="0">
                      <a:pos x="97" y="258"/>
                    </a:cxn>
                    <a:cxn ang="0">
                      <a:pos x="284" y="160"/>
                    </a:cxn>
                    <a:cxn ang="0">
                      <a:pos x="249" y="129"/>
                    </a:cxn>
                    <a:cxn ang="0">
                      <a:pos x="229" y="98"/>
                    </a:cxn>
                    <a:cxn ang="0">
                      <a:pos x="213" y="0"/>
                    </a:cxn>
                  </a:cxnLst>
                  <a:rect l="0" t="0" r="r" b="b"/>
                  <a:pathLst>
                    <a:path w="284" h="258">
                      <a:moveTo>
                        <a:pt x="213" y="0"/>
                      </a:moveTo>
                      <a:lnTo>
                        <a:pt x="12" y="80"/>
                      </a:lnTo>
                      <a:lnTo>
                        <a:pt x="4" y="93"/>
                      </a:lnTo>
                      <a:lnTo>
                        <a:pt x="0" y="120"/>
                      </a:lnTo>
                      <a:lnTo>
                        <a:pt x="3" y="157"/>
                      </a:lnTo>
                      <a:lnTo>
                        <a:pt x="6" y="179"/>
                      </a:lnTo>
                      <a:lnTo>
                        <a:pt x="18" y="211"/>
                      </a:lnTo>
                      <a:lnTo>
                        <a:pt x="38" y="236"/>
                      </a:lnTo>
                      <a:lnTo>
                        <a:pt x="65" y="254"/>
                      </a:lnTo>
                      <a:lnTo>
                        <a:pt x="81" y="258"/>
                      </a:lnTo>
                      <a:lnTo>
                        <a:pt x="97" y="258"/>
                      </a:lnTo>
                      <a:lnTo>
                        <a:pt x="284" y="160"/>
                      </a:lnTo>
                      <a:lnTo>
                        <a:pt x="249" y="129"/>
                      </a:lnTo>
                      <a:lnTo>
                        <a:pt x="229" y="98"/>
                      </a:lnTo>
                      <a:lnTo>
                        <a:pt x="213" y="0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34" name="Freeform 442" descr="Denim"/>
                <p:cNvSpPr>
                  <a:spLocks/>
                </p:cNvSpPr>
                <p:nvPr/>
              </p:nvSpPr>
              <p:spPr bwMode="auto">
                <a:xfrm>
                  <a:off x="6863" y="3347"/>
                  <a:ext cx="53" cy="121"/>
                </a:xfrm>
                <a:custGeom>
                  <a:avLst/>
                  <a:gdLst/>
                  <a:ahLst/>
                  <a:cxnLst>
                    <a:cxn ang="0">
                      <a:pos x="93" y="35"/>
                    </a:cxn>
                    <a:cxn ang="0">
                      <a:pos x="85" y="20"/>
                    </a:cxn>
                    <a:cxn ang="0">
                      <a:pos x="69" y="7"/>
                    </a:cxn>
                    <a:cxn ang="0">
                      <a:pos x="41" y="0"/>
                    </a:cxn>
                    <a:cxn ang="0">
                      <a:pos x="25" y="2"/>
                    </a:cxn>
                    <a:cxn ang="0">
                      <a:pos x="15" y="16"/>
                    </a:cxn>
                    <a:cxn ang="0">
                      <a:pos x="5" y="35"/>
                    </a:cxn>
                    <a:cxn ang="0">
                      <a:pos x="0" y="64"/>
                    </a:cxn>
                    <a:cxn ang="0">
                      <a:pos x="1" y="81"/>
                    </a:cxn>
                    <a:cxn ang="0">
                      <a:pos x="4" y="103"/>
                    </a:cxn>
                    <a:cxn ang="0">
                      <a:pos x="11" y="135"/>
                    </a:cxn>
                    <a:cxn ang="0">
                      <a:pos x="22" y="162"/>
                    </a:cxn>
                    <a:cxn ang="0">
                      <a:pos x="36" y="185"/>
                    </a:cxn>
                    <a:cxn ang="0">
                      <a:pos x="50" y="206"/>
                    </a:cxn>
                    <a:cxn ang="0">
                      <a:pos x="66" y="223"/>
                    </a:cxn>
                    <a:cxn ang="0">
                      <a:pos x="86" y="234"/>
                    </a:cxn>
                    <a:cxn ang="0">
                      <a:pos x="110" y="241"/>
                    </a:cxn>
                    <a:cxn ang="0">
                      <a:pos x="130" y="241"/>
                    </a:cxn>
                    <a:cxn ang="0">
                      <a:pos x="149" y="229"/>
                    </a:cxn>
                    <a:cxn ang="0">
                      <a:pos x="156" y="210"/>
                    </a:cxn>
                    <a:cxn ang="0">
                      <a:pos x="158" y="184"/>
                    </a:cxn>
                    <a:cxn ang="0">
                      <a:pos x="153" y="154"/>
                    </a:cxn>
                    <a:cxn ang="0">
                      <a:pos x="141" y="114"/>
                    </a:cxn>
                    <a:cxn ang="0">
                      <a:pos x="113" y="64"/>
                    </a:cxn>
                    <a:cxn ang="0">
                      <a:pos x="93" y="35"/>
                    </a:cxn>
                  </a:cxnLst>
                  <a:rect l="0" t="0" r="r" b="b"/>
                  <a:pathLst>
                    <a:path w="158" h="241">
                      <a:moveTo>
                        <a:pt x="93" y="35"/>
                      </a:moveTo>
                      <a:lnTo>
                        <a:pt x="85" y="20"/>
                      </a:lnTo>
                      <a:lnTo>
                        <a:pt x="69" y="7"/>
                      </a:lnTo>
                      <a:lnTo>
                        <a:pt x="41" y="0"/>
                      </a:lnTo>
                      <a:lnTo>
                        <a:pt x="25" y="2"/>
                      </a:lnTo>
                      <a:lnTo>
                        <a:pt x="15" y="16"/>
                      </a:lnTo>
                      <a:lnTo>
                        <a:pt x="5" y="35"/>
                      </a:lnTo>
                      <a:lnTo>
                        <a:pt x="0" y="64"/>
                      </a:lnTo>
                      <a:lnTo>
                        <a:pt x="1" y="81"/>
                      </a:lnTo>
                      <a:lnTo>
                        <a:pt x="4" y="103"/>
                      </a:lnTo>
                      <a:lnTo>
                        <a:pt x="11" y="135"/>
                      </a:lnTo>
                      <a:lnTo>
                        <a:pt x="22" y="162"/>
                      </a:lnTo>
                      <a:lnTo>
                        <a:pt x="36" y="185"/>
                      </a:lnTo>
                      <a:lnTo>
                        <a:pt x="50" y="206"/>
                      </a:lnTo>
                      <a:lnTo>
                        <a:pt x="66" y="223"/>
                      </a:lnTo>
                      <a:lnTo>
                        <a:pt x="86" y="234"/>
                      </a:lnTo>
                      <a:lnTo>
                        <a:pt x="110" y="241"/>
                      </a:lnTo>
                      <a:lnTo>
                        <a:pt x="130" y="241"/>
                      </a:lnTo>
                      <a:lnTo>
                        <a:pt x="149" y="229"/>
                      </a:lnTo>
                      <a:lnTo>
                        <a:pt x="156" y="210"/>
                      </a:lnTo>
                      <a:lnTo>
                        <a:pt x="158" y="184"/>
                      </a:lnTo>
                      <a:lnTo>
                        <a:pt x="153" y="154"/>
                      </a:lnTo>
                      <a:lnTo>
                        <a:pt x="141" y="114"/>
                      </a:lnTo>
                      <a:lnTo>
                        <a:pt x="113" y="64"/>
                      </a:lnTo>
                      <a:lnTo>
                        <a:pt x="93" y="35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35" name="Freeform 443" descr="Denim"/>
                <p:cNvSpPr>
                  <a:spLocks/>
                </p:cNvSpPr>
                <p:nvPr/>
              </p:nvSpPr>
              <p:spPr bwMode="auto">
                <a:xfrm>
                  <a:off x="6878" y="3353"/>
                  <a:ext cx="64" cy="87"/>
                </a:xfrm>
                <a:custGeom>
                  <a:avLst/>
                  <a:gdLst/>
                  <a:ahLst/>
                  <a:cxnLst>
                    <a:cxn ang="0">
                      <a:pos x="14" y="38"/>
                    </a:cxn>
                    <a:cxn ang="0">
                      <a:pos x="136" y="4"/>
                    </a:cxn>
                    <a:cxn ang="0">
                      <a:pos x="166" y="0"/>
                    </a:cxn>
                    <a:cxn ang="0">
                      <a:pos x="185" y="4"/>
                    </a:cxn>
                    <a:cxn ang="0">
                      <a:pos x="192" y="13"/>
                    </a:cxn>
                    <a:cxn ang="0">
                      <a:pos x="193" y="31"/>
                    </a:cxn>
                    <a:cxn ang="0">
                      <a:pos x="185" y="57"/>
                    </a:cxn>
                    <a:cxn ang="0">
                      <a:pos x="73" y="172"/>
                    </a:cxn>
                    <a:cxn ang="0">
                      <a:pos x="57" y="171"/>
                    </a:cxn>
                    <a:cxn ang="0">
                      <a:pos x="38" y="163"/>
                    </a:cxn>
                    <a:cxn ang="0">
                      <a:pos x="25" y="149"/>
                    </a:cxn>
                    <a:cxn ang="0">
                      <a:pos x="9" y="126"/>
                    </a:cxn>
                    <a:cxn ang="0">
                      <a:pos x="1" y="104"/>
                    </a:cxn>
                    <a:cxn ang="0">
                      <a:pos x="0" y="79"/>
                    </a:cxn>
                    <a:cxn ang="0">
                      <a:pos x="5" y="56"/>
                    </a:cxn>
                    <a:cxn ang="0">
                      <a:pos x="14" y="38"/>
                    </a:cxn>
                  </a:cxnLst>
                  <a:rect l="0" t="0" r="r" b="b"/>
                  <a:pathLst>
                    <a:path w="193" h="172">
                      <a:moveTo>
                        <a:pt x="14" y="38"/>
                      </a:moveTo>
                      <a:lnTo>
                        <a:pt x="136" y="4"/>
                      </a:lnTo>
                      <a:lnTo>
                        <a:pt x="166" y="0"/>
                      </a:lnTo>
                      <a:lnTo>
                        <a:pt x="185" y="4"/>
                      </a:lnTo>
                      <a:lnTo>
                        <a:pt x="192" y="13"/>
                      </a:lnTo>
                      <a:lnTo>
                        <a:pt x="193" y="31"/>
                      </a:lnTo>
                      <a:lnTo>
                        <a:pt x="185" y="57"/>
                      </a:lnTo>
                      <a:lnTo>
                        <a:pt x="73" y="172"/>
                      </a:lnTo>
                      <a:lnTo>
                        <a:pt x="57" y="171"/>
                      </a:lnTo>
                      <a:lnTo>
                        <a:pt x="38" y="163"/>
                      </a:lnTo>
                      <a:lnTo>
                        <a:pt x="25" y="149"/>
                      </a:lnTo>
                      <a:lnTo>
                        <a:pt x="9" y="126"/>
                      </a:lnTo>
                      <a:lnTo>
                        <a:pt x="1" y="104"/>
                      </a:lnTo>
                      <a:lnTo>
                        <a:pt x="0" y="79"/>
                      </a:lnTo>
                      <a:lnTo>
                        <a:pt x="5" y="56"/>
                      </a:lnTo>
                      <a:lnTo>
                        <a:pt x="14" y="38"/>
                      </a:lnTo>
                      <a:close/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36" name="Freeform 444" descr="Denim"/>
                <p:cNvSpPr>
                  <a:spLocks/>
                </p:cNvSpPr>
                <p:nvPr/>
              </p:nvSpPr>
              <p:spPr bwMode="auto">
                <a:xfrm>
                  <a:off x="6828" y="3395"/>
                  <a:ext cx="28" cy="87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28"/>
                    </a:cxn>
                    <a:cxn ang="0">
                      <a:pos x="0" y="53"/>
                    </a:cxn>
                    <a:cxn ang="0">
                      <a:pos x="7" y="84"/>
                    </a:cxn>
                    <a:cxn ang="0">
                      <a:pos x="13" y="110"/>
                    </a:cxn>
                    <a:cxn ang="0">
                      <a:pos x="31" y="135"/>
                    </a:cxn>
                    <a:cxn ang="0">
                      <a:pos x="47" y="152"/>
                    </a:cxn>
                    <a:cxn ang="0">
                      <a:pos x="58" y="160"/>
                    </a:cxn>
                    <a:cxn ang="0">
                      <a:pos x="70" y="166"/>
                    </a:cxn>
                    <a:cxn ang="0">
                      <a:pos x="84" y="174"/>
                    </a:cxn>
                  </a:cxnLst>
                  <a:rect l="0" t="0" r="r" b="b"/>
                  <a:pathLst>
                    <a:path w="84" h="174">
                      <a:moveTo>
                        <a:pt x="5" y="0"/>
                      </a:moveTo>
                      <a:lnTo>
                        <a:pt x="0" y="28"/>
                      </a:lnTo>
                      <a:lnTo>
                        <a:pt x="0" y="53"/>
                      </a:lnTo>
                      <a:lnTo>
                        <a:pt x="7" y="84"/>
                      </a:lnTo>
                      <a:lnTo>
                        <a:pt x="13" y="110"/>
                      </a:lnTo>
                      <a:lnTo>
                        <a:pt x="31" y="135"/>
                      </a:lnTo>
                      <a:lnTo>
                        <a:pt x="47" y="152"/>
                      </a:lnTo>
                      <a:lnTo>
                        <a:pt x="58" y="160"/>
                      </a:lnTo>
                      <a:lnTo>
                        <a:pt x="70" y="166"/>
                      </a:lnTo>
                      <a:lnTo>
                        <a:pt x="84" y="174"/>
                      </a:lnTo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037" name="Freeform 445" descr="Denim"/>
                <p:cNvSpPr>
                  <a:spLocks/>
                </p:cNvSpPr>
                <p:nvPr/>
              </p:nvSpPr>
              <p:spPr bwMode="auto">
                <a:xfrm>
                  <a:off x="6845" y="3384"/>
                  <a:ext cx="28" cy="87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28"/>
                    </a:cxn>
                    <a:cxn ang="0">
                      <a:pos x="0" y="53"/>
                    </a:cxn>
                    <a:cxn ang="0">
                      <a:pos x="6" y="84"/>
                    </a:cxn>
                    <a:cxn ang="0">
                      <a:pos x="13" y="111"/>
                    </a:cxn>
                    <a:cxn ang="0">
                      <a:pos x="30" y="134"/>
                    </a:cxn>
                    <a:cxn ang="0">
                      <a:pos x="46" y="152"/>
                    </a:cxn>
                    <a:cxn ang="0">
                      <a:pos x="58" y="161"/>
                    </a:cxn>
                    <a:cxn ang="0">
                      <a:pos x="70" y="167"/>
                    </a:cxn>
                    <a:cxn ang="0">
                      <a:pos x="83" y="174"/>
                    </a:cxn>
                  </a:cxnLst>
                  <a:rect l="0" t="0" r="r" b="b"/>
                  <a:pathLst>
                    <a:path w="83" h="174">
                      <a:moveTo>
                        <a:pt x="5" y="0"/>
                      </a:moveTo>
                      <a:lnTo>
                        <a:pt x="0" y="28"/>
                      </a:lnTo>
                      <a:lnTo>
                        <a:pt x="0" y="53"/>
                      </a:lnTo>
                      <a:lnTo>
                        <a:pt x="6" y="84"/>
                      </a:lnTo>
                      <a:lnTo>
                        <a:pt x="13" y="111"/>
                      </a:lnTo>
                      <a:lnTo>
                        <a:pt x="30" y="134"/>
                      </a:lnTo>
                      <a:lnTo>
                        <a:pt x="46" y="152"/>
                      </a:lnTo>
                      <a:lnTo>
                        <a:pt x="58" y="161"/>
                      </a:lnTo>
                      <a:lnTo>
                        <a:pt x="70" y="167"/>
                      </a:lnTo>
                      <a:lnTo>
                        <a:pt x="83" y="174"/>
                      </a:lnTo>
                    </a:path>
                  </a:pathLst>
                </a:custGeom>
                <a:noFill/>
                <a:ln w="2540">
                  <a:solidFill>
                    <a:srgbClr val="FFFF9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1038" name="Text Box 446"/>
            <p:cNvSpPr txBox="1">
              <a:spLocks noChangeArrowheads="1"/>
            </p:cNvSpPr>
            <p:nvPr/>
          </p:nvSpPr>
          <p:spPr bwMode="auto">
            <a:xfrm>
              <a:off x="4272" y="768"/>
              <a:ext cx="531" cy="15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Leased Line</a:t>
              </a:r>
            </a:p>
          </p:txBody>
        </p:sp>
        <p:sp>
          <p:nvSpPr>
            <p:cNvPr id="111039" name="Text Box 447"/>
            <p:cNvSpPr txBox="1">
              <a:spLocks noChangeArrowheads="1"/>
            </p:cNvSpPr>
            <p:nvPr/>
          </p:nvSpPr>
          <p:spPr bwMode="auto">
            <a:xfrm>
              <a:off x="5184" y="1200"/>
              <a:ext cx="323" cy="15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ISDN</a:t>
              </a:r>
              <a:r>
                <a:rPr lang="en-US" sz="800"/>
                <a:t> </a:t>
              </a:r>
            </a:p>
          </p:txBody>
        </p:sp>
        <p:sp>
          <p:nvSpPr>
            <p:cNvPr id="111040" name="Text Box 448"/>
            <p:cNvSpPr txBox="1">
              <a:spLocks noChangeArrowheads="1"/>
            </p:cNvSpPr>
            <p:nvPr/>
          </p:nvSpPr>
          <p:spPr bwMode="auto">
            <a:xfrm>
              <a:off x="4128" y="1461"/>
              <a:ext cx="531" cy="15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b="1"/>
                <a:t>Leased Line</a:t>
              </a:r>
            </a:p>
          </p:txBody>
        </p:sp>
        <p:sp>
          <p:nvSpPr>
            <p:cNvPr id="111041" name="Text Box 449"/>
            <p:cNvSpPr txBox="1">
              <a:spLocks noChangeArrowheads="1"/>
            </p:cNvSpPr>
            <p:nvPr/>
          </p:nvSpPr>
          <p:spPr bwMode="auto">
            <a:xfrm>
              <a:off x="2112" y="1440"/>
              <a:ext cx="489" cy="17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/>
                <a:t>INFINET</a:t>
              </a:r>
            </a:p>
          </p:txBody>
        </p:sp>
        <p:sp>
          <p:nvSpPr>
            <p:cNvPr id="111042" name="Line 450"/>
            <p:cNvSpPr>
              <a:spLocks noChangeShapeType="1"/>
            </p:cNvSpPr>
            <p:nvPr/>
          </p:nvSpPr>
          <p:spPr bwMode="auto">
            <a:xfrm>
              <a:off x="3024" y="1296"/>
              <a:ext cx="0" cy="33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457200" y="212725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>
                <a:solidFill>
                  <a:srgbClr val="FFFF99"/>
                </a:solidFill>
                <a:latin typeface="Arial Black" pitchFamily="34" charset="0"/>
              </a:rPr>
              <a:t>RBI Initiatives in Payment and Settlement Systems (2)</a:t>
            </a:r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457200" y="1736725"/>
            <a:ext cx="822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3200">
                <a:latin typeface="Arial" charset="0"/>
              </a:rPr>
              <a:t>A Real Time Gross Settlement System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800">
                <a:latin typeface="Arial" charset="0"/>
              </a:rPr>
              <a:t> Reduction of  systemic risk in inter bank payment systems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800">
                <a:latin typeface="Arial" charset="0"/>
              </a:rPr>
              <a:t>To be implemented by the year end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3200">
                <a:latin typeface="Arial" charset="0"/>
              </a:rPr>
              <a:t>The Centralised Funds Settlement System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800">
                <a:latin typeface="Arial" charset="0"/>
              </a:rPr>
              <a:t> Facilitating effective liquidity management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3200">
                <a:latin typeface="Arial" charset="0"/>
              </a:rPr>
              <a:t>The Negotiated Dealing System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800">
                <a:latin typeface="Arial" charset="0"/>
              </a:rPr>
              <a:t> A modern electronic dealing platform for gilts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800">
                <a:latin typeface="Arial" charset="0"/>
              </a:rPr>
              <a:t> Enabling Straight Through Processing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 descr="Recycled paper"/>
          <p:cNvSpPr>
            <a:spLocks noChangeArrowheads="1"/>
          </p:cNvSpPr>
          <p:nvPr/>
        </p:nvSpPr>
        <p:spPr bwMode="ltGray">
          <a:xfrm>
            <a:off x="433388" y="419100"/>
            <a:ext cx="8051800" cy="5867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rgbClr val="00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609600" y="4305300"/>
            <a:ext cx="2101850" cy="6413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rgbClr val="800000"/>
                </a:solidFill>
                <a:latin typeface="Univers 55" pitchFamily="34" charset="0"/>
              </a:rPr>
              <a:t>Pervasive Branch</a:t>
            </a:r>
          </a:p>
          <a:p>
            <a:pPr eaLnBrk="0" hangingPunct="0"/>
            <a:r>
              <a:rPr lang="en-US" sz="1800" b="1">
                <a:solidFill>
                  <a:srgbClr val="800000"/>
                </a:solidFill>
                <a:latin typeface="Univers 55" pitchFamily="34" charset="0"/>
              </a:rPr>
              <a:t>Network</a:t>
            </a:r>
          </a:p>
        </p:txBody>
      </p:sp>
      <p:cxnSp>
        <p:nvCxnSpPr>
          <p:cNvPr id="48132" name="AutoShape 4"/>
          <p:cNvCxnSpPr>
            <a:cxnSpLocks noChangeShapeType="1"/>
          </p:cNvCxnSpPr>
          <p:nvPr/>
        </p:nvCxnSpPr>
        <p:spPr bwMode="auto">
          <a:xfrm flipV="1">
            <a:off x="1157288" y="4062413"/>
            <a:ext cx="3036887" cy="1022350"/>
          </a:xfrm>
          <a:prstGeom prst="bentConnector3">
            <a:avLst>
              <a:gd name="adj1" fmla="val 49968"/>
            </a:avLst>
          </a:prstGeom>
          <a:noFill/>
          <a:ln w="38100">
            <a:solidFill>
              <a:schemeClr val="bg2"/>
            </a:solidFill>
            <a:miter lim="800000"/>
            <a:headEnd type="none" w="sm" len="sm"/>
            <a:tailEnd type="none" w="med" len="lg"/>
          </a:ln>
          <a:effectLst/>
        </p:spPr>
      </p:cxnSp>
      <p:cxnSp>
        <p:nvCxnSpPr>
          <p:cNvPr id="48133" name="AutoShape 5"/>
          <p:cNvCxnSpPr>
            <a:cxnSpLocks noChangeShapeType="1"/>
          </p:cNvCxnSpPr>
          <p:nvPr/>
        </p:nvCxnSpPr>
        <p:spPr bwMode="auto">
          <a:xfrm flipV="1">
            <a:off x="2684463" y="3049588"/>
            <a:ext cx="3036887" cy="1022350"/>
          </a:xfrm>
          <a:prstGeom prst="bentConnector3">
            <a:avLst>
              <a:gd name="adj1" fmla="val 49968"/>
            </a:avLst>
          </a:prstGeom>
          <a:noFill/>
          <a:ln w="38100">
            <a:solidFill>
              <a:schemeClr val="bg2"/>
            </a:solidFill>
            <a:miter lim="800000"/>
            <a:headEnd type="none" w="sm" len="sm"/>
            <a:tailEnd type="none" w="med" len="lg"/>
          </a:ln>
          <a:effectLst/>
        </p:spPr>
      </p:cxnSp>
      <p:cxnSp>
        <p:nvCxnSpPr>
          <p:cNvPr id="48134" name="AutoShape 6"/>
          <p:cNvCxnSpPr>
            <a:cxnSpLocks noChangeShapeType="1"/>
          </p:cNvCxnSpPr>
          <p:nvPr/>
        </p:nvCxnSpPr>
        <p:spPr bwMode="auto">
          <a:xfrm flipV="1">
            <a:off x="4241800" y="2028825"/>
            <a:ext cx="3036888" cy="1020763"/>
          </a:xfrm>
          <a:prstGeom prst="bentConnector3">
            <a:avLst>
              <a:gd name="adj1" fmla="val 49968"/>
            </a:avLst>
          </a:prstGeom>
          <a:noFill/>
          <a:ln w="38100">
            <a:solidFill>
              <a:schemeClr val="bg2"/>
            </a:solidFill>
            <a:miter lim="800000"/>
            <a:headEnd type="none" w="sm" len="sm"/>
            <a:tailEnd type="none" w="med" len="lg"/>
          </a:ln>
          <a:effectLst/>
        </p:spPr>
      </p:cxn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1143000" y="5075238"/>
            <a:ext cx="0" cy="339725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828800" y="3314700"/>
            <a:ext cx="2165350" cy="3667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rgbClr val="800000"/>
                </a:solidFill>
                <a:latin typeface="Univers 55" pitchFamily="34" charset="0"/>
              </a:rPr>
              <a:t>Global Operations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3733800" y="1943100"/>
            <a:ext cx="1936750" cy="6413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rgbClr val="800000"/>
                </a:solidFill>
                <a:latin typeface="Univers 55" pitchFamily="34" charset="0"/>
              </a:rPr>
              <a:t>Complex Credit </a:t>
            </a:r>
          </a:p>
          <a:p>
            <a:pPr eaLnBrk="0" hangingPunct="0"/>
            <a:r>
              <a:rPr lang="en-US" sz="1800" b="1">
                <a:solidFill>
                  <a:srgbClr val="800000"/>
                </a:solidFill>
                <a:latin typeface="Univers 55" pitchFamily="34" charset="0"/>
              </a:rPr>
              <a:t>Calculations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6172200" y="1257300"/>
            <a:ext cx="1860550" cy="6413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rgbClr val="800000"/>
                </a:solidFill>
                <a:latin typeface="Univers 55" pitchFamily="34" charset="0"/>
              </a:rPr>
              <a:t>Innovative Risk</a:t>
            </a:r>
          </a:p>
          <a:p>
            <a:pPr eaLnBrk="0" hangingPunct="0"/>
            <a:r>
              <a:rPr lang="en-US" sz="1800" b="1">
                <a:solidFill>
                  <a:srgbClr val="800000"/>
                </a:solidFill>
                <a:latin typeface="Univers 55" pitchFamily="34" charset="0"/>
              </a:rPr>
              <a:t>Management</a:t>
            </a:r>
          </a:p>
        </p:txBody>
      </p:sp>
      <p:grpSp>
        <p:nvGrpSpPr>
          <p:cNvPr id="48143" name="Group 15"/>
          <p:cNvGrpSpPr>
            <a:grpSpLocks/>
          </p:cNvGrpSpPr>
          <p:nvPr/>
        </p:nvGrpSpPr>
        <p:grpSpPr bwMode="auto">
          <a:xfrm>
            <a:off x="3871913" y="2411413"/>
            <a:ext cx="4414837" cy="3144837"/>
            <a:chOff x="2439" y="1519"/>
            <a:chExt cx="2781" cy="1981"/>
          </a:xfrm>
        </p:grpSpPr>
        <p:sp>
          <p:nvSpPr>
            <p:cNvPr id="48140" name="Line 12"/>
            <p:cNvSpPr>
              <a:spLocks noChangeShapeType="1"/>
            </p:cNvSpPr>
            <p:nvPr/>
          </p:nvSpPr>
          <p:spPr bwMode="auto">
            <a:xfrm flipV="1">
              <a:off x="2439" y="1519"/>
              <a:ext cx="2781" cy="1981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1" name="Text Box 13"/>
            <p:cNvSpPr txBox="1">
              <a:spLocks noChangeArrowheads="1"/>
            </p:cNvSpPr>
            <p:nvPr/>
          </p:nvSpPr>
          <p:spPr bwMode="auto">
            <a:xfrm rot="-2127034">
              <a:off x="2738" y="2504"/>
              <a:ext cx="2396" cy="288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>
                  <a:solidFill>
                    <a:srgbClr val="800000"/>
                  </a:solidFill>
                  <a:latin typeface="Univers 55" pitchFamily="34" charset="0"/>
                </a:rPr>
                <a:t>Banking and Technology</a:t>
              </a:r>
            </a:p>
          </p:txBody>
        </p:sp>
      </p:grp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609600" y="5416550"/>
            <a:ext cx="2305050" cy="6413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rgbClr val="800000"/>
                </a:solidFill>
                <a:latin typeface="Univers 55" pitchFamily="34" charset="0"/>
              </a:rPr>
              <a:t>Mass Transaction</a:t>
            </a:r>
          </a:p>
          <a:p>
            <a:pPr eaLnBrk="0" hangingPunct="0"/>
            <a:r>
              <a:rPr lang="en-US" sz="1800" b="1">
                <a:solidFill>
                  <a:srgbClr val="800000"/>
                </a:solidFill>
                <a:latin typeface="Univers 55" pitchFamily="34" charset="0"/>
              </a:rPr>
              <a:t>&amp; Items Processing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812800" y="514350"/>
            <a:ext cx="5486400" cy="434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3454400" y="800100"/>
            <a:ext cx="19304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CFMS</a:t>
            </a: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3200400" y="1714500"/>
            <a:ext cx="2743200" cy="17145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solidFill>
                <a:srgbClr val="CC3399"/>
              </a:solidFill>
            </a:endParaRPr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3759200" y="2628900"/>
            <a:ext cx="1651000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Settlement</a:t>
            </a:r>
          </a:p>
          <a:p>
            <a:pPr algn="ctr"/>
            <a:r>
              <a:rPr lang="en-US" sz="2400"/>
              <a:t>Accounts</a:t>
            </a:r>
          </a:p>
        </p:txBody>
      </p:sp>
      <p:sp>
        <p:nvSpPr>
          <p:cNvPr id="112646" name="Line 6"/>
          <p:cNvSpPr>
            <a:spLocks noChangeShapeType="1"/>
          </p:cNvSpPr>
          <p:nvPr/>
        </p:nvSpPr>
        <p:spPr bwMode="auto">
          <a:xfrm>
            <a:off x="4572000" y="14859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3302000" y="3829050"/>
            <a:ext cx="2540000" cy="10287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IFTP</a:t>
            </a:r>
          </a:p>
          <a:p>
            <a:pPr algn="ctr"/>
            <a:endParaRPr lang="en-US" sz="2400"/>
          </a:p>
        </p:txBody>
      </p: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3556000" y="4038600"/>
            <a:ext cx="2032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sz="2400"/>
              <a:t>Strip &amp; Store</a:t>
            </a:r>
          </a:p>
          <a:p>
            <a:pPr algn="ctr">
              <a:lnSpc>
                <a:spcPct val="90000"/>
              </a:lnSpc>
            </a:pPr>
            <a:r>
              <a:rPr lang="en-US" sz="2400"/>
              <a:t>Processes</a:t>
            </a:r>
          </a:p>
        </p:txBody>
      </p:sp>
      <p:sp>
        <p:nvSpPr>
          <p:cNvPr id="112649" name="WordArt 9"/>
          <p:cNvSpPr>
            <a:spLocks noChangeArrowheads="1" noChangeShapeType="1" noTextEdit="1"/>
          </p:cNvSpPr>
          <p:nvPr/>
        </p:nvSpPr>
        <p:spPr bwMode="auto">
          <a:xfrm>
            <a:off x="4089400" y="1943100"/>
            <a:ext cx="965200" cy="393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IAS</a:t>
            </a:r>
          </a:p>
        </p:txBody>
      </p:sp>
      <p:sp>
        <p:nvSpPr>
          <p:cNvPr id="112650" name="Rectangle 10"/>
          <p:cNvSpPr>
            <a:spLocks noChangeArrowheads="1"/>
          </p:cNvSpPr>
          <p:nvPr/>
        </p:nvSpPr>
        <p:spPr bwMode="auto">
          <a:xfrm>
            <a:off x="1117600" y="3733800"/>
            <a:ext cx="1828800" cy="438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SSS</a:t>
            </a:r>
          </a:p>
        </p:txBody>
      </p:sp>
      <p:sp>
        <p:nvSpPr>
          <p:cNvPr id="112651" name="Rectangle 11"/>
          <p:cNvSpPr>
            <a:spLocks noChangeArrowheads="1"/>
          </p:cNvSpPr>
          <p:nvPr/>
        </p:nvSpPr>
        <p:spPr bwMode="auto">
          <a:xfrm>
            <a:off x="1219200" y="2971800"/>
            <a:ext cx="14224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Intra Day </a:t>
            </a:r>
          </a:p>
          <a:p>
            <a:pPr algn="ctr"/>
            <a:r>
              <a:rPr lang="en-US" sz="2400"/>
              <a:t>Liquidity</a:t>
            </a:r>
          </a:p>
        </p:txBody>
      </p:sp>
      <p:sp>
        <p:nvSpPr>
          <p:cNvPr id="112652" name="Line 12"/>
          <p:cNvSpPr>
            <a:spLocks noChangeShapeType="1"/>
          </p:cNvSpPr>
          <p:nvPr/>
        </p:nvSpPr>
        <p:spPr bwMode="auto">
          <a:xfrm flipV="1">
            <a:off x="2336800" y="2743200"/>
            <a:ext cx="914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53" name="Line 13"/>
          <p:cNvSpPr>
            <a:spLocks noChangeShapeType="1"/>
          </p:cNvSpPr>
          <p:nvPr/>
        </p:nvSpPr>
        <p:spPr bwMode="auto">
          <a:xfrm flipH="1">
            <a:off x="1828800" y="2171700"/>
            <a:ext cx="1320800" cy="742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12654" name="Picture 14" descr="bs0163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08800" y="2286000"/>
            <a:ext cx="2235200" cy="1581150"/>
          </a:xfrm>
          <a:prstGeom prst="rect">
            <a:avLst/>
          </a:prstGeom>
          <a:noFill/>
        </p:spPr>
      </p:pic>
      <p:sp>
        <p:nvSpPr>
          <p:cNvPr id="112655" name="Line 15"/>
          <p:cNvSpPr>
            <a:spLocks noChangeShapeType="1"/>
          </p:cNvSpPr>
          <p:nvPr/>
        </p:nvSpPr>
        <p:spPr bwMode="auto">
          <a:xfrm>
            <a:off x="5994400" y="2628900"/>
            <a:ext cx="142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56" name="Text Box 16"/>
          <p:cNvSpPr txBox="1">
            <a:spLocks noChangeArrowheads="1"/>
          </p:cNvSpPr>
          <p:nvPr/>
        </p:nvSpPr>
        <p:spPr bwMode="auto">
          <a:xfrm>
            <a:off x="6684963" y="4032250"/>
            <a:ext cx="2459037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112657" name="Text Box 17"/>
          <p:cNvSpPr txBox="1">
            <a:spLocks noChangeArrowheads="1"/>
          </p:cNvSpPr>
          <p:nvPr/>
        </p:nvSpPr>
        <p:spPr bwMode="auto">
          <a:xfrm>
            <a:off x="6705600" y="4057650"/>
            <a:ext cx="1727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RBI Payments and Actg. Entry Interface</a:t>
            </a:r>
          </a:p>
        </p:txBody>
      </p:sp>
      <p:sp>
        <p:nvSpPr>
          <p:cNvPr id="112658" name="AutoShape 18"/>
          <p:cNvSpPr>
            <a:spLocks noChangeArrowheads="1"/>
          </p:cNvSpPr>
          <p:nvPr/>
        </p:nvSpPr>
        <p:spPr bwMode="auto">
          <a:xfrm>
            <a:off x="4572000" y="5143500"/>
            <a:ext cx="1828800" cy="628650"/>
          </a:xfrm>
          <a:prstGeom prst="wedgeEllipseCallout">
            <a:avLst>
              <a:gd name="adj1" fmla="val -41088"/>
              <a:gd name="adj2" fmla="val 4469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800">
                <a:latin typeface="Arial" charset="0"/>
              </a:rPr>
              <a:t>INFINET</a:t>
            </a:r>
          </a:p>
          <a:p>
            <a:pPr algn="ctr"/>
            <a:endParaRPr lang="en-US" sz="2400"/>
          </a:p>
        </p:txBody>
      </p:sp>
      <p:sp>
        <p:nvSpPr>
          <p:cNvPr id="112659" name="Text Box 19"/>
          <p:cNvSpPr txBox="1">
            <a:spLocks noChangeArrowheads="1"/>
          </p:cNvSpPr>
          <p:nvPr/>
        </p:nvSpPr>
        <p:spPr bwMode="auto">
          <a:xfrm>
            <a:off x="4648200" y="5257800"/>
            <a:ext cx="182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112660" name="Line 20"/>
          <p:cNvSpPr>
            <a:spLocks noChangeShapeType="1"/>
          </p:cNvSpPr>
          <p:nvPr/>
        </p:nvSpPr>
        <p:spPr bwMode="auto">
          <a:xfrm>
            <a:off x="5283200" y="4800600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61" name="Rectangle 21"/>
          <p:cNvSpPr>
            <a:spLocks noChangeArrowheads="1"/>
          </p:cNvSpPr>
          <p:nvPr/>
        </p:nvSpPr>
        <p:spPr bwMode="auto">
          <a:xfrm>
            <a:off x="7213600" y="5143500"/>
            <a:ext cx="1320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2" name="Text Box 22"/>
          <p:cNvSpPr txBox="1">
            <a:spLocks noChangeArrowheads="1"/>
          </p:cNvSpPr>
          <p:nvPr/>
        </p:nvSpPr>
        <p:spPr bwMode="auto">
          <a:xfrm>
            <a:off x="7416800" y="5257800"/>
            <a:ext cx="914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12663" name="Text Box 23"/>
          <p:cNvSpPr txBox="1">
            <a:spLocks noChangeArrowheads="1"/>
          </p:cNvSpPr>
          <p:nvPr/>
        </p:nvSpPr>
        <p:spPr bwMode="auto">
          <a:xfrm>
            <a:off x="7239000" y="5181600"/>
            <a:ext cx="1219200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chemeClr val="bg2"/>
                </a:solidFill>
              </a:rPr>
              <a:t>NSS</a:t>
            </a:r>
          </a:p>
        </p:txBody>
      </p:sp>
      <p:sp>
        <p:nvSpPr>
          <p:cNvPr id="112664" name="Line 24"/>
          <p:cNvSpPr>
            <a:spLocks noChangeShapeType="1"/>
          </p:cNvSpPr>
          <p:nvPr/>
        </p:nvSpPr>
        <p:spPr bwMode="auto">
          <a:xfrm flipV="1">
            <a:off x="6400800" y="542925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65" name="Rectangle 25"/>
          <p:cNvSpPr>
            <a:spLocks noChangeArrowheads="1"/>
          </p:cNvSpPr>
          <p:nvPr/>
        </p:nvSpPr>
        <p:spPr bwMode="auto">
          <a:xfrm>
            <a:off x="609600" y="5943600"/>
            <a:ext cx="2540000" cy="5715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2"/>
                </a:solidFill>
              </a:rPr>
              <a:t>Participant’s</a:t>
            </a:r>
          </a:p>
          <a:p>
            <a:pPr algn="ctr"/>
            <a:r>
              <a:rPr lang="en-US" sz="2000">
                <a:solidFill>
                  <a:schemeClr val="bg2"/>
                </a:solidFill>
              </a:rPr>
              <a:t>Interface</a:t>
            </a:r>
          </a:p>
        </p:txBody>
      </p:sp>
      <p:sp>
        <p:nvSpPr>
          <p:cNvPr id="112666" name="Rectangle 26"/>
          <p:cNvSpPr>
            <a:spLocks noChangeArrowheads="1"/>
          </p:cNvSpPr>
          <p:nvPr/>
        </p:nvSpPr>
        <p:spPr bwMode="auto">
          <a:xfrm>
            <a:off x="3556000" y="5943600"/>
            <a:ext cx="2336800" cy="51435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2"/>
                </a:solidFill>
              </a:rPr>
              <a:t>Participant’s</a:t>
            </a:r>
          </a:p>
          <a:p>
            <a:pPr algn="ctr"/>
            <a:r>
              <a:rPr lang="en-US" sz="2000">
                <a:solidFill>
                  <a:schemeClr val="bg2"/>
                </a:solidFill>
              </a:rPr>
              <a:t>Interface</a:t>
            </a:r>
          </a:p>
        </p:txBody>
      </p:sp>
      <p:sp>
        <p:nvSpPr>
          <p:cNvPr id="112667" name="Line 27"/>
          <p:cNvSpPr>
            <a:spLocks noChangeShapeType="1"/>
          </p:cNvSpPr>
          <p:nvPr/>
        </p:nvSpPr>
        <p:spPr bwMode="auto">
          <a:xfrm flipH="1">
            <a:off x="1828800" y="5486400"/>
            <a:ext cx="274320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68" name="Line 28"/>
          <p:cNvSpPr>
            <a:spLocks noChangeShapeType="1"/>
          </p:cNvSpPr>
          <p:nvPr/>
        </p:nvSpPr>
        <p:spPr bwMode="auto">
          <a:xfrm>
            <a:off x="5486400" y="5772150"/>
            <a:ext cx="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69" name="Rectangle 29"/>
          <p:cNvSpPr>
            <a:spLocks noChangeArrowheads="1"/>
          </p:cNvSpPr>
          <p:nvPr/>
        </p:nvSpPr>
        <p:spPr bwMode="auto">
          <a:xfrm>
            <a:off x="6502400" y="5943600"/>
            <a:ext cx="2032000" cy="51435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2"/>
                </a:solidFill>
              </a:rPr>
              <a:t>Participant’s </a:t>
            </a:r>
          </a:p>
          <a:p>
            <a:pPr algn="ctr"/>
            <a:r>
              <a:rPr lang="en-US" sz="2000">
                <a:solidFill>
                  <a:schemeClr val="bg2"/>
                </a:solidFill>
              </a:rPr>
              <a:t>Interface</a:t>
            </a:r>
          </a:p>
        </p:txBody>
      </p:sp>
      <p:sp>
        <p:nvSpPr>
          <p:cNvPr id="112670" name="Line 30"/>
          <p:cNvSpPr>
            <a:spLocks noChangeShapeType="1"/>
          </p:cNvSpPr>
          <p:nvPr/>
        </p:nvSpPr>
        <p:spPr bwMode="auto">
          <a:xfrm>
            <a:off x="6197600" y="5657850"/>
            <a:ext cx="1016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71" name="Line 31"/>
          <p:cNvSpPr>
            <a:spLocks noChangeShapeType="1"/>
          </p:cNvSpPr>
          <p:nvPr/>
        </p:nvSpPr>
        <p:spPr bwMode="auto">
          <a:xfrm flipH="1" flipV="1">
            <a:off x="4978400" y="3429000"/>
            <a:ext cx="10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72" name="Line 32"/>
          <p:cNvSpPr>
            <a:spLocks noChangeShapeType="1"/>
          </p:cNvSpPr>
          <p:nvPr/>
        </p:nvSpPr>
        <p:spPr bwMode="auto">
          <a:xfrm flipH="1" flipV="1">
            <a:off x="2946400" y="3886200"/>
            <a:ext cx="30480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73" name="Rectangle 33"/>
          <p:cNvSpPr>
            <a:spLocks noChangeArrowheads="1"/>
          </p:cNvSpPr>
          <p:nvPr/>
        </p:nvSpPr>
        <p:spPr bwMode="auto">
          <a:xfrm>
            <a:off x="6781800" y="228600"/>
            <a:ext cx="2144713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>
                <a:solidFill>
                  <a:srgbClr val="FFFF99"/>
                </a:solidFill>
                <a:latin typeface="Arial Black" pitchFamily="34" charset="0"/>
              </a:rPr>
              <a:t>Real Time </a:t>
            </a:r>
          </a:p>
          <a:p>
            <a:pPr algn="ctr"/>
            <a:r>
              <a:rPr lang="en-US" sz="2400">
                <a:solidFill>
                  <a:srgbClr val="FFFF99"/>
                </a:solidFill>
                <a:latin typeface="Arial Black" pitchFamily="34" charset="0"/>
              </a:rPr>
              <a:t>Gross Settlement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1038"/>
            <a:ext cx="7772400" cy="608012"/>
          </a:xfrm>
          <a:noFill/>
          <a:ln/>
        </p:spPr>
        <p:txBody>
          <a:bodyPr/>
          <a:lstStyle/>
          <a:p>
            <a:r>
              <a:rPr lang="en-US" sz="4000">
                <a:solidFill>
                  <a:srgbClr val="FFFF99"/>
                </a:solidFill>
                <a:latin typeface="Arial Black" pitchFamily="34" charset="0"/>
              </a:rPr>
              <a:t>RTGS Scenario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00150"/>
            <a:ext cx="7772400" cy="43434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3000"/>
              <a:t>90 banks have implemented it</a:t>
            </a:r>
          </a:p>
          <a:p>
            <a:pPr>
              <a:lnSpc>
                <a:spcPct val="140000"/>
              </a:lnSpc>
            </a:pPr>
            <a:r>
              <a:rPr lang="en-US" sz="3000"/>
              <a:t>3-4 more to implement in a fortnight</a:t>
            </a:r>
          </a:p>
          <a:p>
            <a:pPr>
              <a:lnSpc>
                <a:spcPct val="140000"/>
              </a:lnSpc>
            </a:pPr>
            <a:r>
              <a:rPr lang="en-US" sz="3000"/>
              <a:t>Customer transactions have already started</a:t>
            </a:r>
          </a:p>
          <a:p>
            <a:pPr algn="just">
              <a:lnSpc>
                <a:spcPct val="140000"/>
              </a:lnSpc>
            </a:pPr>
            <a:r>
              <a:rPr lang="en-US" sz="3000"/>
              <a:t>Total volumes – Transactions on average Rs.20,000 crores per day settled continuously from the time of opening of markets</a:t>
            </a:r>
          </a:p>
          <a:p>
            <a:pPr algn="just">
              <a:lnSpc>
                <a:spcPct val="140000"/>
              </a:lnSpc>
            </a:pPr>
            <a:r>
              <a:rPr lang="en-US" sz="3000"/>
              <a:t>Guarantee settlement fund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>
                <a:solidFill>
                  <a:srgbClr val="FFFF99"/>
                </a:solidFill>
                <a:latin typeface="Arial Black" pitchFamily="34" charset="0"/>
              </a:rPr>
              <a:t>RBI Initiatives in Payment and Settlement Systems (3)</a:t>
            </a:r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457200" y="14478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3200">
                <a:latin typeface="Arial" charset="0"/>
              </a:rPr>
              <a:t>The Securities Settlement System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800" b="1">
                <a:latin typeface="Arial" charset="0"/>
              </a:rPr>
              <a:t> 	</a:t>
            </a:r>
            <a:r>
              <a:rPr lang="en-US" sz="2800">
                <a:latin typeface="Arial" charset="0"/>
              </a:rPr>
              <a:t>Providing centralized depository and 		settlement services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800">
                <a:latin typeface="Arial" charset="0"/>
              </a:rPr>
              <a:t> 	Seamlessly integrated with the NDS and 	RTGS Systems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3200">
                <a:latin typeface="Arial" charset="0"/>
              </a:rPr>
              <a:t>The Clearing Corporation of India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800" b="1">
                <a:latin typeface="Arial" charset="0"/>
              </a:rPr>
              <a:t> 	</a:t>
            </a:r>
            <a:r>
              <a:rPr lang="en-US" sz="2800">
                <a:latin typeface="Arial" charset="0"/>
              </a:rPr>
              <a:t>Secured netting services with central 	counterparty arrangements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800">
                <a:latin typeface="Arial" charset="0"/>
              </a:rPr>
              <a:t> 	G-Sec and Forex segments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800">
                <a:latin typeface="Arial" charset="0"/>
              </a:rPr>
              <a:t> 	Elimination of settlement risks with liquidity 	saving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autoUpdateAnimBg="0" advAuto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000">
                <a:solidFill>
                  <a:srgbClr val="FFFF99"/>
                </a:solidFill>
                <a:latin typeface="Arial Black" pitchFamily="34" charset="0"/>
              </a:rPr>
              <a:t>Smart Cards – The Future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Multi-application Smart Card</a:t>
            </a:r>
          </a:p>
          <a:p>
            <a:pPr>
              <a:lnSpc>
                <a:spcPct val="90000"/>
              </a:lnSpc>
            </a:pPr>
            <a:r>
              <a:rPr lang="en-US"/>
              <a:t>Channel of the future</a:t>
            </a:r>
          </a:p>
          <a:p>
            <a:pPr>
              <a:lnSpc>
                <a:spcPct val="90000"/>
              </a:lnSpc>
            </a:pPr>
            <a:r>
              <a:rPr lang="en-US"/>
              <a:t>Pilot project started</a:t>
            </a:r>
          </a:p>
          <a:p>
            <a:pPr>
              <a:lnSpc>
                <a:spcPct val="90000"/>
              </a:lnSpc>
            </a:pPr>
            <a:r>
              <a:rPr lang="en-US"/>
              <a:t>Pilot Project funded by MCIT, Govt. of India</a:t>
            </a:r>
          </a:p>
          <a:p>
            <a:pPr>
              <a:lnSpc>
                <a:spcPct val="90000"/>
              </a:lnSpc>
            </a:pPr>
            <a:r>
              <a:rPr lang="en-US"/>
              <a:t>The project is in progress in partnership with IDRBT, IIT Bombay, and Banks in India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>
                <a:solidFill>
                  <a:srgbClr val="FFFF99"/>
                </a:solidFill>
                <a:latin typeface="Arial Black" pitchFamily="34" charset="0"/>
              </a:rPr>
              <a:t>RBI and Customer Service…(1)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381000" y="1371600"/>
            <a:ext cx="6248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Dissemination of information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The RBI website</a:t>
            </a:r>
          </a:p>
          <a:p>
            <a:pPr>
              <a:lnSpc>
                <a:spcPct val="90000"/>
              </a:lnSpc>
            </a:pPr>
            <a:r>
              <a:rPr lang="en-US" sz="2400" b="1"/>
              <a:t> Multiple Delivery Channels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 Coin &amp; Note Dispensing Machines</a:t>
            </a:r>
          </a:p>
          <a:p>
            <a:pPr lvl="2">
              <a:lnSpc>
                <a:spcPct val="90000"/>
              </a:lnSpc>
            </a:pPr>
            <a:r>
              <a:rPr lang="en-US" sz="2400" b="1"/>
              <a:t> For the general public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 Interactive Voice Response System</a:t>
            </a:r>
          </a:p>
          <a:p>
            <a:pPr lvl="2">
              <a:lnSpc>
                <a:spcPct val="90000"/>
              </a:lnSpc>
            </a:pPr>
            <a:r>
              <a:rPr lang="en-US" sz="2400" b="1"/>
              <a:t> For banks and financial institutions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 Web server</a:t>
            </a:r>
          </a:p>
          <a:p>
            <a:pPr lvl="2">
              <a:lnSpc>
                <a:spcPct val="90000"/>
              </a:lnSpc>
            </a:pPr>
            <a:r>
              <a:rPr lang="en-US" sz="2400" b="1"/>
              <a:t> For government customers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 On the anvil….</a:t>
            </a:r>
          </a:p>
          <a:p>
            <a:pPr lvl="2">
              <a:lnSpc>
                <a:spcPct val="90000"/>
              </a:lnSpc>
            </a:pPr>
            <a:r>
              <a:rPr lang="en-US" sz="2400" b="1"/>
              <a:t> A secured web server</a:t>
            </a:r>
          </a:p>
          <a:p>
            <a:pPr lvl="2">
              <a:lnSpc>
                <a:spcPct val="90000"/>
              </a:lnSpc>
            </a:pPr>
            <a:r>
              <a:rPr lang="en-US" sz="2400" b="1"/>
              <a:t> SFMS/email based communication with customers</a:t>
            </a:r>
          </a:p>
          <a:p>
            <a:pPr>
              <a:lnSpc>
                <a:spcPct val="90000"/>
              </a:lnSpc>
            </a:pPr>
            <a:endParaRPr lang="en-US" sz="2400" b="1"/>
          </a:p>
        </p:txBody>
      </p:sp>
      <p:pic>
        <p:nvPicPr>
          <p:cNvPr id="116740" name="Picture 4" descr="j02346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2971800"/>
            <a:ext cx="2170113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>
                <a:solidFill>
                  <a:srgbClr val="FFFF99"/>
                </a:solidFill>
                <a:latin typeface="Arial Black" pitchFamily="34" charset="0"/>
              </a:rPr>
              <a:t>RBI and Customer Service...(2)</a:t>
            </a:r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228600" y="1676400"/>
            <a:ext cx="6248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Improvements in payment and settlement systems 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MICR Clearing</a:t>
            </a:r>
          </a:p>
          <a:p>
            <a:pPr lvl="2">
              <a:lnSpc>
                <a:spcPct val="90000"/>
              </a:lnSpc>
            </a:pPr>
            <a:r>
              <a:rPr lang="en-US" sz="2400" b="1"/>
              <a:t>Enabling faster clearing of cheques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Cheque Truncation &amp; E-Cheques</a:t>
            </a:r>
          </a:p>
          <a:p>
            <a:pPr lvl="2">
              <a:lnSpc>
                <a:spcPct val="90000"/>
              </a:lnSpc>
            </a:pPr>
            <a:r>
              <a:rPr lang="en-US" sz="2400" b="1"/>
              <a:t>On the drawing board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ECS/EFT</a:t>
            </a:r>
          </a:p>
          <a:p>
            <a:pPr lvl="2">
              <a:lnSpc>
                <a:spcPct val="90000"/>
              </a:lnSpc>
            </a:pPr>
            <a:r>
              <a:rPr lang="en-US" sz="2400" b="1"/>
              <a:t>Enabling T+2 settlement of our equities market</a:t>
            </a:r>
          </a:p>
          <a:p>
            <a:pPr lvl="2">
              <a:lnSpc>
                <a:spcPct val="90000"/>
              </a:lnSpc>
            </a:pPr>
            <a:r>
              <a:rPr lang="en-US" sz="2400" b="1"/>
              <a:t>National EFT</a:t>
            </a:r>
          </a:p>
          <a:p>
            <a:pPr lvl="2">
              <a:lnSpc>
                <a:spcPct val="90000"/>
              </a:lnSpc>
            </a:pPr>
            <a:r>
              <a:rPr lang="en-US" sz="2400" b="1"/>
              <a:t>Enabling T+0 settlement of all customer funds transfer transactions</a:t>
            </a:r>
          </a:p>
          <a:p>
            <a:pPr>
              <a:lnSpc>
                <a:spcPct val="90000"/>
              </a:lnSpc>
            </a:pPr>
            <a:endParaRPr lang="en-US" sz="2400" b="1"/>
          </a:p>
        </p:txBody>
      </p:sp>
      <p:pic>
        <p:nvPicPr>
          <p:cNvPr id="117764" name="Picture 4" descr="j02346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3124200"/>
            <a:ext cx="2170113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57200" y="0"/>
            <a:ext cx="8077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>
                <a:solidFill>
                  <a:srgbClr val="FFFF99"/>
                </a:solidFill>
                <a:latin typeface="Arial Black" pitchFamily="34" charset="0"/>
              </a:rPr>
              <a:t>Technology Vision of the RBI</a:t>
            </a:r>
          </a:p>
        </p:txBody>
      </p:sp>
      <p:grpSp>
        <p:nvGrpSpPr>
          <p:cNvPr id="15382" name="Group 22"/>
          <p:cNvGrpSpPr>
            <a:grpSpLocks/>
          </p:cNvGrpSpPr>
          <p:nvPr/>
        </p:nvGrpSpPr>
        <p:grpSpPr bwMode="auto">
          <a:xfrm>
            <a:off x="76200" y="685800"/>
            <a:ext cx="8915400" cy="5562600"/>
            <a:chOff x="48" y="624"/>
            <a:chExt cx="5616" cy="3504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auto">
            <a:xfrm>
              <a:off x="768" y="624"/>
              <a:ext cx="39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4" name="Rectangle 4"/>
            <p:cNvSpPr>
              <a:spLocks noChangeArrowheads="1"/>
            </p:cNvSpPr>
            <p:nvPr/>
          </p:nvSpPr>
          <p:spPr bwMode="auto">
            <a:xfrm>
              <a:off x="768" y="1056"/>
              <a:ext cx="1872" cy="432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Centralised Database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Management System</a:t>
              </a:r>
            </a:p>
          </p:txBody>
        </p:sp>
        <p:sp>
          <p:nvSpPr>
            <p:cNvPr id="15365" name="Rectangle 5"/>
            <p:cNvSpPr>
              <a:spLocks noChangeArrowheads="1"/>
            </p:cNvSpPr>
            <p:nvPr/>
          </p:nvSpPr>
          <p:spPr bwMode="auto">
            <a:xfrm>
              <a:off x="2832" y="1056"/>
              <a:ext cx="2160" cy="432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Enterprise</a:t>
              </a:r>
              <a:r>
                <a:rPr lang="en-US" sz="2000" b="1">
                  <a:latin typeface="Arial" charset="0"/>
                </a:rPr>
                <a:t> Knowledge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Management System</a:t>
              </a:r>
            </a:p>
          </p:txBody>
        </p:sp>
        <p:sp>
          <p:nvSpPr>
            <p:cNvPr id="15366" name="Rectangle 6"/>
            <p:cNvSpPr>
              <a:spLocks noChangeArrowheads="1"/>
            </p:cNvSpPr>
            <p:nvPr/>
          </p:nvSpPr>
          <p:spPr bwMode="auto">
            <a:xfrm>
              <a:off x="768" y="1536"/>
              <a:ext cx="39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7" name="Rectangle 7"/>
            <p:cNvSpPr>
              <a:spLocks noChangeArrowheads="1"/>
            </p:cNvSpPr>
            <p:nvPr/>
          </p:nvSpPr>
          <p:spPr bwMode="auto">
            <a:xfrm>
              <a:off x="48" y="3024"/>
              <a:ext cx="1872" cy="528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Integrated Accounting 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System</a:t>
              </a:r>
            </a:p>
          </p:txBody>
        </p:sp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1968" y="3024"/>
              <a:ext cx="1920" cy="528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Integrated  Government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Accounting System</a:t>
              </a:r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3984" y="3024"/>
              <a:ext cx="1680" cy="528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Currency Operations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System</a:t>
              </a:r>
            </a:p>
          </p:txBody>
        </p:sp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768" y="2364"/>
              <a:ext cx="39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1" name="Text Box 11"/>
            <p:cNvSpPr txBox="1">
              <a:spLocks noChangeArrowheads="1"/>
            </p:cNvSpPr>
            <p:nvPr/>
          </p:nvSpPr>
          <p:spPr bwMode="blackWhite">
            <a:xfrm>
              <a:off x="1369" y="720"/>
              <a:ext cx="2951" cy="250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>
              <a:spAutoFit/>
              <a:flatTx/>
            </a:bodyPr>
            <a:lstStyle/>
            <a:p>
              <a:pPr eaLnBrk="0" hangingPunct="0"/>
              <a:r>
                <a:rPr lang="en-US" sz="2000" b="1">
                  <a:solidFill>
                    <a:schemeClr val="bg1"/>
                  </a:solidFill>
                  <a:latin typeface="Arial" charset="0"/>
                </a:rPr>
                <a:t>Desk Top Decision Making Capability</a:t>
              </a:r>
            </a:p>
          </p:txBody>
        </p:sp>
        <p:sp>
          <p:nvSpPr>
            <p:cNvPr id="15372" name="Text Box 12"/>
            <p:cNvSpPr txBox="1">
              <a:spLocks noChangeArrowheads="1"/>
            </p:cNvSpPr>
            <p:nvPr/>
          </p:nvSpPr>
          <p:spPr bwMode="blackWhite">
            <a:xfrm>
              <a:off x="1496" y="1614"/>
              <a:ext cx="2488" cy="250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>
              <a:spAutoFit/>
              <a:flatTx/>
            </a:bodyPr>
            <a:lstStyle/>
            <a:p>
              <a:pPr eaLnBrk="0" hangingPunct="0"/>
              <a:r>
                <a:rPr lang="en-US" sz="2000" b="1">
                  <a:solidFill>
                    <a:schemeClr val="bg1"/>
                  </a:solidFill>
                  <a:latin typeface="Arial" charset="0"/>
                </a:rPr>
                <a:t>Desk Top Analytical Capability </a:t>
              </a:r>
            </a:p>
          </p:txBody>
        </p:sp>
        <p:sp>
          <p:nvSpPr>
            <p:cNvPr id="15373" name="Text Box 13"/>
            <p:cNvSpPr txBox="1">
              <a:spLocks noChangeArrowheads="1"/>
            </p:cNvSpPr>
            <p:nvPr/>
          </p:nvSpPr>
          <p:spPr bwMode="blackWhite">
            <a:xfrm>
              <a:off x="1399" y="2718"/>
              <a:ext cx="2729" cy="250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>
              <a:spAutoFit/>
              <a:flatTx/>
            </a:bodyPr>
            <a:lstStyle/>
            <a:p>
              <a:pPr eaLnBrk="0" hangingPunct="0"/>
              <a:r>
                <a:rPr lang="en-US" sz="2000" b="1">
                  <a:solidFill>
                    <a:schemeClr val="bg1"/>
                  </a:solidFill>
                  <a:latin typeface="Arial" charset="0"/>
                </a:rPr>
                <a:t>Desk Top Transactional Capability</a:t>
              </a:r>
            </a:p>
          </p:txBody>
        </p:sp>
        <p:sp>
          <p:nvSpPr>
            <p:cNvPr id="15374" name="Line 14"/>
            <p:cNvSpPr>
              <a:spLocks noChangeShapeType="1"/>
            </p:cNvSpPr>
            <p:nvPr/>
          </p:nvSpPr>
          <p:spPr bwMode="auto">
            <a:xfrm>
              <a:off x="2736" y="1032"/>
              <a:ext cx="0" cy="468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>
              <a:off x="2784" y="2460"/>
              <a:ext cx="0" cy="276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Rectangle 16"/>
            <p:cNvSpPr>
              <a:spLocks noChangeArrowheads="1"/>
            </p:cNvSpPr>
            <p:nvPr/>
          </p:nvSpPr>
          <p:spPr bwMode="auto">
            <a:xfrm>
              <a:off x="816" y="3600"/>
              <a:ext cx="1872" cy="528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Securities Settlement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System</a:t>
              </a:r>
            </a:p>
          </p:txBody>
        </p:sp>
        <p:sp>
          <p:nvSpPr>
            <p:cNvPr id="15377" name="Rectangle 17"/>
            <p:cNvSpPr>
              <a:spLocks noChangeArrowheads="1"/>
            </p:cNvSpPr>
            <p:nvPr/>
          </p:nvSpPr>
          <p:spPr bwMode="auto">
            <a:xfrm>
              <a:off x="2784" y="3600"/>
              <a:ext cx="1968" cy="528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Integrated Establishment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System</a:t>
              </a:r>
            </a:p>
          </p:txBody>
        </p:sp>
        <p:sp>
          <p:nvSpPr>
            <p:cNvPr id="15378" name="Rectangle 18"/>
            <p:cNvSpPr>
              <a:spLocks noChangeArrowheads="1"/>
            </p:cNvSpPr>
            <p:nvPr/>
          </p:nvSpPr>
          <p:spPr bwMode="auto">
            <a:xfrm>
              <a:off x="48" y="1968"/>
              <a:ext cx="1872" cy="528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Offsite Supervisory 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Systems</a:t>
              </a:r>
            </a:p>
          </p:txBody>
        </p:sp>
        <p:sp>
          <p:nvSpPr>
            <p:cNvPr id="15379" name="Rectangle 19"/>
            <p:cNvSpPr>
              <a:spLocks noChangeArrowheads="1"/>
            </p:cNvSpPr>
            <p:nvPr/>
          </p:nvSpPr>
          <p:spPr bwMode="auto">
            <a:xfrm>
              <a:off x="1968" y="1968"/>
              <a:ext cx="1920" cy="528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Integrated  Forex 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Management System</a:t>
              </a:r>
            </a:p>
          </p:txBody>
        </p:sp>
        <p:sp>
          <p:nvSpPr>
            <p:cNvPr id="15380" name="Rectangle 20"/>
            <p:cNvSpPr>
              <a:spLocks noChangeArrowheads="1"/>
            </p:cNvSpPr>
            <p:nvPr/>
          </p:nvSpPr>
          <p:spPr bwMode="auto">
            <a:xfrm>
              <a:off x="3984" y="1968"/>
              <a:ext cx="1680" cy="528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Human Resource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Information System</a:t>
              </a:r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533400" y="288925"/>
            <a:ext cx="7772400" cy="137160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/>
            <a:r>
              <a:rPr lang="en-US">
                <a:solidFill>
                  <a:srgbClr val="FFFF99"/>
                </a:solidFill>
                <a:latin typeface="Arial Black" pitchFamily="34" charset="0"/>
              </a:rPr>
              <a:t>Issues in Implementation</a:t>
            </a:r>
          </a:p>
          <a:p>
            <a:r>
              <a:rPr lang="en-US" sz="24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“</a:t>
            </a:r>
            <a:r>
              <a:rPr lang="en-US" sz="2400" b="1">
                <a:solidFill>
                  <a:srgbClr val="FF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Less than 10% of failures are due to technical snags – most are due to poor management and implementation”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4419600" y="2057400"/>
            <a:ext cx="4495800" cy="426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</a:pPr>
            <a:r>
              <a:rPr lang="en-US" sz="2000" b="1">
                <a:solidFill>
                  <a:srgbClr val="0033CC"/>
                </a:solidFill>
                <a:latin typeface="Tahoma" pitchFamily="34" charset="0"/>
              </a:rPr>
              <a:t>Resistance to change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</a:pPr>
            <a:r>
              <a:rPr lang="en-US" sz="2000" b="1">
                <a:solidFill>
                  <a:srgbClr val="0033CC"/>
                </a:solidFill>
                <a:latin typeface="Tahoma" pitchFamily="34" charset="0"/>
              </a:rPr>
              <a:t>Overlooking process reengineering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</a:pPr>
            <a:r>
              <a:rPr lang="en-US" sz="2000" b="1">
                <a:solidFill>
                  <a:srgbClr val="0033CC"/>
                </a:solidFill>
                <a:latin typeface="Tahoma" pitchFamily="34" charset="0"/>
              </a:rPr>
              <a:t>Project management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</a:pPr>
            <a:r>
              <a:rPr lang="en-US" sz="2000" b="1">
                <a:solidFill>
                  <a:srgbClr val="0033CC"/>
                </a:solidFill>
                <a:latin typeface="Tahoma" pitchFamily="34" charset="0"/>
              </a:rPr>
              <a:t>Dedicated project teams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</a:pPr>
            <a:r>
              <a:rPr lang="en-US" sz="2000" b="1">
                <a:solidFill>
                  <a:srgbClr val="0033CC"/>
                </a:solidFill>
                <a:latin typeface="Tahoma" pitchFamily="34" charset="0"/>
              </a:rPr>
              <a:t>Change management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</a:pPr>
            <a:r>
              <a:rPr lang="en-US" sz="2000" b="1">
                <a:solidFill>
                  <a:srgbClr val="0033CC"/>
                </a:solidFill>
                <a:latin typeface="Tahoma" pitchFamily="34" charset="0"/>
              </a:rPr>
              <a:t>Policies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</a:pPr>
            <a:r>
              <a:rPr lang="en-US" sz="2000" b="1">
                <a:solidFill>
                  <a:srgbClr val="0033CC"/>
                </a:solidFill>
                <a:latin typeface="Tahoma" pitchFamily="34" charset="0"/>
              </a:rPr>
              <a:t>People Skills &amp; Training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</a:pPr>
            <a:r>
              <a:rPr lang="en-US" sz="2000" b="1">
                <a:solidFill>
                  <a:srgbClr val="0033CC"/>
                </a:solidFill>
                <a:latin typeface="Tahoma" pitchFamily="34" charset="0"/>
              </a:rPr>
              <a:t>Basic Infrastructure – telecom, power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</a:pPr>
            <a:r>
              <a:rPr lang="en-US" sz="2000" b="1">
                <a:solidFill>
                  <a:srgbClr val="0033CC"/>
                </a:solidFill>
                <a:latin typeface="Tahoma" pitchFamily="34" charset="0"/>
              </a:rPr>
              <a:t>Security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</a:pPr>
            <a:r>
              <a:rPr lang="en-US" sz="2000" b="1">
                <a:solidFill>
                  <a:srgbClr val="0033CC"/>
                </a:solidFill>
                <a:latin typeface="Tahoma" pitchFamily="34" charset="0"/>
              </a:rPr>
              <a:t>Privacy &amp; confidentiality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</a:pPr>
            <a:r>
              <a:rPr lang="en-US" sz="2000" b="1">
                <a:solidFill>
                  <a:srgbClr val="0033CC"/>
                </a:solidFill>
                <a:latin typeface="Tahoma" pitchFamily="34" charset="0"/>
              </a:rPr>
              <a:t>Legal and regulatory issues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</a:pPr>
            <a:endParaRPr lang="en-US" sz="2000">
              <a:solidFill>
                <a:srgbClr val="0033CC"/>
              </a:solidFill>
              <a:latin typeface="Tahoma" pitchFamily="34" charset="0"/>
            </a:endParaRPr>
          </a:p>
        </p:txBody>
      </p:sp>
      <p:pic>
        <p:nvPicPr>
          <p:cNvPr id="61444" name="Picture 4" descr="F:\Clipart\CORPBAS\BD19714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981200"/>
            <a:ext cx="3810000" cy="40909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57200" y="457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>
                <a:solidFill>
                  <a:srgbClr val="FFFF99"/>
                </a:solidFill>
                <a:latin typeface="Arial Black" pitchFamily="34" charset="0"/>
              </a:rPr>
              <a:t>Pre-requisites for Technology</a:t>
            </a:r>
          </a:p>
        </p:txBody>
      </p:sp>
      <p:sp>
        <p:nvSpPr>
          <p:cNvPr id="18435" name="Freeform 3"/>
          <p:cNvSpPr>
            <a:spLocks/>
          </p:cNvSpPr>
          <p:nvPr/>
        </p:nvSpPr>
        <p:spPr bwMode="auto">
          <a:xfrm>
            <a:off x="660400" y="990600"/>
            <a:ext cx="7493000" cy="518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51"/>
              </a:cxn>
              <a:cxn ang="0">
                <a:pos x="4072" y="2351"/>
              </a:cxn>
            </a:cxnLst>
            <a:rect l="0" t="0" r="r" b="b"/>
            <a:pathLst>
              <a:path w="4073" h="2352">
                <a:moveTo>
                  <a:pt x="0" y="0"/>
                </a:moveTo>
                <a:lnTo>
                  <a:pt x="0" y="2351"/>
                </a:lnTo>
                <a:lnTo>
                  <a:pt x="4072" y="2351"/>
                </a:lnTo>
              </a:path>
            </a:pathLst>
          </a:custGeom>
          <a:noFill/>
          <a:ln w="38100" cap="rnd" cmpd="sng">
            <a:solidFill>
              <a:schemeClr val="tx1"/>
            </a:solidFill>
            <a:prstDash val="solid"/>
            <a:round/>
            <a:headEnd type="stealth" w="med" len="lg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2438400" y="4191000"/>
            <a:ext cx="3743325" cy="1828800"/>
            <a:chOff x="1818" y="1963"/>
            <a:chExt cx="2358" cy="1152"/>
          </a:xfrm>
        </p:grpSpPr>
        <p:sp>
          <p:nvSpPr>
            <p:cNvPr id="18437" name="Oval 5"/>
            <p:cNvSpPr>
              <a:spLocks noChangeArrowheads="1"/>
            </p:cNvSpPr>
            <p:nvPr/>
          </p:nvSpPr>
          <p:spPr bwMode="auto">
            <a:xfrm>
              <a:off x="1818" y="1963"/>
              <a:ext cx="2358" cy="1152"/>
            </a:xfrm>
            <a:prstGeom prst="ellipse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>
                    <a:alpha val="30000"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GB" sz="2400" b="1">
                <a:latin typeface="ZapfHumnst BT" pitchFamily="34" charset="0"/>
              </a:endParaRPr>
            </a:p>
          </p:txBody>
        </p:sp>
        <p:sp>
          <p:nvSpPr>
            <p:cNvPr id="18438" name="Oval 6"/>
            <p:cNvSpPr>
              <a:spLocks noChangeArrowheads="1"/>
            </p:cNvSpPr>
            <p:nvPr/>
          </p:nvSpPr>
          <p:spPr bwMode="auto">
            <a:xfrm>
              <a:off x="1885" y="2009"/>
              <a:ext cx="2230" cy="1058"/>
            </a:xfrm>
            <a:prstGeom prst="ellipse">
              <a:avLst/>
            </a:prstGeom>
            <a:gradFill rotWithShape="0">
              <a:gsLst>
                <a:gs pos="0">
                  <a:schemeClr val="hlink">
                    <a:alpha val="30000"/>
                  </a:schemeClr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32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ZapfHumnst BT" pitchFamily="34" charset="0"/>
                </a:rPr>
                <a:t>Planning for 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en-US" sz="32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ZapfHumnst BT" pitchFamily="34" charset="0"/>
                </a:rPr>
                <a:t>Disasters</a:t>
              </a:r>
            </a:p>
          </p:txBody>
        </p:sp>
      </p:grpSp>
      <p:grpSp>
        <p:nvGrpSpPr>
          <p:cNvPr id="18439" name="Group 7"/>
          <p:cNvGrpSpPr>
            <a:grpSpLocks/>
          </p:cNvGrpSpPr>
          <p:nvPr/>
        </p:nvGrpSpPr>
        <p:grpSpPr bwMode="auto">
          <a:xfrm>
            <a:off x="4876800" y="1600200"/>
            <a:ext cx="3895725" cy="1981200"/>
            <a:chOff x="1818" y="1963"/>
            <a:chExt cx="2358" cy="1152"/>
          </a:xfrm>
        </p:grpSpPr>
        <p:sp>
          <p:nvSpPr>
            <p:cNvPr id="18440" name="Oval 8"/>
            <p:cNvSpPr>
              <a:spLocks noChangeArrowheads="1"/>
            </p:cNvSpPr>
            <p:nvPr/>
          </p:nvSpPr>
          <p:spPr bwMode="auto">
            <a:xfrm>
              <a:off x="1818" y="1963"/>
              <a:ext cx="2358" cy="1152"/>
            </a:xfrm>
            <a:prstGeom prst="ellipse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>
                    <a:alpha val="30000"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GB" sz="2400" b="1">
                <a:latin typeface="ZapfHumnst BT" pitchFamily="34" charset="0"/>
              </a:endParaRPr>
            </a:p>
          </p:txBody>
        </p:sp>
        <p:sp>
          <p:nvSpPr>
            <p:cNvPr id="18441" name="Oval 9"/>
            <p:cNvSpPr>
              <a:spLocks noChangeArrowheads="1"/>
            </p:cNvSpPr>
            <p:nvPr/>
          </p:nvSpPr>
          <p:spPr bwMode="auto">
            <a:xfrm>
              <a:off x="1885" y="2009"/>
              <a:ext cx="2230" cy="1058"/>
            </a:xfrm>
            <a:prstGeom prst="ellipse">
              <a:avLst/>
            </a:prstGeom>
            <a:gradFill rotWithShape="0">
              <a:gsLst>
                <a:gs pos="0">
                  <a:schemeClr val="hlink">
                    <a:alpha val="30000"/>
                  </a:schemeClr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32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ZapfHumnst BT" pitchFamily="34" charset="0"/>
                </a:rPr>
                <a:t>Business Process 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en-US" sz="32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ZapfHumnst BT" pitchFamily="34" charset="0"/>
                </a:rPr>
                <a:t>Re-engineering</a:t>
              </a:r>
            </a:p>
          </p:txBody>
        </p:sp>
      </p:grpSp>
      <p:grpSp>
        <p:nvGrpSpPr>
          <p:cNvPr id="18442" name="Group 10"/>
          <p:cNvGrpSpPr>
            <a:grpSpLocks/>
          </p:cNvGrpSpPr>
          <p:nvPr/>
        </p:nvGrpSpPr>
        <p:grpSpPr bwMode="auto">
          <a:xfrm>
            <a:off x="762000" y="1676400"/>
            <a:ext cx="3743325" cy="1828800"/>
            <a:chOff x="1818" y="1963"/>
            <a:chExt cx="2358" cy="1152"/>
          </a:xfrm>
        </p:grpSpPr>
        <p:sp>
          <p:nvSpPr>
            <p:cNvPr id="18443" name="Oval 11"/>
            <p:cNvSpPr>
              <a:spLocks noChangeArrowheads="1"/>
            </p:cNvSpPr>
            <p:nvPr/>
          </p:nvSpPr>
          <p:spPr bwMode="auto">
            <a:xfrm>
              <a:off x="1818" y="1963"/>
              <a:ext cx="2358" cy="1152"/>
            </a:xfrm>
            <a:prstGeom prst="ellipse">
              <a:avLst/>
            </a:pr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>
                    <a:alpha val="30000"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GB" sz="2400" b="1">
                <a:latin typeface="ZapfHumnst BT" pitchFamily="34" charset="0"/>
              </a:endParaRPr>
            </a:p>
          </p:txBody>
        </p:sp>
        <p:sp>
          <p:nvSpPr>
            <p:cNvPr id="18444" name="Oval 12"/>
            <p:cNvSpPr>
              <a:spLocks noChangeArrowheads="1"/>
            </p:cNvSpPr>
            <p:nvPr/>
          </p:nvSpPr>
          <p:spPr bwMode="auto">
            <a:xfrm>
              <a:off x="1885" y="2009"/>
              <a:ext cx="2230" cy="1058"/>
            </a:xfrm>
            <a:prstGeom prst="ellipse">
              <a:avLst/>
            </a:prstGeom>
            <a:gradFill rotWithShape="0">
              <a:gsLst>
                <a:gs pos="0">
                  <a:schemeClr val="hlink">
                    <a:alpha val="30000"/>
                  </a:schemeClr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32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ZapfHumnst BT" pitchFamily="34" charset="0"/>
                </a:rPr>
                <a:t>Human Resource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en-US" sz="32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ZapfHumnst BT" pitchFamily="34" charset="0"/>
                </a:rPr>
                <a:t>Empowerment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>
                <a:solidFill>
                  <a:srgbClr val="FFFF99"/>
                </a:solidFill>
                <a:latin typeface="Arial Black" pitchFamily="34" charset="0"/>
              </a:rPr>
              <a:t>The pre-requisites for Technology </a:t>
            </a:r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457200" y="1981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3200">
                <a:latin typeface="Arial" charset="0"/>
              </a:rPr>
              <a:t>Planning for disasters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800">
                <a:latin typeface="Arial" charset="0"/>
              </a:rPr>
              <a:t> Increased operational risk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800">
                <a:latin typeface="Arial" charset="0"/>
              </a:rPr>
              <a:t> Business Continuity Planning</a:t>
            </a:r>
          </a:p>
          <a:p>
            <a:pPr marL="342900" indent="-342900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endParaRPr lang="en-US" sz="3200">
              <a:latin typeface="Arial" charset="0"/>
            </a:endParaRPr>
          </a:p>
          <a:p>
            <a:pPr marL="342900" indent="-342900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3200">
                <a:latin typeface="Arial" charset="0"/>
              </a:rPr>
              <a:t>Business Process Re-engineering</a:t>
            </a:r>
          </a:p>
          <a:p>
            <a:pPr marL="342900" indent="-342900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endParaRPr lang="en-US" sz="3200">
              <a:latin typeface="Arial" charset="0"/>
            </a:endParaRPr>
          </a:p>
          <a:p>
            <a:pPr marL="342900" indent="-342900"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3200">
                <a:latin typeface="Arial" charset="0"/>
              </a:rPr>
              <a:t>Human Resource Empowerment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800">
                <a:latin typeface="Arial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4963"/>
            <a:ext cx="9144000" cy="762000"/>
          </a:xfrm>
          <a:noFill/>
          <a:ln/>
        </p:spPr>
        <p:txBody>
          <a:bodyPr/>
          <a:lstStyle/>
          <a:p>
            <a:r>
              <a:rPr lang="en-US" sz="4000">
                <a:solidFill>
                  <a:srgbClr val="FFFF99"/>
                </a:solidFill>
                <a:latin typeface="Arial Black" pitchFamily="34" charset="0"/>
              </a:rPr>
              <a:t>Many Benefits of Technology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Increased operational efficiency, profitability &amp; productivity</a:t>
            </a:r>
            <a:endParaRPr lang="en-US"/>
          </a:p>
          <a:p>
            <a:pPr>
              <a:lnSpc>
                <a:spcPct val="90000"/>
              </a:lnSpc>
            </a:pPr>
            <a:r>
              <a:rPr lang="en-GB"/>
              <a:t>Superior customer service</a:t>
            </a:r>
            <a:endParaRPr lang="en-US"/>
          </a:p>
          <a:p>
            <a:pPr>
              <a:lnSpc>
                <a:spcPct val="90000"/>
              </a:lnSpc>
            </a:pPr>
            <a:r>
              <a:rPr lang="en-GB"/>
              <a:t>Multi-channel, real-time transaction processing </a:t>
            </a:r>
            <a:endParaRPr lang="en-US"/>
          </a:p>
          <a:p>
            <a:pPr>
              <a:lnSpc>
                <a:spcPct val="90000"/>
              </a:lnSpc>
            </a:pPr>
            <a:r>
              <a:rPr lang="en-GB"/>
              <a:t>Better cross-selling ability</a:t>
            </a:r>
            <a:endParaRPr lang="en-US"/>
          </a:p>
          <a:p>
            <a:pPr>
              <a:lnSpc>
                <a:spcPct val="90000"/>
              </a:lnSpc>
            </a:pPr>
            <a:r>
              <a:rPr lang="en-GB"/>
              <a:t>Improved management and accountability</a:t>
            </a:r>
            <a:endParaRPr lang="en-US"/>
          </a:p>
          <a:p>
            <a:pPr>
              <a:lnSpc>
                <a:spcPct val="90000"/>
              </a:lnSpc>
            </a:pPr>
            <a:r>
              <a:rPr lang="en-GB"/>
              <a:t>Efficient NPA and risk management</a:t>
            </a:r>
            <a:endParaRPr lang="en-US"/>
          </a:p>
          <a:p>
            <a:pPr>
              <a:lnSpc>
                <a:spcPct val="90000"/>
              </a:lnSpc>
            </a:pPr>
            <a:r>
              <a:rPr lang="en-GB"/>
              <a:t>Minimal transaction costs</a:t>
            </a:r>
            <a:endParaRPr lang="en-US"/>
          </a:p>
          <a:p>
            <a:pPr>
              <a:lnSpc>
                <a:spcPct val="90000"/>
              </a:lnSpc>
            </a:pPr>
            <a:r>
              <a:rPr lang="en-GB"/>
              <a:t>Improved financial analyses capabilities</a:t>
            </a:r>
            <a:r>
              <a:rPr lang="en-US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 advAuto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304800" y="319088"/>
            <a:ext cx="81534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>
                <a:solidFill>
                  <a:srgbClr val="FFFF99"/>
                </a:solidFill>
                <a:latin typeface="Arial Black" pitchFamily="34" charset="0"/>
              </a:rPr>
              <a:t>Getting Personal with Personnel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381000" y="1143000"/>
            <a:ext cx="8305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SzPct val="85000"/>
            </a:pPr>
            <a:r>
              <a:rPr lang="en-US" sz="2400" b="1">
                <a:solidFill>
                  <a:srgbClr val="FF99FF"/>
                </a:solidFill>
                <a:latin typeface="Monotype Corsiva" pitchFamily="66" charset="0"/>
              </a:rPr>
              <a:t>People represent the most precious asset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5000"/>
              <a:buFontTx/>
              <a:buChar char="•"/>
            </a:pPr>
            <a:r>
              <a:rPr lang="en-US" sz="2400" b="1">
                <a:latin typeface="Palatino Linotype" pitchFamily="18" charset="0"/>
              </a:rPr>
              <a:t>Large employee base – largely untrained. Training scope &amp; methodology?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5000"/>
              <a:buFontTx/>
              <a:buChar char="•"/>
            </a:pPr>
            <a:r>
              <a:rPr lang="en-US" sz="2400" b="1">
                <a:latin typeface="Palatino Linotype" pitchFamily="18" charset="0"/>
              </a:rPr>
              <a:t>VRS to balance costs. Break even? Down sizing?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5000"/>
              <a:buFontTx/>
              <a:buChar char="•"/>
            </a:pPr>
            <a:r>
              <a:rPr lang="en-US" sz="2400" b="1">
                <a:latin typeface="Palatino Linotype" pitchFamily="18" charset="0"/>
              </a:rPr>
              <a:t>Bring in young blood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5000"/>
              <a:buFontTx/>
              <a:buChar char="•"/>
            </a:pPr>
            <a:r>
              <a:rPr lang="en-US" sz="2400" b="1">
                <a:latin typeface="Palatino Linotype" pitchFamily="18" charset="0"/>
              </a:rPr>
              <a:t>Campus recruitment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5000"/>
              <a:buFontTx/>
              <a:buChar char="•"/>
            </a:pPr>
            <a:r>
              <a:rPr lang="en-US" sz="2400" b="1">
                <a:latin typeface="Palatino Linotype" pitchFamily="18" charset="0"/>
              </a:rPr>
              <a:t>Re-defining &amp; designing jobs. Career paths?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5000"/>
              <a:buFontTx/>
              <a:buChar char="•"/>
            </a:pPr>
            <a:r>
              <a:rPr lang="en-US" sz="2400" b="1">
                <a:latin typeface="Palatino Linotype" pitchFamily="18" charset="0"/>
              </a:rPr>
              <a:t>Specialist Vs. Generalist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5000"/>
              <a:buFontTx/>
              <a:buChar char="•"/>
            </a:pPr>
            <a:r>
              <a:rPr lang="en-US" sz="2400" b="1">
                <a:latin typeface="Palatino Linotype" pitchFamily="18" charset="0"/>
              </a:rPr>
              <a:t>Attrition of trained employees to IT industry / other banks. Competitive incentives?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5000"/>
              <a:buFontTx/>
              <a:buChar char="•"/>
            </a:pPr>
            <a:r>
              <a:rPr lang="en-US" sz="2400" b="1">
                <a:latin typeface="Palatino Linotype" pitchFamily="18" charset="0"/>
              </a:rPr>
              <a:t>Re-location of personnel. Union issues?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5000"/>
              <a:buFontTx/>
              <a:buChar char="•"/>
            </a:pPr>
            <a:r>
              <a:rPr lang="en-US" sz="2400" b="1">
                <a:latin typeface="Palatino Linotype" pitchFamily="18" charset="0"/>
              </a:rPr>
              <a:t>Retrained personnel. Morale of employees</a:t>
            </a:r>
            <a:r>
              <a:rPr lang="en-US" sz="2800" b="1">
                <a:latin typeface="Palatino Linotype" pitchFamily="18" charset="0"/>
              </a:rPr>
              <a:t>?</a:t>
            </a:r>
          </a:p>
        </p:txBody>
      </p:sp>
      <p:pic>
        <p:nvPicPr>
          <p:cNvPr id="71684" name="Picture 4" descr="C:\Program Files\Common Files\Microsoft Shared\Clipart\cagcat50\pe01561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2289175"/>
            <a:ext cx="2057400" cy="1971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autoUpdateAnimBg="0" advAuto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762000"/>
          </a:xfrm>
          <a:noFill/>
          <a:ln/>
        </p:spPr>
        <p:txBody>
          <a:bodyPr/>
          <a:lstStyle/>
          <a:p>
            <a:r>
              <a:rPr lang="en-US" sz="4000">
                <a:solidFill>
                  <a:srgbClr val="FFFF99"/>
                </a:solidFill>
                <a:latin typeface="Arial Black" pitchFamily="34" charset="0"/>
              </a:rPr>
              <a:t>Need for Training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8915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All these developments call for extensive, continuous training </a:t>
            </a:r>
          </a:p>
          <a:p>
            <a:pPr>
              <a:lnSpc>
                <a:spcPct val="90000"/>
              </a:lnSpc>
            </a:pPr>
            <a:r>
              <a:rPr lang="en-GB" sz="2800"/>
              <a:t>Current and future technology implementations call for at least 20% of officers specialise in IT</a:t>
            </a:r>
          </a:p>
          <a:p>
            <a:pPr>
              <a:lnSpc>
                <a:spcPct val="90000"/>
              </a:lnSpc>
            </a:pPr>
            <a:r>
              <a:rPr lang="en-GB" sz="2800"/>
              <a:t>Hence need for specially skilled people – a mix of: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System administrators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Application managers (knowledgeable about both banking and technology) 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Technology managers (who form the core team of technology professionals).</a:t>
            </a:r>
            <a:r>
              <a:rPr lang="en-US" sz="2400"/>
              <a:t> </a:t>
            </a:r>
            <a:endParaRPr lang="en-GB" sz="2400"/>
          </a:p>
          <a:p>
            <a:pPr>
              <a:lnSpc>
                <a:spcPct val="90000"/>
              </a:lnSpc>
            </a:pPr>
            <a:endParaRPr lang="en-US" sz="2800"/>
          </a:p>
        </p:txBody>
      </p:sp>
      <p:pic>
        <p:nvPicPr>
          <p:cNvPr id="58372" name="Picture 4" descr="C:\Program Files\Common Files\Microsoft Shared\Clipart\cagcat50\bs00559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609600"/>
            <a:ext cx="4138613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 advAuto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609600" y="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>
                <a:solidFill>
                  <a:srgbClr val="FFFF99"/>
                </a:solidFill>
                <a:latin typeface="Arial Black" pitchFamily="34" charset="0"/>
              </a:rPr>
              <a:t>Security Risk Management</a:t>
            </a:r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304800" y="7620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400" b="1">
                <a:latin typeface="Palatino Linotype" pitchFamily="18" charset="0"/>
              </a:rPr>
              <a:t>Security is about…cementing the weak link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400" b="1">
                <a:latin typeface="Palatino Linotype" pitchFamily="18" charset="0"/>
              </a:rPr>
              <a:t>Strong security measures (physical &amp; data security) plus disaster recovery are essential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400" b="1">
                <a:latin typeface="Palatino Linotype" pitchFamily="18" charset="0"/>
              </a:rPr>
              <a:t>Authentication of e-banking customers and accountability for e-banking transactions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400" b="1">
                <a:latin typeface="Palatino Linotype" pitchFamily="18" charset="0"/>
              </a:rPr>
              <a:t>Segregation of duties, proper authorization controls etc.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400" b="1">
                <a:latin typeface="Palatino Linotype" pitchFamily="18" charset="0"/>
              </a:rPr>
              <a:t>Physical security measures</a:t>
            </a:r>
          </a:p>
          <a:p>
            <a:pPr marL="1143000" lvl="2" indent="-228600">
              <a:spcBef>
                <a:spcPct val="50000"/>
              </a:spcBef>
              <a:buFontTx/>
              <a:buChar char="-"/>
            </a:pPr>
            <a:r>
              <a:rPr lang="en-US" sz="2000">
                <a:latin typeface="Palatino Linotype" pitchFamily="18" charset="0"/>
              </a:rPr>
              <a:t>Graded access control, Iris &amp; X-ray scanners, CCTV &amp; detection systems, hotline and wireless links, fingerprint readers, concealed cameras, various sensors, bollards, boom barriers etc.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400" b="1">
                <a:latin typeface="Palatino Linotype" pitchFamily="18" charset="0"/>
              </a:rPr>
              <a:t>Disaster Management and Disaster Recovery sites</a:t>
            </a:r>
          </a:p>
          <a:p>
            <a:pPr marL="342900" indent="-342900">
              <a:spcBef>
                <a:spcPct val="50000"/>
              </a:spcBef>
            </a:pPr>
            <a:endParaRPr lang="en-US" sz="2400" b="1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4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4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4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4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4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4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4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4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4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4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9" grpId="0" build="p" autoUpdateAnimBg="0" advAuto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098" name="Picture 2" descr="galaxy4"/>
          <p:cNvPicPr>
            <a:picLocks noChangeAspect="1" noChangeArrowheads="1"/>
          </p:cNvPicPr>
          <p:nvPr/>
        </p:nvPicPr>
        <p:blipFill>
          <a:blip r:embed="rId2">
            <a:lum bright="12000" contrast="18000"/>
          </a:blip>
          <a:srcRect b="5333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Picture 2" descr="galaxy4"/>
          <p:cNvPicPr>
            <a:picLocks noChangeAspect="1" noChangeArrowheads="1"/>
          </p:cNvPicPr>
          <p:nvPr/>
        </p:nvPicPr>
        <p:blipFill>
          <a:blip r:embed="rId2">
            <a:lum bright="24000" contrast="24000"/>
          </a:blip>
          <a:srcRect t="4666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228600" y="152400"/>
            <a:ext cx="868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How to Ensure  Security??-A Framework</a:t>
            </a:r>
          </a:p>
        </p:txBody>
      </p:sp>
      <p:sp>
        <p:nvSpPr>
          <p:cNvPr id="137219" name="AutoShape 3"/>
          <p:cNvSpPr>
            <a:spLocks noChangeArrowheads="1"/>
          </p:cNvSpPr>
          <p:nvPr/>
        </p:nvSpPr>
        <p:spPr bwMode="auto">
          <a:xfrm>
            <a:off x="1600200" y="990600"/>
            <a:ext cx="5410200" cy="49530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0" name="AutoShape 4"/>
          <p:cNvSpPr>
            <a:spLocks noChangeArrowheads="1"/>
          </p:cNvSpPr>
          <p:nvPr/>
        </p:nvSpPr>
        <p:spPr bwMode="auto">
          <a:xfrm rot="-2241971">
            <a:off x="2093913" y="852488"/>
            <a:ext cx="2057400" cy="2438400"/>
          </a:xfrm>
          <a:prstGeom prst="rightArrow">
            <a:avLst>
              <a:gd name="adj1" fmla="val 17481"/>
              <a:gd name="adj2" fmla="val 44495"/>
            </a:avLst>
          </a:prstGeom>
          <a:solidFill>
            <a:srgbClr val="FFCC99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1" name="AutoShape 5"/>
          <p:cNvSpPr>
            <a:spLocks noChangeArrowheads="1"/>
          </p:cNvSpPr>
          <p:nvPr/>
        </p:nvSpPr>
        <p:spPr bwMode="auto">
          <a:xfrm rot="2884324">
            <a:off x="4838700" y="1257300"/>
            <a:ext cx="2057400" cy="2438400"/>
          </a:xfrm>
          <a:prstGeom prst="rightArrow">
            <a:avLst>
              <a:gd name="adj1" fmla="val 17481"/>
              <a:gd name="adj2" fmla="val 44495"/>
            </a:avLst>
          </a:prstGeom>
          <a:solidFill>
            <a:srgbClr val="FFCC99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2" name="AutoShape 6"/>
          <p:cNvSpPr>
            <a:spLocks noChangeArrowheads="1"/>
          </p:cNvSpPr>
          <p:nvPr/>
        </p:nvSpPr>
        <p:spPr bwMode="auto">
          <a:xfrm rot="-7200000">
            <a:off x="1528763" y="3335338"/>
            <a:ext cx="2057400" cy="2438400"/>
          </a:xfrm>
          <a:prstGeom prst="rightArrow">
            <a:avLst>
              <a:gd name="adj1" fmla="val 17481"/>
              <a:gd name="adj2" fmla="val 44495"/>
            </a:avLst>
          </a:prstGeom>
          <a:solidFill>
            <a:srgbClr val="FFCC99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auto">
          <a:xfrm rot="-2132243">
            <a:off x="2516188" y="4327525"/>
            <a:ext cx="722312" cy="11811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4" name="Rectangle 8"/>
          <p:cNvSpPr>
            <a:spLocks noChangeArrowheads="1"/>
          </p:cNvSpPr>
          <p:nvPr/>
        </p:nvSpPr>
        <p:spPr bwMode="auto">
          <a:xfrm rot="3157625">
            <a:off x="2313781" y="1770857"/>
            <a:ext cx="722313" cy="13716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5" name="Rectangle 9"/>
          <p:cNvSpPr>
            <a:spLocks noChangeArrowheads="1"/>
          </p:cNvSpPr>
          <p:nvPr/>
        </p:nvSpPr>
        <p:spPr bwMode="auto">
          <a:xfrm rot="-2428256">
            <a:off x="5181600" y="1295400"/>
            <a:ext cx="722313" cy="13716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6" name="WordArt 10"/>
          <p:cNvSpPr>
            <a:spLocks noChangeArrowheads="1" noChangeShapeType="1" noTextEdit="1"/>
          </p:cNvSpPr>
          <p:nvPr/>
        </p:nvSpPr>
        <p:spPr bwMode="auto">
          <a:xfrm rot="1608440">
            <a:off x="4114800" y="1600200"/>
            <a:ext cx="1762125" cy="6477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kern="10">
                <a:ln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:ln>
                <a:latin typeface="Arial Black"/>
              </a:rPr>
              <a:t>Assess</a:t>
            </a:r>
          </a:p>
        </p:txBody>
      </p:sp>
      <p:sp>
        <p:nvSpPr>
          <p:cNvPr id="137227" name="WordArt 11"/>
          <p:cNvSpPr>
            <a:spLocks noChangeArrowheads="1" noChangeShapeType="1" noTextEdit="1"/>
          </p:cNvSpPr>
          <p:nvPr/>
        </p:nvSpPr>
        <p:spPr bwMode="auto">
          <a:xfrm rot="-9900000">
            <a:off x="2563813" y="4565650"/>
            <a:ext cx="1762125" cy="6477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kern="10">
                <a:ln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:ln>
                <a:latin typeface="Arial Black"/>
              </a:rPr>
              <a:t>Detect</a:t>
            </a:r>
          </a:p>
        </p:txBody>
      </p:sp>
      <p:sp>
        <p:nvSpPr>
          <p:cNvPr id="137228" name="WordArt 12"/>
          <p:cNvSpPr>
            <a:spLocks noChangeArrowheads="1" noChangeShapeType="1" noTextEdit="1"/>
          </p:cNvSpPr>
          <p:nvPr/>
        </p:nvSpPr>
        <p:spPr bwMode="auto">
          <a:xfrm rot="-3843150">
            <a:off x="1652587" y="2462213"/>
            <a:ext cx="1762125" cy="6477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kern="10">
                <a:ln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:ln>
                <a:latin typeface="Arial Black"/>
              </a:rPr>
              <a:t>Respond</a:t>
            </a:r>
          </a:p>
        </p:txBody>
      </p:sp>
      <p:sp>
        <p:nvSpPr>
          <p:cNvPr id="137229" name="Line 13"/>
          <p:cNvSpPr>
            <a:spLocks noChangeShapeType="1"/>
          </p:cNvSpPr>
          <p:nvPr/>
        </p:nvSpPr>
        <p:spPr bwMode="auto">
          <a:xfrm>
            <a:off x="0" y="6248400"/>
            <a:ext cx="9144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7230" name="AutoShape 14"/>
          <p:cNvSpPr>
            <a:spLocks noChangeArrowheads="1"/>
          </p:cNvSpPr>
          <p:nvPr/>
        </p:nvSpPr>
        <p:spPr bwMode="auto">
          <a:xfrm rot="8912815">
            <a:off x="4330700" y="3708400"/>
            <a:ext cx="2057400" cy="2438400"/>
          </a:xfrm>
          <a:prstGeom prst="rightArrow">
            <a:avLst>
              <a:gd name="adj1" fmla="val 17481"/>
              <a:gd name="adj2" fmla="val 44495"/>
            </a:avLst>
          </a:prstGeom>
          <a:solidFill>
            <a:srgbClr val="FFCC99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31" name="Rectangle 15"/>
          <p:cNvSpPr>
            <a:spLocks noChangeArrowheads="1"/>
          </p:cNvSpPr>
          <p:nvPr/>
        </p:nvSpPr>
        <p:spPr bwMode="auto">
          <a:xfrm rot="-7345779">
            <a:off x="5450681" y="3885407"/>
            <a:ext cx="722313" cy="137160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32" name="WordArt 16"/>
          <p:cNvSpPr>
            <a:spLocks noChangeArrowheads="1" noChangeShapeType="1" noTextEdit="1"/>
          </p:cNvSpPr>
          <p:nvPr/>
        </p:nvSpPr>
        <p:spPr bwMode="auto">
          <a:xfrm rot="7170370">
            <a:off x="5081587" y="3910013"/>
            <a:ext cx="1762125" cy="6477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kern="10">
                <a:ln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:ln>
                <a:latin typeface="Arial Black"/>
              </a:rPr>
              <a:t>Protect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838200" y="228600"/>
            <a:ext cx="7696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r>
              <a:rPr lang="en-US" sz="32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IDRBT’s Solutions for Security Risk Management (SRM)</a:t>
            </a:r>
          </a:p>
        </p:txBody>
      </p:sp>
      <p:sp>
        <p:nvSpPr>
          <p:cNvPr id="146435" name="Rectangle 3"/>
          <p:cNvSpPr>
            <a:spLocks noChangeArrowheads="1"/>
          </p:cNvSpPr>
          <p:nvPr/>
        </p:nvSpPr>
        <p:spPr bwMode="auto">
          <a:xfrm>
            <a:off x="3352800" y="1752600"/>
            <a:ext cx="2743200" cy="6858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000" b="1">
                <a:solidFill>
                  <a:srgbClr val="3366FF"/>
                </a:solidFill>
                <a:latin typeface="Arial" charset="0"/>
              </a:rPr>
              <a:t>Risk</a:t>
            </a:r>
            <a:br>
              <a:rPr lang="en-US" sz="2000" b="1">
                <a:solidFill>
                  <a:srgbClr val="3366FF"/>
                </a:solidFill>
                <a:latin typeface="Arial" charset="0"/>
              </a:rPr>
            </a:br>
            <a:r>
              <a:rPr lang="en-US" sz="2000" b="1">
                <a:solidFill>
                  <a:srgbClr val="3366FF"/>
                </a:solidFill>
                <a:latin typeface="Arial" charset="0"/>
              </a:rPr>
              <a:t>Assessment</a:t>
            </a:r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6096000" y="2667000"/>
            <a:ext cx="2743200" cy="6858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000" b="1">
                <a:solidFill>
                  <a:srgbClr val="CC0099"/>
                </a:solidFill>
                <a:latin typeface="Arial" charset="0"/>
              </a:rPr>
              <a:t>Gap</a:t>
            </a:r>
            <a:br>
              <a:rPr lang="en-US" sz="2000" b="1">
                <a:solidFill>
                  <a:srgbClr val="CC0099"/>
                </a:solidFill>
                <a:latin typeface="Arial" charset="0"/>
              </a:rPr>
            </a:br>
            <a:r>
              <a:rPr lang="en-US" sz="2000" b="1">
                <a:solidFill>
                  <a:srgbClr val="CC0099"/>
                </a:solidFill>
                <a:latin typeface="Arial" charset="0"/>
              </a:rPr>
              <a:t>Analysis</a:t>
            </a:r>
          </a:p>
        </p:txBody>
      </p:sp>
      <p:sp>
        <p:nvSpPr>
          <p:cNvPr id="146437" name="Rectangle 5"/>
          <p:cNvSpPr>
            <a:spLocks noChangeArrowheads="1"/>
          </p:cNvSpPr>
          <p:nvPr/>
        </p:nvSpPr>
        <p:spPr bwMode="auto">
          <a:xfrm>
            <a:off x="1066800" y="2819400"/>
            <a:ext cx="2743200" cy="6858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000" b="1">
                <a:solidFill>
                  <a:srgbClr val="CC0099"/>
                </a:solidFill>
                <a:latin typeface="Arial" charset="0"/>
              </a:rPr>
              <a:t>IS Audit</a:t>
            </a:r>
          </a:p>
        </p:txBody>
      </p:sp>
      <p:sp>
        <p:nvSpPr>
          <p:cNvPr id="146438" name="Rectangle 6"/>
          <p:cNvSpPr>
            <a:spLocks noChangeArrowheads="1"/>
          </p:cNvSpPr>
          <p:nvPr/>
        </p:nvSpPr>
        <p:spPr bwMode="auto">
          <a:xfrm>
            <a:off x="990600" y="4038600"/>
            <a:ext cx="2743200" cy="6858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000" b="1">
                <a:solidFill>
                  <a:schemeClr val="hlink"/>
                </a:solidFill>
                <a:latin typeface="Arial" charset="0"/>
              </a:rPr>
              <a:t>Awareness by</a:t>
            </a:r>
            <a:br>
              <a:rPr lang="en-US" sz="2000" b="1">
                <a:solidFill>
                  <a:schemeClr val="hlink"/>
                </a:solidFill>
                <a:latin typeface="Arial" charset="0"/>
              </a:rPr>
            </a:br>
            <a:r>
              <a:rPr lang="en-US" sz="2000" b="1">
                <a:solidFill>
                  <a:schemeClr val="hlink"/>
                </a:solidFill>
                <a:latin typeface="Arial" charset="0"/>
              </a:rPr>
              <a:t>Training</a:t>
            </a:r>
          </a:p>
        </p:txBody>
      </p:sp>
      <p:sp>
        <p:nvSpPr>
          <p:cNvPr id="146439" name="Rectangle 7"/>
          <p:cNvSpPr>
            <a:spLocks noChangeArrowheads="1"/>
          </p:cNvSpPr>
          <p:nvPr/>
        </p:nvSpPr>
        <p:spPr bwMode="auto">
          <a:xfrm>
            <a:off x="6172200" y="3962400"/>
            <a:ext cx="2743200" cy="8382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000" b="1">
                <a:solidFill>
                  <a:schemeClr val="hlink"/>
                </a:solidFill>
                <a:latin typeface="Arial" charset="0"/>
              </a:rPr>
              <a:t>Policy &amp;</a:t>
            </a:r>
            <a:br>
              <a:rPr lang="en-US" sz="2000" b="1">
                <a:solidFill>
                  <a:schemeClr val="hlink"/>
                </a:solidFill>
                <a:latin typeface="Arial" charset="0"/>
              </a:rPr>
            </a:br>
            <a:r>
              <a:rPr lang="en-US" sz="2000" b="1">
                <a:solidFill>
                  <a:schemeClr val="hlink"/>
                </a:solidFill>
                <a:latin typeface="Arial" charset="0"/>
              </a:rPr>
              <a:t>Procedures</a:t>
            </a:r>
            <a:br>
              <a:rPr lang="en-US" sz="2000" b="1">
                <a:solidFill>
                  <a:schemeClr val="hlink"/>
                </a:solidFill>
                <a:latin typeface="Arial" charset="0"/>
              </a:rPr>
            </a:br>
            <a:r>
              <a:rPr lang="en-US" sz="2000" b="1">
                <a:solidFill>
                  <a:schemeClr val="hlink"/>
                </a:solidFill>
                <a:latin typeface="Arial" charset="0"/>
              </a:rPr>
              <a:t>Development</a:t>
            </a:r>
          </a:p>
        </p:txBody>
      </p:sp>
      <p:sp>
        <p:nvSpPr>
          <p:cNvPr id="146440" name="Rectangle 8"/>
          <p:cNvSpPr>
            <a:spLocks noChangeArrowheads="1"/>
          </p:cNvSpPr>
          <p:nvPr/>
        </p:nvSpPr>
        <p:spPr bwMode="auto">
          <a:xfrm>
            <a:off x="3276600" y="5410200"/>
            <a:ext cx="2743200" cy="6858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000" b="1">
                <a:solidFill>
                  <a:schemeClr val="accent2"/>
                </a:solidFill>
                <a:latin typeface="Arial" charset="0"/>
              </a:rPr>
              <a:t>Implementation</a:t>
            </a:r>
          </a:p>
        </p:txBody>
      </p:sp>
      <p:sp>
        <p:nvSpPr>
          <p:cNvPr id="146441" name="AutoShape 9"/>
          <p:cNvSpPr>
            <a:spLocks noChangeArrowheads="1"/>
          </p:cNvSpPr>
          <p:nvPr/>
        </p:nvSpPr>
        <p:spPr bwMode="auto">
          <a:xfrm>
            <a:off x="4114800" y="2667000"/>
            <a:ext cx="1981200" cy="1295400"/>
          </a:xfrm>
          <a:prstGeom prst="curvedDownArrow">
            <a:avLst>
              <a:gd name="adj1" fmla="val 30588"/>
              <a:gd name="adj2" fmla="val 61176"/>
              <a:gd name="adj3" fmla="val 33333"/>
            </a:avLst>
          </a:prstGeom>
          <a:gradFill rotWithShape="0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42" name="AutoShape 10"/>
          <p:cNvSpPr>
            <a:spLocks noChangeArrowheads="1"/>
          </p:cNvSpPr>
          <p:nvPr/>
        </p:nvSpPr>
        <p:spPr bwMode="auto">
          <a:xfrm rot="10800000">
            <a:off x="3962400" y="3505200"/>
            <a:ext cx="2057400" cy="1295400"/>
          </a:xfrm>
          <a:prstGeom prst="curvedDownArrow">
            <a:avLst>
              <a:gd name="adj1" fmla="val 31765"/>
              <a:gd name="adj2" fmla="val 63529"/>
              <a:gd name="adj3" fmla="val 33333"/>
            </a:avLst>
          </a:prstGeom>
          <a:gradFill rotWithShape="0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43" name="Text Box 11"/>
          <p:cNvSpPr txBox="1">
            <a:spLocks noChangeArrowheads="1"/>
          </p:cNvSpPr>
          <p:nvPr/>
        </p:nvSpPr>
        <p:spPr bwMode="auto">
          <a:xfrm>
            <a:off x="4538663" y="3124200"/>
            <a:ext cx="11001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chemeClr val="folHlink"/>
                </a:solidFill>
                <a:latin typeface="Arial" charset="0"/>
              </a:rPr>
              <a:t>SRM</a:t>
            </a:r>
            <a:br>
              <a:rPr lang="en-US" sz="2400" b="1">
                <a:solidFill>
                  <a:schemeClr val="folHlink"/>
                </a:solidFill>
                <a:latin typeface="Arial" charset="0"/>
              </a:rPr>
            </a:br>
            <a:r>
              <a:rPr lang="en-US" sz="2400" b="1">
                <a:solidFill>
                  <a:schemeClr val="folHlink"/>
                </a:solidFill>
                <a:latin typeface="Arial" charset="0"/>
              </a:rPr>
              <a:t>for </a:t>
            </a:r>
          </a:p>
          <a:p>
            <a:pPr algn="ctr"/>
            <a:r>
              <a:rPr lang="en-US" sz="2400" b="1">
                <a:solidFill>
                  <a:schemeClr val="folHlink"/>
                </a:solidFill>
                <a:latin typeface="Arial" charset="0"/>
              </a:rPr>
              <a:t>Banks</a:t>
            </a:r>
          </a:p>
        </p:txBody>
      </p:sp>
      <p:sp>
        <p:nvSpPr>
          <p:cNvPr id="146444" name="AutoShape 12"/>
          <p:cNvSpPr>
            <a:spLocks noChangeArrowheads="1"/>
          </p:cNvSpPr>
          <p:nvPr/>
        </p:nvSpPr>
        <p:spPr bwMode="auto">
          <a:xfrm>
            <a:off x="1676400" y="5410200"/>
            <a:ext cx="1447800" cy="636588"/>
          </a:xfrm>
          <a:prstGeom prst="flowChartAlternateProcess">
            <a:avLst/>
          </a:prstGeom>
          <a:gradFill rotWithShape="0">
            <a:gsLst>
              <a:gs pos="0">
                <a:schemeClr val="bg1"/>
              </a:gs>
              <a:gs pos="100000">
                <a:srgbClr val="96969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Arial" charset="0"/>
              </a:rPr>
              <a:t>PKI</a:t>
            </a:r>
          </a:p>
        </p:txBody>
      </p:sp>
      <p:sp>
        <p:nvSpPr>
          <p:cNvPr id="146445" name="AutoShape 13"/>
          <p:cNvSpPr>
            <a:spLocks noChangeArrowheads="1"/>
          </p:cNvSpPr>
          <p:nvPr/>
        </p:nvSpPr>
        <p:spPr bwMode="auto">
          <a:xfrm>
            <a:off x="6324600" y="5181600"/>
            <a:ext cx="1447800" cy="838200"/>
          </a:xfrm>
          <a:prstGeom prst="flowChartAlternateProcess">
            <a:avLst/>
          </a:prstGeom>
          <a:gradFill rotWithShape="0">
            <a:gsLst>
              <a:gs pos="0">
                <a:schemeClr val="bg1"/>
              </a:gs>
              <a:gs pos="100000">
                <a:srgbClr val="96969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Arial" charset="0"/>
              </a:rPr>
              <a:t>INFINET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ChangeArrowheads="1"/>
          </p:cNvSpPr>
          <p:nvPr/>
        </p:nvSpPr>
        <p:spPr bwMode="auto">
          <a:xfrm>
            <a:off x="685800" y="1371600"/>
            <a:ext cx="8077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SzPct val="70000"/>
              <a:buFontTx/>
              <a:buBlip>
                <a:blip r:embed="rId2"/>
              </a:buBlip>
            </a:pPr>
            <a:r>
              <a:rPr lang="en-US" sz="3500"/>
              <a:t>Technology Related Issues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SzPct val="70000"/>
              <a:buFontTx/>
              <a:buBlip>
                <a:blip r:embed="rId2"/>
              </a:buBlip>
            </a:pPr>
            <a:r>
              <a:rPr lang="en-US" sz="3500"/>
              <a:t>People Related Issues – Reskilling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SzPct val="70000"/>
              <a:buFontTx/>
              <a:buBlip>
                <a:blip r:embed="rId2"/>
              </a:buBlip>
            </a:pPr>
            <a:r>
              <a:rPr lang="en-US" sz="3500"/>
              <a:t>Monetary systems, Efficient Telecommunication &amp; Infrastructure to Drive Banking on Real-time Basis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SzPct val="70000"/>
              <a:buFontTx/>
              <a:buBlip>
                <a:blip r:embed="rId2"/>
              </a:buBlip>
            </a:pPr>
            <a:r>
              <a:rPr lang="en-US" sz="3500"/>
              <a:t>Risk Management &amp; Physical Security</a:t>
            </a:r>
            <a:endParaRPr lang="en-US" sz="3500">
              <a:latin typeface="Arial" charset="0"/>
            </a:endParaRP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609600" y="304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000">
                <a:solidFill>
                  <a:srgbClr val="FFFF99"/>
                </a:solidFill>
                <a:latin typeface="Arial Black" pitchFamily="34" charset="0"/>
              </a:rPr>
              <a:t>At a Glance…….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 autoUpdateAnimBg="0" advAuto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295400" y="685800"/>
            <a:ext cx="640080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None/>
            </a:pPr>
            <a:r>
              <a:rPr lang="en-US" sz="4000" i="1">
                <a:latin typeface="Monotype Corsiva" pitchFamily="66" charset="0"/>
              </a:rPr>
              <a:t>The future will be not be more of the same…</a:t>
            </a:r>
          </a:p>
          <a:p>
            <a:pPr>
              <a:lnSpc>
                <a:spcPct val="7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None/>
            </a:pPr>
            <a:r>
              <a:rPr lang="en-US" sz="4000" i="1">
                <a:latin typeface="Monotype Corsiva" pitchFamily="66" charset="0"/>
              </a:rPr>
              <a:t> </a:t>
            </a:r>
          </a:p>
          <a:p>
            <a:pPr>
              <a:lnSpc>
                <a:spcPct val="70000"/>
              </a:lnSpc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None/>
            </a:pPr>
            <a:r>
              <a:rPr lang="en-US" sz="4000" i="1">
                <a:latin typeface="Monotype Corsiva" pitchFamily="66" charset="0"/>
              </a:rPr>
              <a:t>… we need to be ready.. </a:t>
            </a:r>
          </a:p>
        </p:txBody>
      </p:sp>
      <p:sp>
        <p:nvSpPr>
          <p:cNvPr id="60421" name="WordArt 5"/>
          <p:cNvSpPr>
            <a:spLocks noChangeArrowheads="1" noChangeShapeType="1" noTextEdit="1"/>
          </p:cNvSpPr>
          <p:nvPr/>
        </p:nvSpPr>
        <p:spPr bwMode="auto">
          <a:xfrm>
            <a:off x="2362200" y="3124200"/>
            <a:ext cx="4419600" cy="17526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Thank You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685800" y="-152400"/>
            <a:ext cx="8153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endParaRPr lang="en-US" sz="3000" b="1">
              <a:solidFill>
                <a:srgbClr val="FFFF99"/>
              </a:solidFill>
              <a:latin typeface="Tahoma" pitchFamily="34" charset="0"/>
            </a:endParaRPr>
          </a:p>
          <a:p>
            <a:pPr>
              <a:lnSpc>
                <a:spcPct val="70000"/>
              </a:lnSpc>
            </a:pPr>
            <a:r>
              <a:rPr lang="en-US" sz="3000" b="1">
                <a:solidFill>
                  <a:srgbClr val="FFFF99"/>
                </a:solidFill>
                <a:latin typeface="Tahoma" pitchFamily="34" charset="0"/>
              </a:rPr>
              <a:t>Focus aspects of Commercial Banking now are:</a:t>
            </a:r>
          </a:p>
        </p:txBody>
      </p:sp>
      <p:sp>
        <p:nvSpPr>
          <p:cNvPr id="98308" name="AutoShape 4"/>
          <p:cNvSpPr>
            <a:spLocks noChangeArrowheads="1"/>
          </p:cNvSpPr>
          <p:nvPr/>
        </p:nvSpPr>
        <p:spPr bwMode="auto">
          <a:xfrm>
            <a:off x="1447800" y="1524000"/>
            <a:ext cx="22860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</a:rPr>
              <a:t>Core </a:t>
            </a:r>
          </a:p>
          <a:p>
            <a:pPr algn="ctr"/>
            <a:r>
              <a:rPr lang="en-US" sz="2400" b="1">
                <a:solidFill>
                  <a:schemeClr val="accent2"/>
                </a:solidFill>
              </a:rPr>
              <a:t>Banking (CBS)</a:t>
            </a:r>
          </a:p>
        </p:txBody>
      </p:sp>
      <p:sp>
        <p:nvSpPr>
          <p:cNvPr id="98309" name="AutoShape 5"/>
          <p:cNvSpPr>
            <a:spLocks noChangeArrowheads="1"/>
          </p:cNvSpPr>
          <p:nvPr/>
        </p:nvSpPr>
        <p:spPr bwMode="auto">
          <a:xfrm>
            <a:off x="5867400" y="1558925"/>
            <a:ext cx="2133600" cy="6096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342900" indent="-342900" algn="ctr" eaLnBrk="0" hangingPunct="0"/>
            <a:r>
              <a:rPr lang="en-US" sz="2400" b="1">
                <a:solidFill>
                  <a:schemeClr val="accent2"/>
                </a:solidFill>
              </a:rPr>
              <a:t>ATMs</a:t>
            </a:r>
          </a:p>
        </p:txBody>
      </p:sp>
      <p:sp>
        <p:nvSpPr>
          <p:cNvPr id="98310" name="AutoShape 6"/>
          <p:cNvSpPr>
            <a:spLocks noChangeArrowheads="1"/>
          </p:cNvSpPr>
          <p:nvPr/>
        </p:nvSpPr>
        <p:spPr bwMode="auto">
          <a:xfrm>
            <a:off x="5867400" y="3089275"/>
            <a:ext cx="2133600" cy="855663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342900" indent="-342900" algn="ctr" eaLnBrk="0" hangingPunct="0">
              <a:lnSpc>
                <a:spcPct val="80000"/>
              </a:lnSpc>
            </a:pPr>
            <a:r>
              <a:rPr lang="en-US" sz="2400" b="1">
                <a:solidFill>
                  <a:schemeClr val="accent2"/>
                </a:solidFill>
              </a:rPr>
              <a:t>Card</a:t>
            </a:r>
          </a:p>
          <a:p>
            <a:pPr marL="342900" indent="-342900" algn="ctr" eaLnBrk="0" hangingPunct="0">
              <a:lnSpc>
                <a:spcPct val="80000"/>
              </a:lnSpc>
            </a:pPr>
            <a:r>
              <a:rPr lang="en-US" sz="2400" b="1">
                <a:solidFill>
                  <a:schemeClr val="accent2"/>
                </a:solidFill>
              </a:rPr>
              <a:t> Management</a:t>
            </a:r>
          </a:p>
        </p:txBody>
      </p:sp>
      <p:sp>
        <p:nvSpPr>
          <p:cNvPr id="98311" name="AutoShape 7"/>
          <p:cNvSpPr>
            <a:spLocks noChangeArrowheads="1"/>
          </p:cNvSpPr>
          <p:nvPr/>
        </p:nvSpPr>
        <p:spPr bwMode="auto">
          <a:xfrm>
            <a:off x="1371600" y="3657600"/>
            <a:ext cx="22860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342900" indent="-342900" algn="ctr"/>
            <a:r>
              <a:rPr lang="en-US" sz="2400" b="1">
                <a:solidFill>
                  <a:schemeClr val="accent2"/>
                </a:solidFill>
              </a:rPr>
              <a:t>Any Branch Banking</a:t>
            </a:r>
          </a:p>
        </p:txBody>
      </p:sp>
      <p:sp>
        <p:nvSpPr>
          <p:cNvPr id="98312" name="AutoShape 8"/>
          <p:cNvSpPr>
            <a:spLocks noChangeArrowheads="1"/>
          </p:cNvSpPr>
          <p:nvPr/>
        </p:nvSpPr>
        <p:spPr bwMode="auto">
          <a:xfrm>
            <a:off x="5905500" y="3979863"/>
            <a:ext cx="2095500" cy="70485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342900" indent="-342900" algn="ctr">
              <a:lnSpc>
                <a:spcPct val="80000"/>
              </a:lnSpc>
            </a:pPr>
            <a:r>
              <a:rPr lang="en-US" sz="2400" b="1">
                <a:solidFill>
                  <a:schemeClr val="accent2"/>
                </a:solidFill>
              </a:rPr>
              <a:t>Document</a:t>
            </a:r>
          </a:p>
          <a:p>
            <a:pPr marL="342900" indent="-342900" algn="ctr">
              <a:lnSpc>
                <a:spcPct val="80000"/>
              </a:lnSpc>
            </a:pPr>
            <a:r>
              <a:rPr lang="en-US" sz="2400" b="1">
                <a:solidFill>
                  <a:schemeClr val="accent2"/>
                </a:solidFill>
              </a:rPr>
              <a:t>Management</a:t>
            </a:r>
          </a:p>
        </p:txBody>
      </p:sp>
      <p:sp>
        <p:nvSpPr>
          <p:cNvPr id="98313" name="AutoShape 9"/>
          <p:cNvSpPr>
            <a:spLocks noChangeArrowheads="1"/>
          </p:cNvSpPr>
          <p:nvPr/>
        </p:nvSpPr>
        <p:spPr bwMode="auto">
          <a:xfrm>
            <a:off x="3733800" y="4724400"/>
            <a:ext cx="21336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342900" indent="-342900" algn="ctr" eaLnBrk="0" hangingPunct="0"/>
            <a:r>
              <a:rPr lang="en-US" sz="2400" b="1">
                <a:solidFill>
                  <a:schemeClr val="accent2"/>
                </a:solidFill>
              </a:rPr>
              <a:t>Risk</a:t>
            </a:r>
          </a:p>
          <a:p>
            <a:pPr marL="342900" indent="-342900" algn="ctr" eaLnBrk="0" hangingPunct="0"/>
            <a:r>
              <a:rPr lang="en-US" sz="2400" b="1">
                <a:solidFill>
                  <a:schemeClr val="accent2"/>
                </a:solidFill>
              </a:rPr>
              <a:t>Management</a:t>
            </a:r>
          </a:p>
        </p:txBody>
      </p:sp>
      <p:sp>
        <p:nvSpPr>
          <p:cNvPr id="98314" name="AutoShape 10"/>
          <p:cNvSpPr>
            <a:spLocks noChangeArrowheads="1"/>
          </p:cNvSpPr>
          <p:nvPr/>
        </p:nvSpPr>
        <p:spPr bwMode="auto">
          <a:xfrm>
            <a:off x="5867400" y="4724400"/>
            <a:ext cx="21336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342900" indent="-342900" algn="ctr"/>
            <a:r>
              <a:rPr lang="en-US" sz="2400" b="1">
                <a:solidFill>
                  <a:schemeClr val="accent2"/>
                </a:solidFill>
              </a:rPr>
              <a:t>Resource</a:t>
            </a:r>
          </a:p>
          <a:p>
            <a:pPr marL="342900" indent="-342900" algn="ctr"/>
            <a:r>
              <a:rPr lang="en-US" sz="2400" b="1">
                <a:solidFill>
                  <a:schemeClr val="accent2"/>
                </a:solidFill>
              </a:rPr>
              <a:t>Management</a:t>
            </a:r>
          </a:p>
        </p:txBody>
      </p:sp>
      <p:sp>
        <p:nvSpPr>
          <p:cNvPr id="98315" name="AutoShape 11"/>
          <p:cNvSpPr>
            <a:spLocks noChangeArrowheads="1"/>
          </p:cNvSpPr>
          <p:nvPr/>
        </p:nvSpPr>
        <p:spPr bwMode="auto">
          <a:xfrm>
            <a:off x="3733800" y="1524000"/>
            <a:ext cx="21336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342900" indent="-342900" algn="ctr"/>
            <a:r>
              <a:rPr lang="en-US" sz="2400" b="1">
                <a:solidFill>
                  <a:schemeClr val="accent2"/>
                </a:solidFill>
              </a:rPr>
              <a:t>MIS &amp; Intranet</a:t>
            </a:r>
          </a:p>
        </p:txBody>
      </p:sp>
      <p:sp>
        <p:nvSpPr>
          <p:cNvPr id="98316" name="AutoShape 12"/>
          <p:cNvSpPr>
            <a:spLocks noChangeArrowheads="1"/>
          </p:cNvSpPr>
          <p:nvPr/>
        </p:nvSpPr>
        <p:spPr bwMode="auto">
          <a:xfrm>
            <a:off x="1409700" y="4724400"/>
            <a:ext cx="22860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342900" indent="-342900" algn="ctr" eaLnBrk="0" hangingPunct="0"/>
            <a:r>
              <a:rPr lang="en-US" sz="2400" b="1">
                <a:solidFill>
                  <a:schemeClr val="accent2"/>
                </a:solidFill>
              </a:rPr>
              <a:t>CRM</a:t>
            </a:r>
          </a:p>
        </p:txBody>
      </p:sp>
      <p:sp>
        <p:nvSpPr>
          <p:cNvPr id="98317" name="AutoShape 13"/>
          <p:cNvSpPr>
            <a:spLocks noChangeArrowheads="1"/>
          </p:cNvSpPr>
          <p:nvPr/>
        </p:nvSpPr>
        <p:spPr bwMode="auto">
          <a:xfrm>
            <a:off x="3733800" y="2667000"/>
            <a:ext cx="2057400" cy="1981200"/>
          </a:xfrm>
          <a:prstGeom prst="octagon">
            <a:avLst>
              <a:gd name="adj" fmla="val 2928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2"/>
                </a:solidFill>
              </a:rPr>
              <a:t>Corporate</a:t>
            </a:r>
          </a:p>
          <a:p>
            <a:pPr algn="ctr"/>
            <a:r>
              <a:rPr lang="en-US" sz="2400" b="1">
                <a:solidFill>
                  <a:schemeClr val="bg2"/>
                </a:solidFill>
              </a:rPr>
              <a:t> Network</a:t>
            </a:r>
          </a:p>
        </p:txBody>
      </p:sp>
      <p:sp>
        <p:nvSpPr>
          <p:cNvPr id="98318" name="AutoShape 14"/>
          <p:cNvSpPr>
            <a:spLocks noChangeArrowheads="1"/>
          </p:cNvSpPr>
          <p:nvPr/>
        </p:nvSpPr>
        <p:spPr bwMode="auto">
          <a:xfrm>
            <a:off x="1447800" y="2590800"/>
            <a:ext cx="2133600" cy="10668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</a:rPr>
              <a:t>Electronic</a:t>
            </a:r>
          </a:p>
          <a:p>
            <a:pPr algn="ctr"/>
            <a:r>
              <a:rPr lang="en-US" sz="2400" b="1">
                <a:solidFill>
                  <a:schemeClr val="accent2"/>
                </a:solidFill>
              </a:rPr>
              <a:t> Banking</a:t>
            </a:r>
          </a:p>
        </p:txBody>
      </p:sp>
      <p:sp>
        <p:nvSpPr>
          <p:cNvPr id="98319" name="AutoShape 15"/>
          <p:cNvSpPr>
            <a:spLocks noChangeArrowheads="1"/>
          </p:cNvSpPr>
          <p:nvPr/>
        </p:nvSpPr>
        <p:spPr bwMode="auto">
          <a:xfrm>
            <a:off x="5832475" y="2168525"/>
            <a:ext cx="2168525" cy="9144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marL="342900" indent="-342900" eaLnBrk="0" hangingPunct="0">
              <a:lnSpc>
                <a:spcPct val="70000"/>
              </a:lnSpc>
            </a:pPr>
            <a:r>
              <a:rPr lang="en-US" sz="2100" b="1">
                <a:solidFill>
                  <a:schemeClr val="accent2"/>
                </a:solidFill>
              </a:rPr>
              <a:t>POS Terminals and Cash dispenser </a:t>
            </a:r>
          </a:p>
        </p:txBody>
      </p:sp>
      <p:sp>
        <p:nvSpPr>
          <p:cNvPr id="98320" name="Text Box 16"/>
          <p:cNvSpPr txBox="1">
            <a:spLocks noChangeArrowheads="1"/>
          </p:cNvSpPr>
          <p:nvPr/>
        </p:nvSpPr>
        <p:spPr bwMode="auto">
          <a:xfrm>
            <a:off x="2933700" y="914400"/>
            <a:ext cx="3351213" cy="40322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2800" b="1"/>
              <a:t>BANK’S BUSINESS</a:t>
            </a:r>
          </a:p>
        </p:txBody>
      </p:sp>
      <p:sp>
        <p:nvSpPr>
          <p:cNvPr id="98321" name="Text Box 17"/>
          <p:cNvSpPr txBox="1">
            <a:spLocks noChangeArrowheads="1"/>
          </p:cNvSpPr>
          <p:nvPr/>
        </p:nvSpPr>
        <p:spPr bwMode="auto">
          <a:xfrm>
            <a:off x="2857500" y="5954713"/>
            <a:ext cx="3351213" cy="40322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2800" b="1"/>
              <a:t>BANK’S BUSINESS</a:t>
            </a:r>
          </a:p>
        </p:txBody>
      </p:sp>
      <p:sp>
        <p:nvSpPr>
          <p:cNvPr id="98322" name="Text Box 18"/>
          <p:cNvSpPr txBox="1">
            <a:spLocks noChangeArrowheads="1"/>
          </p:cNvSpPr>
          <p:nvPr/>
        </p:nvSpPr>
        <p:spPr bwMode="auto">
          <a:xfrm rot="-10800000">
            <a:off x="471488" y="1924050"/>
            <a:ext cx="538162" cy="347503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vert="eaVert" wrap="none" anchor="b">
            <a:spAutoFit/>
          </a:bodyPr>
          <a:lstStyle/>
          <a:p>
            <a:pPr algn="just">
              <a:lnSpc>
                <a:spcPct val="80000"/>
              </a:lnSpc>
              <a:spcBef>
                <a:spcPct val="50000"/>
              </a:spcBef>
            </a:pPr>
            <a:r>
              <a:rPr lang="en-US" sz="2800" b="1"/>
              <a:t>RAISING DEPOSITS</a:t>
            </a:r>
          </a:p>
        </p:txBody>
      </p:sp>
      <p:sp>
        <p:nvSpPr>
          <p:cNvPr id="98323" name="Text Box 19"/>
          <p:cNvSpPr txBox="1">
            <a:spLocks noChangeArrowheads="1"/>
          </p:cNvSpPr>
          <p:nvPr/>
        </p:nvSpPr>
        <p:spPr bwMode="auto">
          <a:xfrm rot="-21600000">
            <a:off x="8278813" y="1371600"/>
            <a:ext cx="623887" cy="48768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vert="eaVert"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LOANS &amp; MISC.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04800" y="304800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r>
              <a:rPr lang="en-US" sz="3400" b="1">
                <a:solidFill>
                  <a:srgbClr val="FFFF99"/>
                </a:solidFill>
                <a:latin typeface="Tahoma" pitchFamily="34" charset="0"/>
              </a:rPr>
              <a:t>Financial Technology Infrastructure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685800" y="9906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2400" b="1">
                <a:latin typeface="Palatino Linotype" pitchFamily="18" charset="0"/>
              </a:rPr>
              <a:t>Data Center to host servers for: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400" b="1">
                <a:latin typeface="Palatino Linotype" pitchFamily="18" charset="0"/>
              </a:rPr>
              <a:t>CBS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400" b="1">
                <a:latin typeface="Palatino Linotype" pitchFamily="18" charset="0"/>
              </a:rPr>
              <a:t>ATM/Financial Switch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400" b="1">
                <a:latin typeface="Palatino Linotype" pitchFamily="18" charset="0"/>
              </a:rPr>
              <a:t>Internet Banking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400" b="1">
                <a:latin typeface="Palatino Linotype" pitchFamily="18" charset="0"/>
              </a:rPr>
              <a:t>DW/DM/CRM/MIS etc.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400" b="1">
                <a:latin typeface="Palatino Linotype" pitchFamily="18" charset="0"/>
              </a:rPr>
              <a:t>Back-office Application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400" b="1">
                <a:latin typeface="Palatino Linotype" pitchFamily="18" charset="0"/>
              </a:rPr>
              <a:t>E-mail Servers, Internet Server,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2400" b="1">
                <a:latin typeface="Palatino Linotype" pitchFamily="18" charset="0"/>
              </a:rPr>
              <a:t>Enterprise-wide Network &amp; Networking Equipment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2400" b="1">
                <a:latin typeface="Palatino Linotype" pitchFamily="18" charset="0"/>
              </a:rPr>
              <a:t>Security Systems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2400" b="1">
                <a:latin typeface="Palatino Linotype" pitchFamily="18" charset="0"/>
              </a:rPr>
              <a:t>Systems at Branches/RO/ZO/CO Depts.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2400" b="1">
                <a:latin typeface="Palatino Linotype" pitchFamily="18" charset="0"/>
              </a:rPr>
              <a:t>Supporting Systems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5000"/>
              <a:buFontTx/>
              <a:buBlip>
                <a:blip r:embed="rId2"/>
              </a:buBlip>
            </a:pPr>
            <a:r>
              <a:rPr lang="en-US" sz="2400" b="1">
                <a:latin typeface="Palatino Linotype" pitchFamily="18" charset="0"/>
              </a:rPr>
              <a:t>Disaster Recovery Site &amp; Business Continuity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85000"/>
            </a:pPr>
            <a:endParaRPr lang="en-US" sz="2400" b="1">
              <a:solidFill>
                <a:schemeClr val="folHlink"/>
              </a:solidFill>
              <a:latin typeface="Palatino Linotype" pitchFamily="18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600" b="1" i="1">
                <a:solidFill>
                  <a:schemeClr val="folHlink"/>
                </a:solidFill>
                <a:latin typeface="Palatino Linotype" pitchFamily="18" charset="0"/>
              </a:rPr>
              <a:t>		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4963"/>
            <a:ext cx="9144000" cy="762000"/>
          </a:xfrm>
          <a:noFill/>
          <a:ln/>
        </p:spPr>
        <p:txBody>
          <a:bodyPr/>
          <a:lstStyle/>
          <a:p>
            <a:r>
              <a:rPr lang="en-US" sz="4000">
                <a:solidFill>
                  <a:srgbClr val="FFFF99"/>
                </a:solidFill>
                <a:latin typeface="Arial Black" pitchFamily="34" charset="0"/>
              </a:rPr>
              <a:t>Technology – A Differentiator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534400" cy="4114800"/>
          </a:xfrm>
        </p:spPr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r>
              <a:rPr lang="en-GB"/>
              <a:t>Technology is indeed a differentiator not only in terms of competitive advantage, but also in terms of administrative and back-end processes….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GB"/>
              <a:t>But…</a:t>
            </a:r>
            <a:r>
              <a:rPr lang="en-US"/>
              <a:t>due to rapid technology deployment in Indian banking sector, the “haves” and “have-nots” gap is all set to narrow quickly.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shilpa\FICCI\Information Technology in Context_files\Advantage_v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762000"/>
            <a:ext cx="8001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0" y="13335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400">
                <a:solidFill>
                  <a:srgbClr val="FFFF99"/>
                </a:solidFill>
                <a:latin typeface="Arial Black" pitchFamily="34" charset="0"/>
              </a:rPr>
              <a:t>Technology Differentiation Fades Gradually….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458200" cy="762000"/>
          </a:xfrm>
          <a:noFill/>
          <a:ln/>
        </p:spPr>
        <p:txBody>
          <a:bodyPr/>
          <a:lstStyle/>
          <a:p>
            <a:r>
              <a:rPr lang="en-US" sz="4000">
                <a:solidFill>
                  <a:srgbClr val="FFFF99"/>
                </a:solidFill>
                <a:latin typeface="Arial Black" pitchFamily="34" charset="0"/>
              </a:rPr>
              <a:t>How Long a Differentiator?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724400"/>
          </a:xfrm>
        </p:spPr>
        <p:txBody>
          <a:bodyPr/>
          <a:lstStyle/>
          <a:p>
            <a:r>
              <a:rPr lang="en-US" sz="2800"/>
              <a:t>Then….can technology be enough of a differentiator?</a:t>
            </a:r>
          </a:p>
          <a:p>
            <a:r>
              <a:rPr lang="en-GB" sz="2800"/>
              <a:t>Any new technology or technology-enabled process can act as a differentiator or a competitive edge for some level of time. </a:t>
            </a:r>
          </a:p>
          <a:p>
            <a:r>
              <a:rPr lang="en-GB" sz="2800"/>
              <a:t>After that time, the technology still has to be adopted as a “necessity” and as a cost of doing business</a:t>
            </a:r>
            <a:r>
              <a:rPr lang="en-US" sz="2800"/>
              <a:t> </a:t>
            </a:r>
          </a:p>
          <a:p>
            <a:pPr>
              <a:buFontTx/>
              <a:buNone/>
            </a:pPr>
            <a:r>
              <a:rPr lang="en-GB" sz="2800"/>
              <a:t>Thanks to shortening technology life cycles, it would be short sighted to assume that technology would be a long term differentiator…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 advAuto="0"/>
    </p:bldLst>
  </p:timing>
</p:sld>
</file>

<file path=ppt/theme/theme1.xml><?xml version="1.0" encoding="utf-8"?>
<a:theme xmlns:a="http://schemas.openxmlformats.org/drawingml/2006/main" name="Pulse">
  <a:themeElements>
    <a:clrScheme name="Pulse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Designs\Ribbons.pot</Template>
  <TotalTime>470</TotalTime>
  <Words>1766</Words>
  <Application>Microsoft Office PowerPoint</Application>
  <PresentationFormat>On-screen Show (4:3)</PresentationFormat>
  <Paragraphs>536</Paragraphs>
  <Slides>48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Pulse</vt:lpstr>
      <vt:lpstr>Slide</vt:lpstr>
      <vt:lpstr>Clip</vt:lpstr>
      <vt:lpstr>Bitmap Image</vt:lpstr>
      <vt:lpstr> MR. Chaudhar V.M.  Workshop on   The Future of Banking   organized by   HMA &amp; ISB  (October 30, 2004)</vt:lpstr>
      <vt:lpstr>PowerPoint Presentation</vt:lpstr>
      <vt:lpstr>PowerPoint Presentation</vt:lpstr>
      <vt:lpstr>Many Benefits of Technology</vt:lpstr>
      <vt:lpstr>PowerPoint Presentation</vt:lpstr>
      <vt:lpstr>PowerPoint Presentation</vt:lpstr>
      <vt:lpstr>Technology – A Differentiator</vt:lpstr>
      <vt:lpstr>PowerPoint Presentation</vt:lpstr>
      <vt:lpstr>How Long a Differentiator?</vt:lpstr>
      <vt:lpstr>PowerPoint Presentation</vt:lpstr>
      <vt:lpstr>Issues with Customers</vt:lpstr>
      <vt:lpstr>PowerPoint Presentation</vt:lpstr>
      <vt:lpstr>PowerPoint Presentation</vt:lpstr>
      <vt:lpstr>Technology Acquisition</vt:lpstr>
      <vt:lpstr>PowerPoint Presentation</vt:lpstr>
      <vt:lpstr>PowerPoint Presentation</vt:lpstr>
      <vt:lpstr>PowerPoint Presentation</vt:lpstr>
      <vt:lpstr>PowerPoint Presentation</vt:lpstr>
      <vt:lpstr>Technology &amp; Monetary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RTGS Scenario</vt:lpstr>
      <vt:lpstr>PowerPoint Presentation</vt:lpstr>
      <vt:lpstr>Smart Cards – The Future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Need for Training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IDRBT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banking</dc:title>
  <dc:creator>rsangeetha</dc:creator>
  <cp:lastModifiedBy>PC1</cp:lastModifiedBy>
  <cp:revision>124</cp:revision>
  <dcterms:created xsi:type="dcterms:W3CDTF">2004-10-05T04:32:00Z</dcterms:created>
  <dcterms:modified xsi:type="dcterms:W3CDTF">2017-12-08T07:35:12Z</dcterms:modified>
</cp:coreProperties>
</file>