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59" r:id="rId4"/>
    <p:sldId id="258" r:id="rId5"/>
    <p:sldId id="257"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624" autoAdjust="0"/>
  </p:normalViewPr>
  <p:slideViewPr>
    <p:cSldViewPr>
      <p:cViewPr varScale="1">
        <p:scale>
          <a:sx n="69" d="100"/>
          <a:sy n="69" d="100"/>
        </p:scale>
        <p:origin x="-906" y="-102"/>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BFDAF7-B6B6-4712-972A-9802478C9EB2}"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FDAF7-B6B6-4712-972A-9802478C9EB2}"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FDAF7-B6B6-4712-972A-9802478C9EB2}"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BFDAF7-B6B6-4712-972A-9802478C9EB2}"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FDAF7-B6B6-4712-972A-9802478C9EB2}" type="datetimeFigureOut">
              <a:rPr lang="en-US" smtClean="0"/>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BFDAF7-B6B6-4712-972A-9802478C9EB2}"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BFDAF7-B6B6-4712-972A-9802478C9EB2}" type="datetimeFigureOut">
              <a:rPr lang="en-US" smtClean="0"/>
              <a:t>30/11/2017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BFDAF7-B6B6-4712-972A-9802478C9EB2}" type="datetimeFigureOut">
              <a:rPr lang="en-US" smtClean="0"/>
              <a:t>30/11/2017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FDAF7-B6B6-4712-972A-9802478C9EB2}" type="datetimeFigureOut">
              <a:rPr lang="en-US" smtClean="0"/>
              <a:t>30/11/2017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FDAF7-B6B6-4712-972A-9802478C9EB2}"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FDAF7-B6B6-4712-972A-9802478C9EB2}" type="datetimeFigureOut">
              <a:rPr lang="en-US" smtClean="0"/>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BC268-6B1B-4C4A-82A9-9659025B97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FDAF7-B6B6-4712-972A-9802478C9EB2}" type="datetimeFigureOut">
              <a:rPr lang="en-US" smtClean="0"/>
              <a:t>30/11/2017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BC268-6B1B-4C4A-82A9-9659025B97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8229600" cy="1143000"/>
          </a:xfrm>
        </p:spPr>
        <p:txBody>
          <a:bodyPr>
            <a:normAutofit fontScale="90000"/>
          </a:bodyPr>
          <a:lstStyle/>
          <a:p>
            <a:r>
              <a:rPr lang="en-US" dirty="0" smtClean="0"/>
              <a:t>Mrs.K.S.K.College,Beed</a:t>
            </a:r>
            <a:br>
              <a:rPr lang="en-US" dirty="0" smtClean="0"/>
            </a:br>
            <a:r>
              <a:rPr lang="en-US" dirty="0" smtClean="0"/>
              <a:t>Dept.of Zoology</a:t>
            </a:r>
            <a:br>
              <a:rPr lang="en-US" dirty="0" smtClean="0"/>
            </a:br>
            <a:r>
              <a:rPr lang="en-US" dirty="0" smtClean="0"/>
              <a:t/>
            </a:r>
            <a:br>
              <a:rPr lang="en-US" dirty="0" smtClean="0"/>
            </a:br>
            <a:r>
              <a:rPr lang="en-US" dirty="0" smtClean="0"/>
              <a:t>Topic</a:t>
            </a:r>
            <a:br>
              <a:rPr lang="en-US" dirty="0" smtClean="0"/>
            </a:br>
            <a:r>
              <a:rPr lang="en-US" dirty="0" smtClean="0"/>
              <a:t>LIFE CYCLE OF ENTAMOEBA HISTOLYTICA</a:t>
            </a:r>
            <a:endParaRPr lang="en-US" dirty="0"/>
          </a:p>
        </p:txBody>
      </p:sp>
      <p:sp>
        <p:nvSpPr>
          <p:cNvPr id="3" name="Content Placeholder 2"/>
          <p:cNvSpPr>
            <a:spLocks noGrp="1"/>
          </p:cNvSpPr>
          <p:nvPr>
            <p:ph idx="1"/>
          </p:nvPr>
        </p:nvSpPr>
        <p:spPr>
          <a:xfrm>
            <a:off x="990600" y="5791200"/>
            <a:ext cx="6934200" cy="715963"/>
          </a:xfrm>
        </p:spPr>
        <p:txBody>
          <a:bodyPr/>
          <a:lstStyle/>
          <a:p>
            <a:pPr>
              <a:buNone/>
            </a:pPr>
            <a:r>
              <a:rPr lang="en-US" dirty="0" smtClean="0"/>
              <a:t>                          DR.A.N.SHELKE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 CYLCE OF ENTAMOEBA HISTOLYTICA</a:t>
            </a:r>
            <a:endParaRPr lang="en-US" dirty="0"/>
          </a:p>
        </p:txBody>
      </p:sp>
      <p:pic>
        <p:nvPicPr>
          <p:cNvPr id="4" name="Content Placeholder 3" descr="clip_image00419.jpg"/>
          <p:cNvPicPr>
            <a:picLocks noGrp="1" noChangeAspect="1"/>
          </p:cNvPicPr>
          <p:nvPr>
            <p:ph idx="1"/>
          </p:nvPr>
        </p:nvPicPr>
        <p:blipFill>
          <a:blip r:embed="rId2"/>
          <a:stretch>
            <a:fillRect/>
          </a:stretch>
        </p:blipFill>
        <p:spPr>
          <a:xfrm>
            <a:off x="1762294" y="1524000"/>
            <a:ext cx="5674709" cy="472439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096962"/>
          </a:xfrm>
        </p:spPr>
        <p:txBody>
          <a:bodyPr>
            <a:normAutofit fontScale="90000"/>
          </a:bodyPr>
          <a:lstStyle/>
          <a:p>
            <a:r>
              <a:rPr lang="en-US" b="1" dirty="0" smtClean="0"/>
              <a:t>Life cycle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err="1" smtClean="0"/>
              <a:t>Entamoeba</a:t>
            </a:r>
            <a:r>
              <a:rPr lang="en-US" dirty="0" smtClean="0"/>
              <a:t> </a:t>
            </a:r>
            <a:r>
              <a:rPr lang="en-US" dirty="0" err="1"/>
              <a:t>histolytica</a:t>
            </a:r>
            <a:r>
              <a:rPr lang="en-US" dirty="0"/>
              <a:t> is monogenetic, i.e., its life cycle is completed on one host only; the man.</a:t>
            </a:r>
          </a:p>
          <a:p>
            <a:pPr fontAlgn="base"/>
            <a:r>
              <a:rPr lang="en-US" b="1" u="sng" dirty="0"/>
              <a:t>Its life cycle is completed as follows:</a:t>
            </a:r>
            <a:endParaRPr lang="en-US" dirty="0"/>
          </a:p>
          <a:p>
            <a:pPr fontAlgn="base"/>
            <a:r>
              <a:rPr lang="en-US" b="1" u="sng" dirty="0" err="1"/>
              <a:t>Encystment</a:t>
            </a:r>
            <a:r>
              <a:rPr lang="en-US" b="1" u="sng" dirty="0"/>
              <a:t>:</a:t>
            </a:r>
            <a:endParaRPr lang="en-US" dirty="0"/>
          </a:p>
          <a:p>
            <a:pPr fontAlgn="base"/>
            <a:r>
              <a:rPr lang="en-US" u="sng" dirty="0"/>
              <a:t>In the </a:t>
            </a:r>
            <a:r>
              <a:rPr lang="en-US" u="sng" dirty="0" err="1"/>
              <a:t>precystic</a:t>
            </a:r>
            <a:r>
              <a:rPr lang="en-US" u="sng" dirty="0"/>
              <a:t> forms, </a:t>
            </a:r>
            <a:r>
              <a:rPr lang="en-US" u="sng" dirty="0" err="1"/>
              <a:t>entamoeba</a:t>
            </a:r>
            <a:r>
              <a:rPr lang="en-US" u="sng" dirty="0"/>
              <a:t> remains only in the intestinal lumen. They undergo </a:t>
            </a:r>
            <a:r>
              <a:rPr lang="en-US" u="sng" dirty="0" err="1"/>
              <a:t>encystment</a:t>
            </a:r>
            <a:r>
              <a:rPr lang="en-US" u="sng" dirty="0"/>
              <a:t> but before </a:t>
            </a:r>
            <a:r>
              <a:rPr lang="en-US" u="sng" dirty="0" err="1"/>
              <a:t>encystment</a:t>
            </a:r>
            <a:r>
              <a:rPr lang="en-US" u="sng" dirty="0"/>
              <a:t>, the parasites round up, eliminate food vacuoles and accumulate considerable amount of food materials in the form of glycogen and black rod-like </a:t>
            </a:r>
            <a:r>
              <a:rPr lang="en-US" u="sng" dirty="0" err="1"/>
              <a:t>chromatoid</a:t>
            </a:r>
            <a:r>
              <a:rPr lang="en-US" u="sng" dirty="0"/>
              <a:t> granules. Each parasite secretes a thin, rounded, resistant, </a:t>
            </a:r>
            <a:r>
              <a:rPr lang="en-US" u="sng" dirty="0" err="1"/>
              <a:t>colourless</a:t>
            </a:r>
            <a:r>
              <a:rPr lang="en-US" u="sng" dirty="0"/>
              <a:t> and transparent cyst wall around it.</a:t>
            </a:r>
            <a:endParaRPr lang="en-US" dirty="0"/>
          </a:p>
          <a:p>
            <a:r>
              <a:rPr lang="en-US" u="sng" dirty="0"/>
              <a:t>The cysts of </a:t>
            </a:r>
            <a:r>
              <a:rPr lang="en-US" u="sng" dirty="0" err="1"/>
              <a:t>Entamoeba</a:t>
            </a:r>
            <a:r>
              <a:rPr lang="en-US" u="sng" dirty="0"/>
              <a:t> </a:t>
            </a:r>
            <a:r>
              <a:rPr lang="en-US" u="sng" dirty="0" err="1"/>
              <a:t>histolytica</a:t>
            </a:r>
            <a:r>
              <a:rPr lang="en-US" u="sng" dirty="0"/>
              <a:t> vary in size. Its cytoplasm is clear and each cyst is </a:t>
            </a:r>
            <a:r>
              <a:rPr lang="en-US" u="sng" dirty="0" err="1"/>
              <a:t>mononucleate</a:t>
            </a:r>
            <a:r>
              <a:rPr lang="en-US" u="sng" dirty="0"/>
              <a:t> at this stage. Presence of </a:t>
            </a:r>
            <a:r>
              <a:rPr lang="en-US" u="sng" dirty="0" err="1"/>
              <a:t>chromatoid</a:t>
            </a:r>
            <a:r>
              <a:rPr lang="en-US" u="sng" dirty="0"/>
              <a:t> bodies is the characteristic of the cysts of </a:t>
            </a:r>
            <a:r>
              <a:rPr lang="en-US" u="sng" dirty="0" err="1"/>
              <a:t>Entamoeba</a:t>
            </a:r>
            <a:r>
              <a:rPr lang="en-US" u="sng" dirty="0"/>
              <a:t> </a:t>
            </a:r>
            <a:r>
              <a:rPr lang="en-US" u="sng" dirty="0" err="1"/>
              <a:t>histolytica</a:t>
            </a:r>
            <a:r>
              <a:rPr lang="en-US" u="sng" dirty="0"/>
              <a:t>. They occur either singly or in the multiples of two or more. The nucleus of the cysts divides twice so that each cyst now becomes tetra nucleate (fig. 9.2). At this stage, the cyst is infective to a new host. Encysted forms pass out with the </a:t>
            </a:r>
            <a:r>
              <a:rPr lang="en-US" u="sng" dirty="0" err="1"/>
              <a:t>faecal</a:t>
            </a:r>
            <a:r>
              <a:rPr lang="en-US" u="sng" dirty="0"/>
              <a:t> matter of the host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Transfer to new host: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u="sng" dirty="0" smtClean="0"/>
              <a:t>     The </a:t>
            </a:r>
            <a:r>
              <a:rPr lang="en-US" u="sng" dirty="0"/>
              <a:t>infective cysts remain viable for a considerable length of time outside the human intestine, if environmental conditions are </a:t>
            </a:r>
            <a:r>
              <a:rPr lang="en-US" u="sng" dirty="0" err="1"/>
              <a:t>favourable</a:t>
            </a:r>
            <a:r>
              <a:rPr lang="en-US" u="sng" dirty="0"/>
              <a:t>. Infection of fresh human host takes place by swallowing the infective cysts with contaminated food and drinks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err="1" smtClean="0"/>
              <a:t>Excystment</a:t>
            </a:r>
            <a:endParaRPr lang="en-US" dirty="0"/>
          </a:p>
        </p:txBody>
      </p:sp>
      <p:sp>
        <p:nvSpPr>
          <p:cNvPr id="3" name="Content Placeholder 2"/>
          <p:cNvSpPr>
            <a:spLocks noGrp="1"/>
          </p:cNvSpPr>
          <p:nvPr>
            <p:ph idx="1"/>
          </p:nvPr>
        </p:nvSpPr>
        <p:spPr/>
        <p:txBody>
          <a:bodyPr>
            <a:normAutofit/>
          </a:bodyPr>
          <a:lstStyle/>
          <a:p>
            <a:pPr fontAlgn="base">
              <a:buNone/>
            </a:pPr>
            <a:r>
              <a:rPr lang="en-US" u="sng" dirty="0" smtClean="0"/>
              <a:t>    The </a:t>
            </a:r>
            <a:r>
              <a:rPr lang="en-US" u="sng" dirty="0" err="1"/>
              <a:t>metacystic</a:t>
            </a:r>
            <a:r>
              <a:rPr lang="en-US" u="sng" dirty="0"/>
              <a:t> </a:t>
            </a:r>
            <a:r>
              <a:rPr lang="en-US" u="sng" dirty="0" err="1"/>
              <a:t>trophozites</a:t>
            </a:r>
            <a:r>
              <a:rPr lang="en-US" u="sng" dirty="0"/>
              <a:t> feed on the contents of the intestine and grow in size to form the </a:t>
            </a:r>
            <a:r>
              <a:rPr lang="en-US" u="sng" dirty="0" err="1"/>
              <a:t>trophozites</a:t>
            </a:r>
            <a:r>
              <a:rPr lang="en-US" u="sng" dirty="0"/>
              <a:t> of the next generation. The </a:t>
            </a:r>
            <a:r>
              <a:rPr lang="en-US" u="sng" dirty="0" err="1"/>
              <a:t>trophozoites</a:t>
            </a:r>
            <a:r>
              <a:rPr lang="en-US" u="sng" dirty="0"/>
              <a:t> stay in the lumen of the intestine for a particular period when they may attack the wall of the intestine and start the life cycle again. </a:t>
            </a:r>
            <a:r>
              <a:rPr lang="en-US" u="sng" dirty="0" err="1"/>
              <a:t>Entamoeba</a:t>
            </a:r>
            <a:r>
              <a:rPr lang="en-US" u="sng" dirty="0"/>
              <a:t> </a:t>
            </a:r>
            <a:r>
              <a:rPr lang="en-US" u="sng" dirty="0" err="1"/>
              <a:t>histolytica</a:t>
            </a:r>
            <a:r>
              <a:rPr lang="en-US" u="sng" dirty="0"/>
              <a:t> causes amoebic dysentery, abscesses in liver, lungs and brain and non-dysenteric infections.</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CONTROL MEASURES OF </a:t>
            </a:r>
            <a:br>
              <a:rPr lang="en-US" dirty="0" smtClean="0"/>
            </a:br>
            <a:r>
              <a:rPr lang="en-US" dirty="0" smtClean="0"/>
              <a:t>E.HISTOLYTICA</a:t>
            </a:r>
            <a:endParaRPr lang="en-US" dirty="0"/>
          </a:p>
        </p:txBody>
      </p:sp>
      <p:sp>
        <p:nvSpPr>
          <p:cNvPr id="3" name="Content Placeholder 2"/>
          <p:cNvSpPr>
            <a:spLocks noGrp="1"/>
          </p:cNvSpPr>
          <p:nvPr>
            <p:ph idx="1"/>
          </p:nvPr>
        </p:nvSpPr>
        <p:spPr>
          <a:xfrm>
            <a:off x="457200" y="1600200"/>
            <a:ext cx="8153400" cy="4800599"/>
          </a:xfrm>
        </p:spPr>
        <p:txBody>
          <a:bodyPr>
            <a:normAutofit fontScale="92500" lnSpcReduction="10000"/>
          </a:bodyPr>
          <a:lstStyle/>
          <a:p>
            <a:pPr fontAlgn="base"/>
            <a:r>
              <a:rPr lang="en-US" u="sng" dirty="0"/>
              <a:t>1. Sanitary disposal of </a:t>
            </a:r>
            <a:r>
              <a:rPr lang="en-US" u="sng" dirty="0" err="1"/>
              <a:t>faecal</a:t>
            </a:r>
            <a:r>
              <a:rPr lang="en-US" u="sng" dirty="0"/>
              <a:t> matter</a:t>
            </a:r>
            <a:endParaRPr lang="en-US" dirty="0"/>
          </a:p>
          <a:p>
            <a:pPr fontAlgn="base"/>
            <a:r>
              <a:rPr lang="en-US" u="sng" dirty="0"/>
              <a:t>2. Perfect sanitation and protection of water and vegetables from pollution.</a:t>
            </a:r>
            <a:endParaRPr lang="en-US" dirty="0"/>
          </a:p>
          <a:p>
            <a:pPr fontAlgn="base"/>
            <a:r>
              <a:rPr lang="en-US" u="sng" dirty="0"/>
              <a:t>3. Washing of hands with antiseptic soap and water before touching the food.</a:t>
            </a:r>
            <a:endParaRPr lang="en-US" dirty="0"/>
          </a:p>
          <a:p>
            <a:pPr fontAlgn="base"/>
            <a:r>
              <a:rPr lang="en-US" u="sng" dirty="0"/>
              <a:t>4. Cleanliness in preparing the food.</a:t>
            </a:r>
            <a:endParaRPr lang="en-US" dirty="0"/>
          </a:p>
          <a:p>
            <a:pPr fontAlgn="base"/>
            <a:r>
              <a:rPr lang="en-US" u="sng" dirty="0"/>
              <a:t>5. Protection of foods and drinks from houseflies, cockroaches, etc.</a:t>
            </a:r>
            <a:endParaRPr lang="en-US" dirty="0"/>
          </a:p>
          <a:p>
            <a:pPr fontAlgn="base"/>
            <a:r>
              <a:rPr lang="en-US" u="sng" dirty="0"/>
              <a:t>6. Raw and improperly washed and cooked vegetables should be avoided.</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1816040" y="1905001"/>
            <a:ext cx="5362223" cy="3810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387</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Mrs.K.S.K.College,Beed Dept.of Zoology  Topic LIFE CYCLE OF ENTAMOEBA HISTOLYTICA</vt:lpstr>
      <vt:lpstr>LIFE CYLCE OF ENTAMOEBA HISTOLYTICA</vt:lpstr>
      <vt:lpstr>Life cycle </vt:lpstr>
      <vt:lpstr>Transfer to new host: </vt:lpstr>
      <vt:lpstr>Excystment</vt:lpstr>
      <vt:lpstr>CONTROL MEASURES OF  E.HISTOLYTICA</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dc:creator>
  <cp:lastModifiedBy>Windows</cp:lastModifiedBy>
  <cp:revision>6</cp:revision>
  <dcterms:created xsi:type="dcterms:W3CDTF">2017-11-30T12:32:10Z</dcterms:created>
  <dcterms:modified xsi:type="dcterms:W3CDTF">2017-11-30T12:43:04Z</dcterms:modified>
</cp:coreProperties>
</file>