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0"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1B2D8CB-0D53-4996-880A-5974367D6A87}" type="datetimeFigureOut">
              <a:rPr lang="en-US" smtClean="0"/>
              <a:t>25/11/2017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80FF9AA-CEB5-4AA3-AA40-991B85B6221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B2D8CB-0D53-4996-880A-5974367D6A87}" type="datetimeFigureOut">
              <a:rPr lang="en-US" smtClean="0"/>
              <a:t>25/11/2017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FF9AA-CEB5-4AA3-AA40-991B85B6221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B2D8CB-0D53-4996-880A-5974367D6A87}" type="datetimeFigureOut">
              <a:rPr lang="en-US" smtClean="0"/>
              <a:t>25/11/2017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FF9AA-CEB5-4AA3-AA40-991B85B6221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B2D8CB-0D53-4996-880A-5974367D6A87}" type="datetimeFigureOut">
              <a:rPr lang="en-US" smtClean="0"/>
              <a:t>25/11/2017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FF9AA-CEB5-4AA3-AA40-991B85B6221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1B2D8CB-0D53-4996-880A-5974367D6A87}" type="datetimeFigureOut">
              <a:rPr lang="en-US" smtClean="0"/>
              <a:t>25/11/2017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FF9AA-CEB5-4AA3-AA40-991B85B6221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1B2D8CB-0D53-4996-880A-5974367D6A87}" type="datetimeFigureOut">
              <a:rPr lang="en-US" smtClean="0"/>
              <a:t>25/11/2017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0FF9AA-CEB5-4AA3-AA40-991B85B6221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1B2D8CB-0D53-4996-880A-5974367D6A87}" type="datetimeFigureOut">
              <a:rPr lang="en-US" smtClean="0"/>
              <a:t>25/11/2017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0FF9AA-CEB5-4AA3-AA40-991B85B6221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1B2D8CB-0D53-4996-880A-5974367D6A87}" type="datetimeFigureOut">
              <a:rPr lang="en-US" smtClean="0"/>
              <a:t>25/11/2017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0FF9AA-CEB5-4AA3-AA40-991B85B6221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B2D8CB-0D53-4996-880A-5974367D6A87}" type="datetimeFigureOut">
              <a:rPr lang="en-US" smtClean="0"/>
              <a:t>25/11/2017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0FF9AA-CEB5-4AA3-AA40-991B85B6221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1B2D8CB-0D53-4996-880A-5974367D6A87}" type="datetimeFigureOut">
              <a:rPr lang="en-US" smtClean="0"/>
              <a:t>25/11/2017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0FF9AA-CEB5-4AA3-AA40-991B85B6221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1B2D8CB-0D53-4996-880A-5974367D6A87}" type="datetimeFigureOut">
              <a:rPr lang="en-US" smtClean="0"/>
              <a:t>25/11/2017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80FF9AA-CEB5-4AA3-AA40-991B85B62215}"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1B2D8CB-0D53-4996-880A-5974367D6A87}" type="datetimeFigureOut">
              <a:rPr lang="en-US" smtClean="0"/>
              <a:t>25/11/2017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80FF9AA-CEB5-4AA3-AA40-991B85B62215}"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Molecule" TargetMode="External"/><Relationship Id="rId2" Type="http://schemas.openxmlformats.org/officeDocument/2006/relationships/hyperlink" Target="http://en.wikipedia.org/wiki/Electronic_stat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IN" sz="5400" dirty="0" err="1" smtClean="0">
                <a:solidFill>
                  <a:srgbClr val="0070C0"/>
                </a:solidFill>
                <a:latin typeface="Arabic Typesetting" pitchFamily="66" charset="-78"/>
                <a:cs typeface="Arabic Typesetting" pitchFamily="66" charset="-78"/>
              </a:rPr>
              <a:t>Dr.</a:t>
            </a:r>
            <a:r>
              <a:rPr lang="en-IN" sz="5400" dirty="0" smtClean="0">
                <a:solidFill>
                  <a:srgbClr val="0070C0"/>
                </a:solidFill>
                <a:latin typeface="Arabic Typesetting" pitchFamily="66" charset="-78"/>
                <a:cs typeface="Arabic Typesetting" pitchFamily="66" charset="-78"/>
              </a:rPr>
              <a:t> S. B </a:t>
            </a:r>
            <a:r>
              <a:rPr lang="en-IN" sz="5400" dirty="0" err="1" smtClean="0">
                <a:solidFill>
                  <a:srgbClr val="0070C0"/>
                </a:solidFill>
                <a:latin typeface="Arabic Typesetting" pitchFamily="66" charset="-78"/>
                <a:cs typeface="Arabic Typesetting" pitchFamily="66" charset="-78"/>
              </a:rPr>
              <a:t>Maulage</a:t>
            </a:r>
            <a:endParaRPr lang="en-IN" sz="5400" dirty="0" smtClean="0">
              <a:solidFill>
                <a:srgbClr val="0070C0"/>
              </a:solidFill>
              <a:latin typeface="Arabic Typesetting" pitchFamily="66" charset="-78"/>
              <a:cs typeface="Arabic Typesetting" pitchFamily="66" charset="-78"/>
            </a:endParaRPr>
          </a:p>
          <a:p>
            <a:pPr marL="0" indent="0" algn="ctr">
              <a:buNone/>
            </a:pPr>
            <a:r>
              <a:rPr lang="en-IN" sz="7200" dirty="0" err="1" smtClean="0">
                <a:solidFill>
                  <a:srgbClr val="0070C0"/>
                </a:solidFill>
                <a:latin typeface="Arabic Typesetting" pitchFamily="66" charset="-78"/>
                <a:cs typeface="Arabic Typesetting" pitchFamily="66" charset="-78"/>
              </a:rPr>
              <a:t>Dept</a:t>
            </a:r>
            <a:r>
              <a:rPr lang="en-IN" sz="7200" dirty="0" smtClean="0">
                <a:solidFill>
                  <a:srgbClr val="0070C0"/>
                </a:solidFill>
                <a:latin typeface="Arabic Typesetting" pitchFamily="66" charset="-78"/>
                <a:cs typeface="Arabic Typesetting" pitchFamily="66" charset="-78"/>
              </a:rPr>
              <a:t> of Chemistry</a:t>
            </a:r>
            <a:endParaRPr lang="en-US" sz="7200" dirty="0">
              <a:solidFill>
                <a:srgbClr val="0070C0"/>
              </a:solidFill>
              <a:latin typeface="Arabic Typesetting" pitchFamily="66" charset="-78"/>
              <a:cs typeface="Arabic Typesetting" pitchFamily="66" charset="-78"/>
            </a:endParaRPr>
          </a:p>
        </p:txBody>
      </p:sp>
    </p:spTree>
    <p:extLst>
      <p:ext uri="{BB962C8B-B14F-4D97-AF65-F5344CB8AC3E}">
        <p14:creationId xmlns:p14="http://schemas.microsoft.com/office/powerpoint/2010/main" val="2225231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r>
              <a:rPr lang="en-US" dirty="0"/>
              <a:t>e.g. Polymerization of </a:t>
            </a:r>
            <a:r>
              <a:rPr lang="en-US" dirty="0" err="1"/>
              <a:t>anthracene</a:t>
            </a:r>
            <a:r>
              <a:rPr lang="en-US" dirty="0"/>
              <a:t> into </a:t>
            </a:r>
            <a:r>
              <a:rPr lang="en-US" dirty="0" err="1"/>
              <a:t>dianthracene</a:t>
            </a:r>
            <a:r>
              <a:rPr lang="en-US" dirty="0"/>
              <a:t> takes place in ultra-violet light by absorbing two quanta of light.</a:t>
            </a:r>
          </a:p>
          <a:p>
            <a:endParaRPr lang="en-US" dirty="0"/>
          </a:p>
          <a:p>
            <a:pPr>
              <a:buNone/>
            </a:pPr>
            <a:r>
              <a:rPr lang="en-US" dirty="0"/>
              <a:t>		2 C</a:t>
            </a:r>
            <a:r>
              <a:rPr lang="en-US" baseline="-25000" dirty="0"/>
              <a:t>14</a:t>
            </a:r>
            <a:r>
              <a:rPr lang="en-US" dirty="0"/>
              <a:t>H</a:t>
            </a:r>
            <a:r>
              <a:rPr lang="en-US" baseline="-25000" dirty="0"/>
              <a:t>10 </a:t>
            </a:r>
            <a:r>
              <a:rPr lang="en-US" dirty="0"/>
              <a:t>       →→	C</a:t>
            </a:r>
            <a:r>
              <a:rPr lang="en-US" baseline="-25000" dirty="0"/>
              <a:t>28</a:t>
            </a:r>
            <a:r>
              <a:rPr lang="en-US" dirty="0"/>
              <a:t>H</a:t>
            </a:r>
            <a:r>
              <a:rPr lang="en-US" baseline="-25000" dirty="0"/>
              <a:t>20 </a:t>
            </a:r>
            <a:endParaRPr lang="en-US" dirty="0"/>
          </a:p>
          <a:p>
            <a:pPr>
              <a:buNone/>
            </a:pPr>
            <a:r>
              <a:rPr lang="en-US" dirty="0"/>
              <a:t>		</a:t>
            </a:r>
            <a:r>
              <a:rPr lang="en-US" dirty="0" err="1"/>
              <a:t>Anthracene</a:t>
            </a:r>
            <a:r>
              <a:rPr lang="en-US" dirty="0"/>
              <a:t> 		</a:t>
            </a:r>
            <a:r>
              <a:rPr lang="en-US" dirty="0" err="1"/>
              <a:t>Dianthracene</a:t>
            </a:r>
            <a:r>
              <a:rPr lang="en-US" dirty="0"/>
              <a:t> </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lnSpcReduction="10000"/>
          </a:bodyPr>
          <a:lstStyle/>
          <a:p>
            <a:pPr>
              <a:buNone/>
            </a:pPr>
            <a:r>
              <a:rPr lang="en-US" dirty="0"/>
              <a:t>The substance undergoing photochemical reaction absorbs equal number of quanta to the number of molecules reacted.</a:t>
            </a:r>
          </a:p>
          <a:p>
            <a:pPr>
              <a:buNone/>
            </a:pPr>
            <a:r>
              <a:rPr lang="en-US" dirty="0"/>
              <a:t> The energy of photon or quantum is given as,</a:t>
            </a:r>
          </a:p>
          <a:p>
            <a:pPr>
              <a:buNone/>
            </a:pPr>
            <a:r>
              <a:rPr lang="en-US" dirty="0"/>
              <a:t>			E = h υ =  h c </a:t>
            </a:r>
            <a:r>
              <a:rPr lang="en-US" b="1" dirty="0"/>
              <a:t>/ </a:t>
            </a:r>
            <a:r>
              <a:rPr lang="en-US" dirty="0"/>
              <a:t>λ </a:t>
            </a:r>
          </a:p>
          <a:p>
            <a:pPr>
              <a:buNone/>
            </a:pPr>
            <a:r>
              <a:rPr lang="en-US" dirty="0"/>
              <a:t>		Where,</a:t>
            </a:r>
          </a:p>
          <a:p>
            <a:pPr>
              <a:buNone/>
            </a:pPr>
            <a:r>
              <a:rPr lang="en-US" dirty="0"/>
              <a:t>			υ – frequency of light,</a:t>
            </a:r>
          </a:p>
          <a:p>
            <a:pPr>
              <a:buNone/>
            </a:pPr>
            <a:r>
              <a:rPr lang="en-US" dirty="0"/>
              <a:t>			λ - wavelength of light,</a:t>
            </a:r>
          </a:p>
          <a:p>
            <a:pPr>
              <a:buNone/>
            </a:pPr>
            <a:r>
              <a:rPr lang="en-US" dirty="0"/>
              <a:t>			c – velocity of light,</a:t>
            </a:r>
          </a:p>
          <a:p>
            <a:pPr>
              <a:buNone/>
            </a:pPr>
            <a:r>
              <a:rPr lang="en-US" dirty="0"/>
              <a:t>			h – Plank’s constant.</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Limitations</a:t>
            </a:r>
            <a:r>
              <a:rPr lang="en-US" dirty="0" smtClean="0"/>
              <a:t> </a:t>
            </a:r>
            <a:endParaRPr lang="en-US" dirty="0"/>
          </a:p>
        </p:txBody>
      </p:sp>
      <p:sp>
        <p:nvSpPr>
          <p:cNvPr id="3" name="Content Placeholder 2"/>
          <p:cNvSpPr>
            <a:spLocks noGrp="1"/>
          </p:cNvSpPr>
          <p:nvPr>
            <p:ph idx="1"/>
          </p:nvPr>
        </p:nvSpPr>
        <p:spPr/>
        <p:txBody>
          <a:bodyPr>
            <a:normAutofit/>
          </a:bodyPr>
          <a:lstStyle/>
          <a:p>
            <a:pPr lvl="0"/>
            <a:r>
              <a:rPr lang="en-US" dirty="0" smtClean="0"/>
              <a:t>The </a:t>
            </a:r>
            <a:r>
              <a:rPr lang="en-US" dirty="0"/>
              <a:t>law of photochemical equivalence is applicable to primary processes  where one molecule get reacted by absorption of one quantum energy but it is failed in such reactions where more number of quanta of energy are required for one molecule to react. </a:t>
            </a:r>
          </a:p>
          <a:p>
            <a:pPr lvl="0"/>
            <a:r>
              <a:rPr lang="en-US" dirty="0"/>
              <a:t>The law of photochemical equivalence is not applicable in photo-initiated chain reactions. In such reactions by absorption of one quantum of energy large number of molecules get reacted.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u="sng" dirty="0" err="1" smtClean="0"/>
              <a:t>Joblonski</a:t>
            </a:r>
            <a:r>
              <a:rPr lang="en-US" b="1" u="sng" dirty="0" smtClean="0"/>
              <a:t> </a:t>
            </a:r>
            <a:r>
              <a:rPr lang="en-US" b="1" u="sng" dirty="0"/>
              <a:t>Diagram: </a:t>
            </a:r>
            <a:endParaRPr lang="en-US" dirty="0"/>
          </a:p>
        </p:txBody>
      </p:sp>
      <p:sp>
        <p:nvSpPr>
          <p:cNvPr id="3" name="Content Placeholder 2"/>
          <p:cNvSpPr>
            <a:spLocks noGrp="1"/>
          </p:cNvSpPr>
          <p:nvPr>
            <p:ph idx="1"/>
          </p:nvPr>
        </p:nvSpPr>
        <p:spPr/>
        <p:txBody>
          <a:bodyPr/>
          <a:lstStyle/>
          <a:p>
            <a:pPr>
              <a:buNone/>
            </a:pPr>
            <a:endParaRPr lang="en-US" dirty="0" smtClean="0">
              <a:latin typeface="Arial Rounded MT Bold" pitchFamily="34" charset="0"/>
            </a:endParaRPr>
          </a:p>
          <a:p>
            <a:pPr>
              <a:buNone/>
            </a:pPr>
            <a:r>
              <a:rPr lang="en-US" dirty="0" smtClean="0">
                <a:latin typeface="Arial Rounded MT Bold" pitchFamily="34" charset="0"/>
              </a:rPr>
              <a:t>A </a:t>
            </a:r>
            <a:r>
              <a:rPr lang="en-US" b="1" dirty="0" err="1" smtClean="0">
                <a:latin typeface="Arial Rounded MT Bold" pitchFamily="34" charset="0"/>
              </a:rPr>
              <a:t>Jablonski</a:t>
            </a:r>
            <a:r>
              <a:rPr lang="en-US" b="1" dirty="0" smtClean="0">
                <a:latin typeface="Arial Rounded MT Bold" pitchFamily="34" charset="0"/>
              </a:rPr>
              <a:t> diagram</a:t>
            </a:r>
            <a:r>
              <a:rPr lang="en-US" dirty="0" smtClean="0">
                <a:latin typeface="Arial Rounded MT Bold" pitchFamily="34" charset="0"/>
              </a:rPr>
              <a:t> is a diagram that illustrates the </a:t>
            </a:r>
            <a:r>
              <a:rPr lang="en-US" dirty="0" smtClean="0">
                <a:latin typeface="Arial Rounded MT Bold" pitchFamily="34" charset="0"/>
                <a:hlinkClick r:id="rId2" action="ppaction://hlinkfile" tooltip="Electronic state"/>
              </a:rPr>
              <a:t>electronic states</a:t>
            </a:r>
            <a:r>
              <a:rPr lang="en-US" dirty="0" smtClean="0">
                <a:latin typeface="Arial Rounded MT Bold" pitchFamily="34" charset="0"/>
              </a:rPr>
              <a:t> of a </a:t>
            </a:r>
            <a:r>
              <a:rPr lang="en-US" dirty="0" smtClean="0">
                <a:latin typeface="Arial Rounded MT Bold" pitchFamily="34" charset="0"/>
                <a:hlinkClick r:id="rId3" action="ppaction://hlinkfile" tooltip="Molecule"/>
              </a:rPr>
              <a:t>molecule</a:t>
            </a:r>
            <a:r>
              <a:rPr lang="en-US" dirty="0" smtClean="0">
                <a:latin typeface="Arial Rounded MT Bold" pitchFamily="34" charset="0"/>
              </a:rPr>
              <a:t> and the transitions between them. </a:t>
            </a:r>
            <a:endParaRPr lang="en-US" dirty="0">
              <a:latin typeface="Arial Rounded MT Bold"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pic>
        <p:nvPicPr>
          <p:cNvPr id="4" name="Content Placeholder 3" descr="jblsk 3.jpg"/>
          <p:cNvPicPr>
            <a:picLocks noGrp="1" noChangeAspect="1"/>
          </p:cNvPicPr>
          <p:nvPr>
            <p:ph idx="1"/>
          </p:nvPr>
        </p:nvPicPr>
        <p:blipFill>
          <a:blip r:embed="rId2"/>
          <a:stretch>
            <a:fillRect/>
          </a:stretch>
        </p:blipFill>
        <p:spPr>
          <a:xfrm>
            <a:off x="457200" y="533400"/>
            <a:ext cx="8333740" cy="5668169"/>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Photochemistry </a:t>
            </a:r>
            <a:endParaRPr lang="en-US" dirty="0"/>
          </a:p>
        </p:txBody>
      </p:sp>
      <p:sp>
        <p:nvSpPr>
          <p:cNvPr id="3" name="Content Placeholder 2"/>
          <p:cNvSpPr>
            <a:spLocks noGrp="1"/>
          </p:cNvSpPr>
          <p:nvPr>
            <p:ph idx="1"/>
          </p:nvPr>
        </p:nvSpPr>
        <p:spPr/>
        <p:txBody>
          <a:bodyPr/>
          <a:lstStyle/>
          <a:p>
            <a:r>
              <a:rPr lang="en-US" dirty="0" smtClean="0">
                <a:solidFill>
                  <a:srgbClr val="FF0000"/>
                </a:solidFill>
              </a:rPr>
              <a:t>PHOTOCHEMICAL REACTION</a:t>
            </a:r>
            <a:r>
              <a:rPr lang="en-US" dirty="0" smtClean="0"/>
              <a:t>:</a:t>
            </a:r>
          </a:p>
          <a:p>
            <a:pPr>
              <a:buNone/>
            </a:pPr>
            <a:r>
              <a:rPr lang="en-US" dirty="0" smtClean="0"/>
              <a:t>	</a:t>
            </a:r>
          </a:p>
          <a:p>
            <a:pPr>
              <a:buNone/>
            </a:pPr>
            <a:r>
              <a:rPr lang="en-US" dirty="0" smtClean="0"/>
              <a:t>A reaction which takes place by absorption of visible and ultraviolet radiations is called a photochemical reaction and the branch of chemistry which deals with the study of photochemical reactions is called Photochemistry.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Interaction of light with matter</a:t>
            </a:r>
            <a:r>
              <a:rPr lang="en-US" b="1" dirty="0" smtClean="0"/>
              <a:t>:</a:t>
            </a:r>
            <a:endParaRPr lang="en-US" dirty="0"/>
          </a:p>
        </p:txBody>
      </p:sp>
      <p:sp>
        <p:nvSpPr>
          <p:cNvPr id="5" name="Content Placeholder 4"/>
          <p:cNvSpPr>
            <a:spLocks noGrp="1"/>
          </p:cNvSpPr>
          <p:nvPr>
            <p:ph idx="1"/>
          </p:nvPr>
        </p:nvSpPr>
        <p:spPr/>
        <p:txBody>
          <a:bodyPr/>
          <a:lstStyle/>
          <a:p>
            <a:pPr>
              <a:buNone/>
            </a:pPr>
            <a:r>
              <a:rPr lang="en-US" dirty="0"/>
              <a:t>When light falls on matter, then reflection, transmission and absorption may takes place. The Photochemistry is related only with the absorption of light by the matter. </a:t>
            </a:r>
            <a:r>
              <a:rPr lang="en-US" dirty="0" smtClean="0"/>
              <a:t> </a:t>
            </a:r>
            <a:endParaRPr lang="en-US" dirty="0"/>
          </a:p>
        </p:txBody>
      </p:sp>
      <p:pic>
        <p:nvPicPr>
          <p:cNvPr id="6" name="Content Placeholder 3" descr="light.bmp"/>
          <p:cNvPicPr>
            <a:picLocks noChangeAspect="1"/>
          </p:cNvPicPr>
          <p:nvPr/>
        </p:nvPicPr>
        <p:blipFill>
          <a:blip r:embed="rId2"/>
          <a:stretch>
            <a:fillRect/>
          </a:stretch>
        </p:blipFill>
        <p:spPr>
          <a:xfrm>
            <a:off x="2667000" y="3657600"/>
            <a:ext cx="3962400" cy="296797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5" name="Content Placeholder 4"/>
          <p:cNvSpPr>
            <a:spLocks noGrp="1"/>
          </p:cNvSpPr>
          <p:nvPr>
            <p:ph idx="1"/>
          </p:nvPr>
        </p:nvSpPr>
        <p:spPr/>
        <p:txBody>
          <a:bodyPr>
            <a:normAutofit/>
          </a:bodyPr>
          <a:lstStyle/>
          <a:p>
            <a:r>
              <a:rPr lang="en-US" b="1" dirty="0"/>
              <a:t>Photo-physical processes:</a:t>
            </a:r>
            <a:endParaRPr lang="en-US" dirty="0"/>
          </a:p>
          <a:p>
            <a:pPr>
              <a:buNone/>
            </a:pPr>
            <a:r>
              <a:rPr lang="en-US" dirty="0" smtClean="0"/>
              <a:t>	The </a:t>
            </a:r>
            <a:r>
              <a:rPr lang="en-US" dirty="0"/>
              <a:t>substance absorb light, emit it without undergoing any chemical changes is termed as photo-physical process. Ex. Fluorescence, Phosphorescence, and photo-electric effects etc.</a:t>
            </a:r>
          </a:p>
          <a:p>
            <a:pPr>
              <a:buNone/>
            </a:pPr>
            <a:r>
              <a:rPr lang="en-US" dirty="0"/>
              <a:t> </a:t>
            </a:r>
          </a:p>
          <a:p>
            <a:r>
              <a:rPr lang="en-US" b="1" dirty="0"/>
              <a:t>Photochemical changes:</a:t>
            </a:r>
            <a:endParaRPr lang="en-US" dirty="0"/>
          </a:p>
          <a:p>
            <a:pPr>
              <a:buNone/>
            </a:pPr>
            <a:r>
              <a:rPr lang="en-US" dirty="0" smtClean="0"/>
              <a:t>	In </a:t>
            </a:r>
            <a:r>
              <a:rPr lang="en-US" dirty="0"/>
              <a:t>this process, absorption of light brings about some chemical changes in substance. Ex. H</a:t>
            </a:r>
            <a:r>
              <a:rPr lang="en-US" baseline="-25000" dirty="0"/>
              <a:t>2</a:t>
            </a:r>
            <a:r>
              <a:rPr lang="en-US" dirty="0"/>
              <a:t> and Cl</a:t>
            </a:r>
            <a:r>
              <a:rPr lang="en-US" baseline="-25000" dirty="0"/>
              <a:t>2</a:t>
            </a:r>
            <a:r>
              <a:rPr lang="en-US" dirty="0"/>
              <a:t> reacts explosively in presence of sunlight. </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3600" b="1" dirty="0">
                <a:solidFill>
                  <a:srgbClr val="FF0000"/>
                </a:solidFill>
              </a:rPr>
              <a:t>Difference between thermal and photochemical reactions</a:t>
            </a:r>
            <a:r>
              <a:rPr lang="en-US" sz="3600" b="1" dirty="0" smtClean="0">
                <a:solidFill>
                  <a:srgbClr val="FF0000"/>
                </a:solidFill>
              </a:rPr>
              <a:t>:</a:t>
            </a:r>
            <a:endParaRPr lang="en-US" sz="3600" dirty="0">
              <a:solidFill>
                <a:srgbClr val="FF0000"/>
              </a:solidFill>
            </a:endParaRPr>
          </a:p>
        </p:txBody>
      </p:sp>
      <p:graphicFrame>
        <p:nvGraphicFramePr>
          <p:cNvPr id="5" name="Content Placeholder 4"/>
          <p:cNvGraphicFramePr>
            <a:graphicFrameLocks noGrp="1"/>
          </p:cNvGraphicFramePr>
          <p:nvPr>
            <p:ph idx="1"/>
          </p:nvPr>
        </p:nvGraphicFramePr>
        <p:xfrm>
          <a:off x="457200" y="1935163"/>
          <a:ext cx="8229600" cy="4876799"/>
        </p:xfrm>
        <a:graphic>
          <a:graphicData uri="http://schemas.openxmlformats.org/drawingml/2006/table">
            <a:tbl>
              <a:tblPr firstRow="1" bandRow="1">
                <a:tableStyleId>{3B4B98B0-60AC-42C2-AFA5-B58CD77FA1E5}</a:tableStyleId>
              </a:tblPr>
              <a:tblGrid>
                <a:gridCol w="4114800"/>
                <a:gridCol w="4114800"/>
              </a:tblGrid>
              <a:tr h="51971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rgbClr val="FF0000"/>
                          </a:solidFill>
                          <a:latin typeface="+mn-lt"/>
                          <a:ea typeface="+mn-ea"/>
                          <a:cs typeface="+mn-cs"/>
                        </a:rPr>
                        <a:t>Thermal Reactions</a:t>
                      </a:r>
                    </a:p>
                  </a:txBody>
                  <a:tcPr/>
                </a:tc>
                <a:tc>
                  <a:txBody>
                    <a:bodyPr/>
                    <a:lstStyle/>
                    <a:p>
                      <a:pPr algn="ctr"/>
                      <a:r>
                        <a:rPr lang="en-US" sz="1800" b="1" kern="1200" dirty="0" smtClean="0">
                          <a:solidFill>
                            <a:srgbClr val="FF0000"/>
                          </a:solidFill>
                          <a:latin typeface="+mn-lt"/>
                          <a:ea typeface="+mn-ea"/>
                          <a:cs typeface="+mn-cs"/>
                        </a:rPr>
                        <a:t>Photochemical reactions </a:t>
                      </a:r>
                      <a:endParaRPr lang="en-US" b="1" dirty="0">
                        <a:solidFill>
                          <a:srgbClr val="FF0000"/>
                        </a:solidFill>
                      </a:endParaRPr>
                    </a:p>
                  </a:txBody>
                  <a:tcPr/>
                </a:tc>
              </a:tr>
              <a:tr h="12814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tx1"/>
                          </a:solidFill>
                          <a:latin typeface="+mn-lt"/>
                          <a:ea typeface="+mn-ea"/>
                          <a:cs typeface="+mn-cs"/>
                        </a:rPr>
                        <a:t>In thermal reactions, activation energy is derived due to collisions of reactant molecules.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tx1"/>
                          </a:solidFill>
                          <a:latin typeface="+mn-lt"/>
                          <a:ea typeface="+mn-ea"/>
                          <a:cs typeface="+mn-cs"/>
                        </a:rPr>
                        <a:t>In photochemical reactions, activation energy is derived due to absorption of light by which they are irradiated.</a:t>
                      </a:r>
                    </a:p>
                  </a:txBody>
                  <a:tcPr/>
                </a:tc>
              </a:tr>
              <a:tr h="12814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tx1"/>
                          </a:solidFill>
                          <a:latin typeface="+mn-lt"/>
                          <a:ea typeface="+mn-ea"/>
                          <a:cs typeface="+mn-cs"/>
                        </a:rPr>
                        <a:t>In thermal reactions, number of activated molecules depend on temperature of reaction.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tx1"/>
                          </a:solidFill>
                          <a:latin typeface="+mn-lt"/>
                          <a:ea typeface="+mn-ea"/>
                          <a:cs typeface="+mn-cs"/>
                        </a:rPr>
                        <a:t>In photochemical reactions, number of activated molecules depend on intensity of light. </a:t>
                      </a:r>
                    </a:p>
                  </a:txBody>
                  <a:tcPr/>
                </a:tc>
              </a:tr>
              <a:tr h="897046">
                <a:tc>
                  <a:txBody>
                    <a:bodyPr/>
                    <a:lstStyle/>
                    <a:p>
                      <a:r>
                        <a:rPr lang="en-US" sz="1800" b="1" kern="1200" dirty="0" smtClean="0">
                          <a:solidFill>
                            <a:schemeClr val="tx1"/>
                          </a:solidFill>
                          <a:latin typeface="+mn-lt"/>
                          <a:ea typeface="+mn-ea"/>
                          <a:cs typeface="+mn-cs"/>
                        </a:rPr>
                        <a:t>The thermal reactions takes place by absorption or evolution of heat.</a:t>
                      </a:r>
                      <a:endParaRPr lang="en-US" b="1" dirty="0"/>
                    </a:p>
                  </a:txBody>
                  <a:tcPr/>
                </a:tc>
                <a:tc>
                  <a:txBody>
                    <a:bodyPr/>
                    <a:lstStyle/>
                    <a:p>
                      <a:r>
                        <a:rPr lang="en-US" sz="1800" b="1" kern="1200" dirty="0" smtClean="0">
                          <a:solidFill>
                            <a:schemeClr val="tx1"/>
                          </a:solidFill>
                          <a:latin typeface="+mn-lt"/>
                          <a:ea typeface="+mn-ea"/>
                          <a:cs typeface="+mn-cs"/>
                        </a:rPr>
                        <a:t>Photochemical reactions involve only absorption of light.</a:t>
                      </a:r>
                      <a:endParaRPr lang="en-US" b="1" dirty="0"/>
                    </a:p>
                  </a:txBody>
                  <a:tcPr/>
                </a:tc>
              </a:tr>
              <a:tr h="897046">
                <a:tc>
                  <a:txBody>
                    <a:bodyPr/>
                    <a:lstStyle/>
                    <a:p>
                      <a:r>
                        <a:rPr lang="en-US" sz="1800" b="1" kern="1200" dirty="0" smtClean="0">
                          <a:solidFill>
                            <a:schemeClr val="tx1"/>
                          </a:solidFill>
                          <a:latin typeface="+mn-lt"/>
                          <a:ea typeface="+mn-ea"/>
                          <a:cs typeface="+mn-cs"/>
                        </a:rPr>
                        <a:t>Thermal reactions can be carried out in ‘dark’ also.</a:t>
                      </a:r>
                      <a:endParaRPr 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tx1"/>
                          </a:solidFill>
                          <a:latin typeface="+mn-lt"/>
                          <a:ea typeface="+mn-ea"/>
                          <a:cs typeface="+mn-cs"/>
                        </a:rPr>
                        <a:t>Photochemical reactions require presence of light.</a:t>
                      </a:r>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graphicFrame>
        <p:nvGraphicFramePr>
          <p:cNvPr id="4" name="Content Placeholder 3"/>
          <p:cNvGraphicFramePr>
            <a:graphicFrameLocks noGrp="1"/>
          </p:cNvGraphicFramePr>
          <p:nvPr>
            <p:ph idx="1"/>
          </p:nvPr>
        </p:nvGraphicFramePr>
        <p:xfrm>
          <a:off x="457200" y="1524000"/>
          <a:ext cx="8229600" cy="4495801"/>
        </p:xfrm>
        <a:graphic>
          <a:graphicData uri="http://schemas.openxmlformats.org/drawingml/2006/table">
            <a:tbl>
              <a:tblPr firstRow="1" bandRow="1">
                <a:tableStyleId>{BC89EF96-8CEA-46FF-86C4-4CE0E7609802}</a:tableStyleId>
              </a:tblPr>
              <a:tblGrid>
                <a:gridCol w="4114800"/>
                <a:gridCol w="4114800"/>
              </a:tblGrid>
              <a:tr h="1362364">
                <a:tc>
                  <a:txBody>
                    <a:bodyPr/>
                    <a:lstStyle/>
                    <a:p>
                      <a:r>
                        <a:rPr lang="en-US" sz="1800" b="1" kern="1200" dirty="0" smtClean="0">
                          <a:solidFill>
                            <a:schemeClr val="tx1"/>
                          </a:solidFill>
                          <a:latin typeface="+mn-lt"/>
                          <a:ea typeface="+mn-ea"/>
                          <a:cs typeface="+mn-cs"/>
                        </a:rPr>
                        <a:t>The free energy change ∆G is always negative in thermal reactions. </a:t>
                      </a:r>
                      <a:endParaRPr lang="en-US" dirty="0"/>
                    </a:p>
                  </a:txBody>
                  <a:tcPr/>
                </a:tc>
                <a:tc>
                  <a:txBody>
                    <a:bodyPr/>
                    <a:lstStyle/>
                    <a:p>
                      <a:r>
                        <a:rPr lang="en-US" sz="1800" b="1" kern="1200" dirty="0" smtClean="0">
                          <a:solidFill>
                            <a:schemeClr val="tx1"/>
                          </a:solidFill>
                          <a:latin typeface="+mn-lt"/>
                          <a:ea typeface="+mn-ea"/>
                          <a:cs typeface="+mn-cs"/>
                        </a:rPr>
                        <a:t>The free energy change ∆G of most photochemical reactions is negative but it may positive in some cases.</a:t>
                      </a:r>
                      <a:endParaRPr lang="en-US" dirty="0"/>
                    </a:p>
                  </a:txBody>
                  <a:tcPr/>
                </a:tc>
              </a:tr>
              <a:tr h="13623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latin typeface="+mn-lt"/>
                          <a:ea typeface="+mn-ea"/>
                          <a:cs typeface="+mn-cs"/>
                        </a:rPr>
                        <a:t>Rate of thermal reactions depends on temperature and independent on intensity of light absorbed.</a:t>
                      </a:r>
                    </a:p>
                  </a:txBody>
                  <a:tcPr/>
                </a:tc>
                <a:tc>
                  <a:txBody>
                    <a:bodyPr/>
                    <a:lstStyle/>
                    <a:p>
                      <a:r>
                        <a:rPr lang="en-US" sz="1800" kern="1200" dirty="0" smtClean="0">
                          <a:solidFill>
                            <a:schemeClr val="tx1"/>
                          </a:solidFill>
                          <a:latin typeface="+mn-lt"/>
                          <a:ea typeface="+mn-ea"/>
                          <a:cs typeface="+mn-cs"/>
                        </a:rPr>
                        <a:t>Rate depends only on intensity of light absorbed. </a:t>
                      </a:r>
                      <a:endParaRPr lang="en-US" dirty="0"/>
                    </a:p>
                  </a:txBody>
                  <a:tcPr/>
                </a:tc>
              </a:tr>
              <a:tr h="1771073">
                <a:tc>
                  <a:txBody>
                    <a:bodyPr/>
                    <a:lstStyle/>
                    <a:p>
                      <a:r>
                        <a:rPr lang="en-US" sz="1800" kern="1200" dirty="0" smtClean="0">
                          <a:solidFill>
                            <a:schemeClr val="tx1"/>
                          </a:solidFill>
                          <a:latin typeface="+mn-lt"/>
                          <a:ea typeface="+mn-ea"/>
                          <a:cs typeface="+mn-cs"/>
                        </a:rPr>
                        <a:t>Ex. </a:t>
                      </a:r>
                      <a:r>
                        <a:rPr lang="en-US" sz="1800" kern="1200" dirty="0" err="1" smtClean="0">
                          <a:solidFill>
                            <a:schemeClr val="tx1"/>
                          </a:solidFill>
                          <a:latin typeface="+mn-lt"/>
                          <a:ea typeface="+mn-ea"/>
                          <a:cs typeface="+mn-cs"/>
                        </a:rPr>
                        <a:t>i</a:t>
                      </a:r>
                      <a:r>
                        <a:rPr lang="en-US" sz="1800" kern="1200" dirty="0" smtClean="0">
                          <a:solidFill>
                            <a:schemeClr val="tx1"/>
                          </a:solidFill>
                          <a:latin typeface="+mn-lt"/>
                          <a:ea typeface="+mn-ea"/>
                          <a:cs typeface="+mn-cs"/>
                        </a:rPr>
                        <a:t>)   N</a:t>
                      </a:r>
                      <a:r>
                        <a:rPr lang="en-US" sz="1800" kern="1200" baseline="-25000" dirty="0" smtClean="0">
                          <a:solidFill>
                            <a:schemeClr val="tx1"/>
                          </a:solidFill>
                          <a:latin typeface="+mn-lt"/>
                          <a:ea typeface="+mn-ea"/>
                          <a:cs typeface="+mn-cs"/>
                        </a:rPr>
                        <a:t>2</a:t>
                      </a:r>
                      <a:r>
                        <a:rPr lang="en-US" sz="1800" kern="1200" dirty="0" smtClean="0">
                          <a:solidFill>
                            <a:schemeClr val="tx1"/>
                          </a:solidFill>
                          <a:latin typeface="+mn-lt"/>
                          <a:ea typeface="+mn-ea"/>
                          <a:cs typeface="+mn-cs"/>
                        </a:rPr>
                        <a:t> + 3H</a:t>
                      </a:r>
                      <a:r>
                        <a:rPr lang="en-US" sz="1800" kern="1200" baseline="-25000" dirty="0" smtClean="0">
                          <a:solidFill>
                            <a:schemeClr val="tx1"/>
                          </a:solidFill>
                          <a:latin typeface="+mn-lt"/>
                          <a:ea typeface="+mn-ea"/>
                          <a:cs typeface="+mn-cs"/>
                        </a:rPr>
                        <a:t>2</a:t>
                      </a:r>
                      <a:r>
                        <a:rPr lang="en-US" sz="1800" kern="1200" dirty="0" smtClean="0">
                          <a:solidFill>
                            <a:schemeClr val="tx1"/>
                          </a:solidFill>
                          <a:latin typeface="+mn-lt"/>
                          <a:ea typeface="+mn-ea"/>
                          <a:cs typeface="+mn-cs"/>
                        </a:rPr>
                        <a:t> → 2NH</a:t>
                      </a:r>
                      <a:r>
                        <a:rPr lang="en-US" sz="1800" kern="1200" baseline="-25000" dirty="0" smtClean="0">
                          <a:solidFill>
                            <a:schemeClr val="tx1"/>
                          </a:solidFill>
                          <a:latin typeface="+mn-lt"/>
                          <a:ea typeface="+mn-ea"/>
                          <a:cs typeface="+mn-cs"/>
                        </a:rPr>
                        <a:t>3</a:t>
                      </a:r>
                      <a:endParaRPr lang="en-US" sz="1800" kern="1200" dirty="0" smtClean="0">
                        <a:solidFill>
                          <a:schemeClr val="tx1"/>
                        </a:solidFill>
                        <a:latin typeface="+mn-lt"/>
                        <a:ea typeface="+mn-ea"/>
                        <a:cs typeface="+mn-cs"/>
                      </a:endParaRPr>
                    </a:p>
                    <a:p>
                      <a:r>
                        <a:rPr lang="en-US" sz="1800" kern="1200" dirty="0" smtClean="0">
                          <a:solidFill>
                            <a:schemeClr val="tx1"/>
                          </a:solidFill>
                          <a:latin typeface="+mn-lt"/>
                          <a:ea typeface="+mn-ea"/>
                          <a:cs typeface="+mn-cs"/>
                        </a:rPr>
                        <a:t>      ii)  H</a:t>
                      </a:r>
                      <a:r>
                        <a:rPr lang="en-US" sz="1800" kern="1200" baseline="-25000" dirty="0" smtClean="0">
                          <a:solidFill>
                            <a:schemeClr val="tx1"/>
                          </a:solidFill>
                          <a:latin typeface="+mn-lt"/>
                          <a:ea typeface="+mn-ea"/>
                          <a:cs typeface="+mn-cs"/>
                        </a:rPr>
                        <a:t>2</a:t>
                      </a:r>
                      <a:r>
                        <a:rPr lang="en-US" sz="1800" kern="1200" dirty="0" smtClean="0">
                          <a:solidFill>
                            <a:schemeClr val="tx1"/>
                          </a:solidFill>
                          <a:latin typeface="+mn-lt"/>
                          <a:ea typeface="+mn-ea"/>
                          <a:cs typeface="+mn-cs"/>
                        </a:rPr>
                        <a:t> + I</a:t>
                      </a:r>
                      <a:r>
                        <a:rPr lang="en-US" sz="1800" kern="1200" baseline="-25000" dirty="0" smtClean="0">
                          <a:solidFill>
                            <a:schemeClr val="tx1"/>
                          </a:solidFill>
                          <a:latin typeface="+mn-lt"/>
                          <a:ea typeface="+mn-ea"/>
                          <a:cs typeface="+mn-cs"/>
                        </a:rPr>
                        <a:t>2</a:t>
                      </a:r>
                      <a:r>
                        <a:rPr lang="en-US" sz="1800" kern="1200" dirty="0" smtClean="0">
                          <a:solidFill>
                            <a:schemeClr val="tx1"/>
                          </a:solidFill>
                          <a:latin typeface="+mn-lt"/>
                          <a:ea typeface="+mn-ea"/>
                          <a:cs typeface="+mn-cs"/>
                        </a:rPr>
                        <a:t>   →  2HI</a:t>
                      </a:r>
                    </a:p>
                    <a:p>
                      <a:r>
                        <a:rPr lang="en-US" sz="1800" kern="1200" dirty="0" smtClean="0">
                          <a:solidFill>
                            <a:schemeClr val="tx1"/>
                          </a:solidFill>
                          <a:latin typeface="+mn-lt"/>
                          <a:ea typeface="+mn-ea"/>
                          <a:cs typeface="+mn-cs"/>
                        </a:rPr>
                        <a:t>      iii) PCl</a:t>
                      </a:r>
                      <a:r>
                        <a:rPr lang="en-US" sz="1800" kern="1200" baseline="-25000" dirty="0" smtClean="0">
                          <a:solidFill>
                            <a:schemeClr val="tx1"/>
                          </a:solidFill>
                          <a:latin typeface="+mn-lt"/>
                          <a:ea typeface="+mn-ea"/>
                          <a:cs typeface="+mn-cs"/>
                        </a:rPr>
                        <a:t>5</a:t>
                      </a:r>
                      <a:r>
                        <a:rPr lang="en-US" sz="1800" kern="1200" dirty="0" smtClean="0">
                          <a:solidFill>
                            <a:schemeClr val="tx1"/>
                          </a:solidFill>
                          <a:latin typeface="+mn-lt"/>
                          <a:ea typeface="+mn-ea"/>
                          <a:cs typeface="+mn-cs"/>
                        </a:rPr>
                        <a:t>  →   PCl3 + Cl</a:t>
                      </a:r>
                      <a:r>
                        <a:rPr lang="en-US" sz="1800" kern="1200" baseline="-25000" dirty="0" smtClean="0">
                          <a:solidFill>
                            <a:schemeClr val="tx1"/>
                          </a:solidFill>
                          <a:latin typeface="+mn-lt"/>
                          <a:ea typeface="+mn-ea"/>
                          <a:cs typeface="+mn-cs"/>
                        </a:rPr>
                        <a:t>2</a:t>
                      </a:r>
                      <a:r>
                        <a:rPr lang="en-US" sz="1800" kern="1200" dirty="0" smtClean="0">
                          <a:solidFill>
                            <a:schemeClr val="tx1"/>
                          </a:solidFill>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tx1"/>
                        </a:solidFill>
                        <a:latin typeface="+mn-lt"/>
                        <a:ea typeface="+mn-ea"/>
                        <a:cs typeface="+mn-cs"/>
                      </a:endParaRPr>
                    </a:p>
                  </a:txBody>
                  <a:tcPr/>
                </a:tc>
                <a:tc>
                  <a:txBody>
                    <a:bodyPr/>
                    <a:lstStyle/>
                    <a:p>
                      <a:r>
                        <a:rPr lang="en-US" sz="1800" kern="1200" dirty="0" smtClean="0">
                          <a:solidFill>
                            <a:schemeClr val="tx1"/>
                          </a:solidFill>
                          <a:latin typeface="+mn-lt"/>
                          <a:ea typeface="+mn-ea"/>
                          <a:cs typeface="+mn-cs"/>
                        </a:rPr>
                        <a:t>Ex.   </a:t>
                      </a:r>
                      <a:r>
                        <a:rPr lang="en-US" sz="1800" kern="1200" dirty="0" err="1" smtClean="0">
                          <a:solidFill>
                            <a:schemeClr val="tx1"/>
                          </a:solidFill>
                          <a:latin typeface="+mn-lt"/>
                          <a:ea typeface="+mn-ea"/>
                          <a:cs typeface="+mn-cs"/>
                        </a:rPr>
                        <a:t>i</a:t>
                      </a:r>
                      <a:r>
                        <a:rPr lang="en-US" sz="1800" kern="1200" dirty="0" smtClean="0">
                          <a:solidFill>
                            <a:schemeClr val="tx1"/>
                          </a:solidFill>
                          <a:latin typeface="+mn-lt"/>
                          <a:ea typeface="+mn-ea"/>
                          <a:cs typeface="+mn-cs"/>
                        </a:rPr>
                        <a:t>)  2HBr  →  H</a:t>
                      </a:r>
                      <a:r>
                        <a:rPr lang="en-US" sz="1800" kern="1200" baseline="-25000" dirty="0" smtClean="0">
                          <a:solidFill>
                            <a:schemeClr val="tx1"/>
                          </a:solidFill>
                          <a:latin typeface="+mn-lt"/>
                          <a:ea typeface="+mn-ea"/>
                          <a:cs typeface="+mn-cs"/>
                        </a:rPr>
                        <a:t>2</a:t>
                      </a:r>
                      <a:r>
                        <a:rPr lang="en-US" sz="1800" kern="1200" dirty="0" smtClean="0">
                          <a:solidFill>
                            <a:schemeClr val="tx1"/>
                          </a:solidFill>
                          <a:latin typeface="+mn-lt"/>
                          <a:ea typeface="+mn-ea"/>
                          <a:cs typeface="+mn-cs"/>
                        </a:rPr>
                        <a:t> + Br</a:t>
                      </a:r>
                      <a:r>
                        <a:rPr lang="en-US" sz="1800" kern="1200" baseline="-25000" dirty="0" smtClean="0">
                          <a:solidFill>
                            <a:schemeClr val="tx1"/>
                          </a:solidFill>
                          <a:latin typeface="+mn-lt"/>
                          <a:ea typeface="+mn-ea"/>
                          <a:cs typeface="+mn-cs"/>
                        </a:rPr>
                        <a:t>2</a:t>
                      </a:r>
                      <a:endParaRPr lang="en-US" sz="1800" kern="1200" dirty="0" smtClean="0">
                        <a:solidFill>
                          <a:schemeClr val="tx1"/>
                        </a:solidFill>
                        <a:latin typeface="+mn-lt"/>
                        <a:ea typeface="+mn-ea"/>
                        <a:cs typeface="+mn-cs"/>
                      </a:endParaRPr>
                    </a:p>
                    <a:p>
                      <a:r>
                        <a:rPr lang="en-US" sz="1800" kern="1200" dirty="0" smtClean="0">
                          <a:solidFill>
                            <a:schemeClr val="tx1"/>
                          </a:solidFill>
                          <a:latin typeface="+mn-lt"/>
                          <a:ea typeface="+mn-ea"/>
                          <a:cs typeface="+mn-cs"/>
                        </a:rPr>
                        <a:t>        ii)  H</a:t>
                      </a:r>
                      <a:r>
                        <a:rPr lang="en-US" sz="1800" kern="1200" baseline="-25000" dirty="0" smtClean="0">
                          <a:solidFill>
                            <a:schemeClr val="tx1"/>
                          </a:solidFill>
                          <a:latin typeface="+mn-lt"/>
                          <a:ea typeface="+mn-ea"/>
                          <a:cs typeface="+mn-cs"/>
                        </a:rPr>
                        <a:t>2</a:t>
                      </a:r>
                      <a:r>
                        <a:rPr lang="en-US" sz="1800" kern="1200" dirty="0" smtClean="0">
                          <a:solidFill>
                            <a:schemeClr val="tx1"/>
                          </a:solidFill>
                          <a:latin typeface="+mn-lt"/>
                          <a:ea typeface="+mn-ea"/>
                          <a:cs typeface="+mn-cs"/>
                        </a:rPr>
                        <a:t> + Cl</a:t>
                      </a:r>
                      <a:r>
                        <a:rPr lang="en-US" sz="1800" kern="1200" baseline="-25000" dirty="0" smtClean="0">
                          <a:solidFill>
                            <a:schemeClr val="tx1"/>
                          </a:solidFill>
                          <a:latin typeface="+mn-lt"/>
                          <a:ea typeface="+mn-ea"/>
                          <a:cs typeface="+mn-cs"/>
                        </a:rPr>
                        <a:t>2</a:t>
                      </a:r>
                      <a:r>
                        <a:rPr lang="en-US" sz="1800" kern="1200" dirty="0" smtClean="0">
                          <a:solidFill>
                            <a:schemeClr val="tx1"/>
                          </a:solidFill>
                          <a:latin typeface="+mn-lt"/>
                          <a:ea typeface="+mn-ea"/>
                          <a:cs typeface="+mn-cs"/>
                        </a:rPr>
                        <a:t> →  2HCl</a:t>
                      </a:r>
                    </a:p>
                    <a:p>
                      <a:r>
                        <a:rPr lang="en-US" sz="1800" kern="1200" dirty="0" smtClean="0">
                          <a:solidFill>
                            <a:schemeClr val="tx1"/>
                          </a:solidFill>
                          <a:latin typeface="+mn-lt"/>
                          <a:ea typeface="+mn-ea"/>
                          <a:cs typeface="+mn-cs"/>
                        </a:rPr>
                        <a:t>       iii)  2O</a:t>
                      </a:r>
                      <a:r>
                        <a:rPr lang="en-US" sz="1800" kern="1200" baseline="-25000" dirty="0" smtClean="0">
                          <a:solidFill>
                            <a:schemeClr val="tx1"/>
                          </a:solidFill>
                          <a:latin typeface="+mn-lt"/>
                          <a:ea typeface="+mn-ea"/>
                          <a:cs typeface="+mn-cs"/>
                        </a:rPr>
                        <a:t>3</a:t>
                      </a:r>
                      <a:r>
                        <a:rPr lang="en-US" sz="1800" kern="1200" dirty="0" smtClean="0">
                          <a:solidFill>
                            <a:schemeClr val="tx1"/>
                          </a:solidFill>
                          <a:latin typeface="+mn-lt"/>
                          <a:ea typeface="+mn-ea"/>
                          <a:cs typeface="+mn-cs"/>
                        </a:rPr>
                        <a:t>  →   3O</a:t>
                      </a:r>
                      <a:r>
                        <a:rPr lang="en-US" sz="1800" kern="1200" baseline="-25000" dirty="0" smtClean="0">
                          <a:solidFill>
                            <a:schemeClr val="tx1"/>
                          </a:solidFill>
                          <a:latin typeface="+mn-lt"/>
                          <a:ea typeface="+mn-ea"/>
                          <a:cs typeface="+mn-cs"/>
                        </a:rPr>
                        <a:t>2 </a:t>
                      </a:r>
                      <a:endParaRPr lang="en-US"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u="sng" dirty="0"/>
              <a:t>Photochemical Laws</a:t>
            </a:r>
            <a:r>
              <a:rPr lang="en-US" b="1" u="sng" dirty="0" smtClean="0"/>
              <a:t>:</a:t>
            </a:r>
            <a:endParaRPr lang="en-US" dirty="0"/>
          </a:p>
        </p:txBody>
      </p:sp>
      <p:sp>
        <p:nvSpPr>
          <p:cNvPr id="3" name="Content Placeholder 2"/>
          <p:cNvSpPr>
            <a:spLocks noGrp="1"/>
          </p:cNvSpPr>
          <p:nvPr>
            <p:ph idx="1"/>
          </p:nvPr>
        </p:nvSpPr>
        <p:spPr/>
        <p:txBody>
          <a:bodyPr/>
          <a:lstStyle/>
          <a:p>
            <a:pPr>
              <a:buNone/>
            </a:pPr>
            <a:r>
              <a:rPr lang="en-US" b="1" dirty="0" err="1">
                <a:solidFill>
                  <a:srgbClr val="FF0000"/>
                </a:solidFill>
              </a:rPr>
              <a:t>Grothus</a:t>
            </a:r>
            <a:r>
              <a:rPr lang="en-US" b="1" dirty="0">
                <a:solidFill>
                  <a:srgbClr val="FF0000"/>
                </a:solidFill>
              </a:rPr>
              <a:t>-Draper </a:t>
            </a:r>
            <a:r>
              <a:rPr lang="en-US" b="1" dirty="0" smtClean="0">
                <a:solidFill>
                  <a:srgbClr val="FF0000"/>
                </a:solidFill>
              </a:rPr>
              <a:t>Law: </a:t>
            </a:r>
          </a:p>
          <a:p>
            <a:pPr>
              <a:buNone/>
            </a:pPr>
            <a:endParaRPr lang="en-US" dirty="0" smtClean="0"/>
          </a:p>
          <a:p>
            <a:pPr>
              <a:buNone/>
            </a:pPr>
            <a:r>
              <a:rPr lang="en-US" dirty="0" smtClean="0"/>
              <a:t>“</a:t>
            </a:r>
            <a:r>
              <a:rPr lang="en-US" dirty="0"/>
              <a:t>The </a:t>
            </a:r>
            <a:r>
              <a:rPr lang="en-US" dirty="0" err="1"/>
              <a:t>Gratthus</a:t>
            </a:r>
            <a:r>
              <a:rPr lang="en-US" dirty="0"/>
              <a:t> –</a:t>
            </a:r>
            <a:r>
              <a:rPr lang="en-US" dirty="0" err="1"/>
              <a:t>Drapper</a:t>
            </a:r>
            <a:r>
              <a:rPr lang="en-US" dirty="0"/>
              <a:t> law is stated as, When light falls on substance only fraction of incident light which is absorbed by the substance can brings about chemical change, reflected and transmitted do not produce any such changes.”</a:t>
            </a:r>
          </a:p>
          <a:p>
            <a:pPr>
              <a:buNone/>
            </a:pPr>
            <a:r>
              <a:rPr lang="en-US"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Limitations</a:t>
            </a:r>
            <a:r>
              <a:rPr lang="en-US" dirty="0" smtClean="0"/>
              <a:t>: </a:t>
            </a:r>
            <a:endParaRPr lang="en-US" dirty="0"/>
          </a:p>
        </p:txBody>
      </p:sp>
      <p:sp>
        <p:nvSpPr>
          <p:cNvPr id="3" name="Content Placeholder 2"/>
          <p:cNvSpPr>
            <a:spLocks noGrp="1"/>
          </p:cNvSpPr>
          <p:nvPr>
            <p:ph idx="1"/>
          </p:nvPr>
        </p:nvSpPr>
        <p:spPr/>
        <p:txBody>
          <a:bodyPr>
            <a:normAutofit/>
          </a:bodyPr>
          <a:lstStyle/>
          <a:p>
            <a:r>
              <a:rPr lang="en-US" dirty="0" smtClean="0"/>
              <a:t>This </a:t>
            </a:r>
            <a:r>
              <a:rPr lang="en-US" dirty="0"/>
              <a:t>law state about absorption of light responsible for the photochemical change but it has following limitations, </a:t>
            </a:r>
          </a:p>
          <a:p>
            <a:pPr lvl="0"/>
            <a:r>
              <a:rPr lang="en-US" dirty="0"/>
              <a:t>This law is purely qualitative.</a:t>
            </a:r>
          </a:p>
          <a:p>
            <a:pPr lvl="0"/>
            <a:r>
              <a:rPr lang="en-US" dirty="0"/>
              <a:t>It does not give any relationship between amount of light absorbed and number of molecules reacted. </a:t>
            </a:r>
          </a:p>
          <a:p>
            <a:pPr lvl="0"/>
            <a:r>
              <a:rPr lang="en-US" dirty="0"/>
              <a:t>It is applicable to primary chemical processes and not for secondary processes.</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u="sng" dirty="0"/>
              <a:t>Stark – Einstein’s Law: </a:t>
            </a:r>
            <a:endParaRPr lang="en-US" dirty="0"/>
          </a:p>
        </p:txBody>
      </p:sp>
      <p:sp>
        <p:nvSpPr>
          <p:cNvPr id="3" name="Content Placeholder 2"/>
          <p:cNvSpPr>
            <a:spLocks noGrp="1"/>
          </p:cNvSpPr>
          <p:nvPr>
            <p:ph idx="1"/>
          </p:nvPr>
        </p:nvSpPr>
        <p:spPr/>
        <p:txBody>
          <a:bodyPr/>
          <a:lstStyle/>
          <a:p>
            <a:pPr>
              <a:buNone/>
            </a:pPr>
            <a:r>
              <a:rPr lang="en-US" b="1" dirty="0" smtClean="0">
                <a:solidFill>
                  <a:srgbClr val="FF0000"/>
                </a:solidFill>
              </a:rPr>
              <a:t>Statement:</a:t>
            </a:r>
            <a:r>
              <a:rPr lang="en-US" dirty="0" smtClean="0">
                <a:solidFill>
                  <a:srgbClr val="FF0000"/>
                </a:solidFill>
              </a:rPr>
              <a:t>	</a:t>
            </a:r>
          </a:p>
          <a:p>
            <a:pPr>
              <a:buNone/>
            </a:pPr>
            <a:r>
              <a:rPr lang="en-US" dirty="0" smtClean="0"/>
              <a:t>It </a:t>
            </a:r>
            <a:r>
              <a:rPr lang="en-US" dirty="0"/>
              <a:t>is stated as, each molecule taking part in photochemical reaction absorbs one quantum of light energy. </a:t>
            </a:r>
            <a:endParaRPr lang="en-US" dirty="0" smtClean="0"/>
          </a:p>
          <a:p>
            <a:pPr>
              <a:buNone/>
            </a:pPr>
            <a:r>
              <a:rPr lang="en-US" dirty="0"/>
              <a:t>From this law it is clear that for a reaction, number of molecules reacted should be equal to number of quanta of light absorbed. </a:t>
            </a:r>
            <a:r>
              <a:rPr lang="en-US" dirty="0" smtClean="0"/>
              <a: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47</TotalTime>
  <Words>530</Words>
  <Application>Microsoft Office PowerPoint</Application>
  <PresentationFormat>On-screen Show (4:3)</PresentationFormat>
  <Paragraphs>71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PowerPoint Presentation</vt:lpstr>
      <vt:lpstr>Photochemistry </vt:lpstr>
      <vt:lpstr>Interaction of light with matter:</vt:lpstr>
      <vt:lpstr> </vt:lpstr>
      <vt:lpstr>Difference between thermal and photochemical reactions:</vt:lpstr>
      <vt:lpstr> </vt:lpstr>
      <vt:lpstr>Photochemical Laws:</vt:lpstr>
      <vt:lpstr>Limitations: </vt:lpstr>
      <vt:lpstr>Stark – Einstein’s Law: </vt:lpstr>
      <vt:lpstr> </vt:lpstr>
      <vt:lpstr> </vt:lpstr>
      <vt:lpstr>Limitations </vt:lpstr>
      <vt:lpstr>Joblonski Diagram: </vt:lpstr>
      <vt:lpstr>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Photochemistry </dc:title>
  <dc:creator>compaq</dc:creator>
  <cp:lastModifiedBy>PC1</cp:lastModifiedBy>
  <cp:revision>9</cp:revision>
  <dcterms:created xsi:type="dcterms:W3CDTF">2013-08-14T21:18:34Z</dcterms:created>
  <dcterms:modified xsi:type="dcterms:W3CDTF">2017-11-25T20:42:11Z</dcterms:modified>
</cp:coreProperties>
</file>