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D17A-4E20-4EF3-829C-805C65EB2079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B546-3BFD-4095-B27D-9FE30AA5EE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7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7B75B-F50E-43EB-BEDA-68D647958707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A302-BCFD-4AEE-B0AB-78727357D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</a:rPr>
              <a:t>WEL COME</a:t>
            </a:r>
            <a:endParaRPr lang="en-US" sz="8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 fontScale="55000" lnSpcReduction="20000"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IN" sz="7300" b="1" dirty="0" err="1" smtClean="0">
                <a:solidFill>
                  <a:srgbClr val="C00000"/>
                </a:solidFill>
              </a:rPr>
              <a:t>Dr.</a:t>
            </a:r>
            <a:r>
              <a:rPr lang="en-IN" sz="7300" b="1" dirty="0" smtClean="0">
                <a:solidFill>
                  <a:srgbClr val="C00000"/>
                </a:solidFill>
              </a:rPr>
              <a:t> </a:t>
            </a:r>
            <a:r>
              <a:rPr lang="en-IN" sz="7300" b="1" dirty="0" err="1" smtClean="0">
                <a:solidFill>
                  <a:srgbClr val="C00000"/>
                </a:solidFill>
              </a:rPr>
              <a:t>Uhave</a:t>
            </a:r>
            <a:r>
              <a:rPr lang="en-IN" sz="7300" b="1" dirty="0" smtClean="0">
                <a:solidFill>
                  <a:srgbClr val="C00000"/>
                </a:solidFill>
              </a:rPr>
              <a:t> Kale</a:t>
            </a:r>
            <a:endParaRPr lang="en-US" sz="7300" b="1" dirty="0" smtClean="0">
              <a:solidFill>
                <a:srgbClr val="C00000"/>
              </a:solidFill>
            </a:endParaRPr>
          </a:p>
          <a:p>
            <a:r>
              <a:rPr lang="en-US" sz="7300" b="1" dirty="0" smtClean="0">
                <a:solidFill>
                  <a:srgbClr val="C00000"/>
                </a:solidFill>
              </a:rPr>
              <a:t>Department </a:t>
            </a:r>
            <a:r>
              <a:rPr lang="en-US" sz="7300" b="1" dirty="0" smtClean="0">
                <a:solidFill>
                  <a:srgbClr val="C00000"/>
                </a:solidFill>
              </a:rPr>
              <a:t>of PHYSICAL EDUCATION</a:t>
            </a:r>
            <a:endParaRPr lang="en-US" sz="7300" b="1" dirty="0">
              <a:solidFill>
                <a:srgbClr val="C00000"/>
              </a:solidFill>
            </a:endParaRPr>
          </a:p>
        </p:txBody>
      </p:sp>
      <p:pic>
        <p:nvPicPr>
          <p:cNvPr id="82946" name="Picture 2" descr="C:\Documents and Settings\Acer\Desktop\pic 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1"/>
            <a:ext cx="6477000" cy="249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Definition: Athletics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Highly organized, competitive sports</a:t>
            </a:r>
          </a:p>
          <a:p>
            <a:r>
              <a:rPr lang="en-US"/>
              <a:t>Skillful participants</a:t>
            </a:r>
          </a:p>
        </p:txBody>
      </p:sp>
      <p:pic>
        <p:nvPicPr>
          <p:cNvPr id="14342" name="Picture 6" descr="D:\treadm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9600"/>
            <a:ext cx="1433513" cy="1433513"/>
          </a:xfrm>
          <a:prstGeom prst="rect">
            <a:avLst/>
          </a:prstGeom>
          <a:noFill/>
        </p:spPr>
      </p:pic>
      <p:pic>
        <p:nvPicPr>
          <p:cNvPr id="14343" name="Picture 7" descr="D:\ncaa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733800"/>
            <a:ext cx="1660525" cy="1752600"/>
          </a:xfrm>
          <a:prstGeom prst="rect">
            <a:avLst/>
          </a:prstGeom>
          <a:noFill/>
        </p:spPr>
      </p:pic>
      <p:pic>
        <p:nvPicPr>
          <p:cNvPr id="14344" name="Picture 8" descr="D:\nhl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733800"/>
            <a:ext cx="1422400" cy="1752600"/>
          </a:xfrm>
          <a:prstGeom prst="rect">
            <a:avLst/>
          </a:prstGeom>
          <a:noFill/>
        </p:spPr>
      </p:pic>
      <p:pic>
        <p:nvPicPr>
          <p:cNvPr id="14345" name="Picture 9" descr="D:\wusalog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962400"/>
            <a:ext cx="3595688" cy="12366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Subdisciplines	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3789363" cy="4114800"/>
          </a:xfrm>
          <a:noFill/>
          <a:ln/>
        </p:spPr>
        <p:txBody>
          <a:bodyPr/>
          <a:lstStyle/>
          <a:p>
            <a:r>
              <a:rPr lang="en-US" sz="2800"/>
              <a:t>Exercise physiology</a:t>
            </a:r>
          </a:p>
          <a:p>
            <a:r>
              <a:rPr lang="en-US" sz="2800"/>
              <a:t>Sports medicine</a:t>
            </a:r>
          </a:p>
          <a:p>
            <a:r>
              <a:rPr lang="en-US" sz="2800"/>
              <a:t>Sport biomechanics</a:t>
            </a:r>
          </a:p>
          <a:p>
            <a:r>
              <a:rPr lang="en-US" sz="2800"/>
              <a:t>Sport philosophy</a:t>
            </a:r>
          </a:p>
          <a:p>
            <a:r>
              <a:rPr lang="en-US" sz="2800"/>
              <a:t>Sport history</a:t>
            </a:r>
          </a:p>
          <a:p>
            <a:r>
              <a:rPr lang="en-US" sz="2800"/>
              <a:t>Sport psychology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267200" y="1676400"/>
            <a:ext cx="4495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Motor development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Motor learning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Sport sociology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Sport pedagogy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Adapted physical activity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Sport management</a:t>
            </a:r>
          </a:p>
        </p:txBody>
      </p:sp>
      <p:pic>
        <p:nvPicPr>
          <p:cNvPr id="16392" name="Picture 8" descr="D:\weight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876800"/>
            <a:ext cx="1752600" cy="1752600"/>
          </a:xfrm>
          <a:prstGeom prst="rect">
            <a:avLst/>
          </a:prstGeom>
          <a:noFill/>
        </p:spPr>
      </p:pic>
      <p:pic>
        <p:nvPicPr>
          <p:cNvPr id="16393" name="Picture 9" descr="D:\wheelchair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4953000"/>
            <a:ext cx="1676400" cy="1676400"/>
          </a:xfrm>
          <a:prstGeom prst="rect">
            <a:avLst/>
          </a:prstGeom>
          <a:noFill/>
        </p:spPr>
      </p:pic>
      <p:pic>
        <p:nvPicPr>
          <p:cNvPr id="16394" name="Picture 10" descr="D:\managemen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4876800"/>
            <a:ext cx="1768475" cy="176847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build="p" autoUpdateAnimBg="0"/>
      <p:bldP spid="163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3900" dirty="0" smtClean="0">
                <a:solidFill>
                  <a:srgbClr val="7030A0"/>
                </a:solidFill>
              </a:rPr>
              <a:t>		 END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049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Nature </a:t>
            </a:r>
            <a:r>
              <a:rPr lang="en-US" sz="3600" dirty="0"/>
              <a:t>and Scope of Physical Education, Exercise Science, and Sport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r>
              <a:rPr lang="en-US" dirty="0"/>
              <a:t>What is “contemporary physical education?”</a:t>
            </a:r>
          </a:p>
          <a:p>
            <a:r>
              <a:rPr lang="en-US" dirty="0"/>
              <a:t>How do different areas of physical education relate to the field overall?</a:t>
            </a:r>
          </a:p>
          <a:p>
            <a:r>
              <a:rPr lang="en-US" dirty="0"/>
              <a:t>What is the importance of creating your personal philosophy of physical education, exercise science, and sport?</a:t>
            </a:r>
          </a:p>
        </p:txBody>
      </p:sp>
      <p:pic>
        <p:nvPicPr>
          <p:cNvPr id="65540" name="Picture 4" descr="D:\beanque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419600"/>
            <a:ext cx="2119313" cy="2119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      Goals for Physical Educators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r>
              <a:rPr lang="en-US"/>
              <a:t>Access to physical education and sport for all, regardless of: age, gender, race, ethnicity, sexual orientation, disability status, income, educational level, geographic location and ability.</a:t>
            </a:r>
          </a:p>
          <a:p>
            <a:r>
              <a:rPr lang="en-US"/>
              <a:t>Prevent disease and positively contribute to health and well-being of all participants.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976813" y="1676400"/>
            <a:ext cx="3786187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endParaRPr lang="en-US" sz="2800"/>
          </a:p>
        </p:txBody>
      </p:sp>
      <p:pic>
        <p:nvPicPr>
          <p:cNvPr id="4107" name="Picture 11" descr="D:\checkmark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52600" cy="16081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utoUpdateAnimBg="0"/>
      <p:bldP spid="4106" grpId="0" build="p" autoUpdateAnimBg="0"/>
      <p:bldP spid="41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Expansion of Physical Education, Exercise Science, and Sport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Moved from the traditional school setting to:</a:t>
            </a:r>
          </a:p>
          <a:p>
            <a:pPr lvl="1"/>
            <a:r>
              <a:rPr lang="en-US" sz="2000"/>
              <a:t>Community</a:t>
            </a:r>
          </a:p>
          <a:p>
            <a:pPr lvl="1"/>
            <a:r>
              <a:rPr lang="en-US" sz="2000"/>
              <a:t>Home</a:t>
            </a:r>
          </a:p>
          <a:p>
            <a:pPr lvl="1"/>
            <a:r>
              <a:rPr lang="en-US" sz="2000"/>
              <a:t>Worksite</a:t>
            </a:r>
          </a:p>
          <a:p>
            <a:pPr lvl="1"/>
            <a:r>
              <a:rPr lang="en-US" sz="2000"/>
              <a:t>Commercial &amp; Medical Settings</a:t>
            </a:r>
          </a:p>
          <a:p>
            <a:pPr lvl="1"/>
            <a:r>
              <a:rPr lang="en-US" sz="2000"/>
              <a:t>Corporations</a:t>
            </a:r>
          </a:p>
          <a:p>
            <a:pPr lvl="1"/>
            <a:endParaRPr lang="en-US" sz="2400"/>
          </a:p>
        </p:txBody>
      </p:sp>
      <p:pic>
        <p:nvPicPr>
          <p:cNvPr id="67591" name="Picture 7" descr="D:\community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1676400"/>
            <a:ext cx="2165350" cy="2165350"/>
          </a:xfrm>
          <a:noFill/>
          <a:ln/>
        </p:spPr>
      </p:pic>
      <p:pic>
        <p:nvPicPr>
          <p:cNvPr id="67592" name="Picture 8" descr="D:\wor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95800"/>
            <a:ext cx="1660525" cy="1660525"/>
          </a:xfrm>
          <a:prstGeom prst="rect">
            <a:avLst/>
          </a:prstGeom>
          <a:noFill/>
        </p:spPr>
      </p:pic>
      <p:pic>
        <p:nvPicPr>
          <p:cNvPr id="67593" name="Picture 9" descr="D:\hous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124200"/>
            <a:ext cx="1812925" cy="181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says Physical Activity is Good?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National Reports:</a:t>
            </a:r>
          </a:p>
          <a:p>
            <a:pPr lvl="1"/>
            <a:r>
              <a:rPr lang="en-US"/>
              <a:t>“Physical Activity and Health: A Report of the Surgeon General”</a:t>
            </a:r>
          </a:p>
          <a:p>
            <a:pPr lvl="1"/>
            <a:r>
              <a:rPr lang="en-US"/>
              <a:t>“Healthy People 2010”</a:t>
            </a:r>
          </a:p>
          <a:p>
            <a:pPr lvl="1"/>
            <a:r>
              <a:rPr lang="en-US"/>
              <a:t>“Promoting Better Health for Young People through Physical Activity and Sports”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/>
              <a:t>Our Physical Activity Challenge:</a:t>
            </a:r>
            <a:br>
              <a:rPr lang="en-US" sz="3600"/>
            </a:br>
            <a:r>
              <a:rPr lang="en-US" sz="2000">
                <a:solidFill>
                  <a:schemeClr val="tx1"/>
                </a:solidFill>
              </a:rPr>
              <a:t>Improve Participation of Populations with Low Rates of Physical Activity</a:t>
            </a:r>
            <a:br>
              <a:rPr lang="en-US" sz="2000">
                <a:solidFill>
                  <a:schemeClr val="tx1"/>
                </a:solidFill>
              </a:rPr>
            </a:b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9645" name="Text Box 1037"/>
          <p:cNvSpPr txBox="1">
            <a:spLocks noChangeArrowheads="1"/>
          </p:cNvSpPr>
          <p:nvPr/>
        </p:nvSpPr>
        <p:spPr bwMode="auto">
          <a:xfrm>
            <a:off x="381000" y="1981200"/>
            <a:ext cx="815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7" name="Rectangle 1039"/>
          <p:cNvSpPr>
            <a:spLocks noChangeArrowheads="1"/>
          </p:cNvSpPr>
          <p:nvPr/>
        </p:nvSpPr>
        <p:spPr bwMode="auto">
          <a:xfrm>
            <a:off x="304800" y="1524000"/>
            <a:ext cx="8382000" cy="411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Current Participation Patterns: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Women are generally less active than men at all ages.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African Americans and Hispanics are generally less active than whites.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People with low incomes are typically not as active as those with high incomes.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People with less education are generally not as active as those with higher levels of education.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Adults in the Northeast and South tend to be less active than adults in the North Central and Western States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People with disabilities are less physically active than people without disabilities.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Participation in physical activity declines with age. By age 75, one in 3 men and one in two women engage in no physical activity.</a:t>
            </a:r>
          </a:p>
        </p:txBody>
      </p:sp>
      <p:sp>
        <p:nvSpPr>
          <p:cNvPr id="69648" name="Text Box 1040"/>
          <p:cNvSpPr txBox="1">
            <a:spLocks noChangeArrowheads="1"/>
          </p:cNvSpPr>
          <p:nvPr/>
        </p:nvSpPr>
        <p:spPr bwMode="auto">
          <a:xfrm>
            <a:off x="228600" y="6096000"/>
            <a:ext cx="8305800" cy="669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Lucida Sans" pitchFamily="34" charset="0"/>
                <a:cs typeface="Times New Roman" charset="0"/>
              </a:rPr>
              <a:t>U.S. Department of Health and Human Services. Healthy People 2010: Understanding and Improving Health.  Washington, DC: U.S. Government Printing Office, November, 2000.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  <a:noFill/>
          <a:ln/>
        </p:spPr>
        <p:txBody>
          <a:bodyPr/>
          <a:lstStyle/>
          <a:p>
            <a:r>
              <a:rPr lang="en-US" dirty="0"/>
              <a:t>Definitions: Physical Education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876800"/>
          </a:xfrm>
          <a:noFill/>
          <a:ln/>
        </p:spPr>
        <p:txBody>
          <a:bodyPr/>
          <a:lstStyle/>
          <a:p>
            <a:r>
              <a:rPr lang="en-US" dirty="0"/>
              <a:t>Physical education…. </a:t>
            </a:r>
          </a:p>
          <a:p>
            <a:pPr lvl="1"/>
            <a:r>
              <a:rPr lang="en-US" dirty="0"/>
              <a:t>An educational process that uses physical activity as a means to help people acquire skills, fitness, knowledge, and attitudes that contribute to their optimal development and well-being.</a:t>
            </a:r>
          </a:p>
          <a:p>
            <a:pPr lvl="1"/>
            <a:r>
              <a:rPr lang="en-US" dirty="0"/>
              <a:t>Contributes to the development of the whole person.</a:t>
            </a:r>
          </a:p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An on-going process that occurs throughout our lifespan.</a:t>
            </a:r>
          </a:p>
        </p:txBody>
      </p:sp>
      <p:pic>
        <p:nvPicPr>
          <p:cNvPr id="8200" name="Picture 8" descr="D:\treadm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1" y="990601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Definitions: Exercise Science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Science…</a:t>
            </a:r>
          </a:p>
          <a:p>
            <a:pPr lvl="1"/>
            <a:r>
              <a:rPr lang="en-US" dirty="0"/>
              <a:t>The scientific analysis of exercise or physical activity through theories from many different disciplines such as biology, biochemistry, physics, and psychology.</a:t>
            </a:r>
          </a:p>
        </p:txBody>
      </p:sp>
      <p:pic>
        <p:nvPicPr>
          <p:cNvPr id="71684" name="Picture 4" descr="D:\treadmi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838200"/>
            <a:ext cx="1204913" cy="1204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Definitions: Sports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27950" cy="4114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/>
              <a:t>Organized competitive activities governed by rules that standardize the competition and conditions so individuals can compete fairly.</a:t>
            </a:r>
          </a:p>
          <a:p>
            <a:r>
              <a:rPr lang="en-US"/>
              <a:t>Competition against oneself or opponent(s).</a:t>
            </a:r>
          </a:p>
          <a:p>
            <a:r>
              <a:rPr lang="en-US"/>
              <a:t>Strategy and skill play a significant role in the determination of the outcome.</a:t>
            </a:r>
          </a:p>
        </p:txBody>
      </p:sp>
      <p:pic>
        <p:nvPicPr>
          <p:cNvPr id="12294" name="Picture 6" descr="D:\treadm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9600"/>
            <a:ext cx="1433513" cy="143351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507</Words>
  <Application>Microsoft Office PowerPoint</Application>
  <PresentationFormat>On-screen Show (4:3)</PresentationFormat>
  <Paragraphs>68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 COME</vt:lpstr>
      <vt:lpstr>Nature and Scope of Physical Education, Exercise Science, and Sport</vt:lpstr>
      <vt:lpstr>       Goals for Physical Educators</vt:lpstr>
      <vt:lpstr>Expansion of Physical Education, Exercise Science, and Sport</vt:lpstr>
      <vt:lpstr>Who says Physical Activity is Good?</vt:lpstr>
      <vt:lpstr>Our Physical Activity Challenge: Improve Participation of Populations with Low Rates of Physical Activity </vt:lpstr>
      <vt:lpstr>Definitions: Physical Education</vt:lpstr>
      <vt:lpstr>Definitions: Exercise Science</vt:lpstr>
      <vt:lpstr>Definitions: Sports </vt:lpstr>
      <vt:lpstr>Definition: Athletics</vt:lpstr>
      <vt:lpstr>Subdisciplines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PC1</cp:lastModifiedBy>
  <cp:revision>4</cp:revision>
  <dcterms:created xsi:type="dcterms:W3CDTF">2017-12-04T05:02:46Z</dcterms:created>
  <dcterms:modified xsi:type="dcterms:W3CDTF">2017-12-05T04:54:19Z</dcterms:modified>
</cp:coreProperties>
</file>