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1" r:id="rId6"/>
    <p:sldId id="262" r:id="rId7"/>
    <p:sldId id="263" r:id="rId8"/>
    <p:sldId id="264" r:id="rId9"/>
    <p:sldId id="272"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3" d="100"/>
          <a:sy n="73" d="100"/>
        </p:scale>
        <p:origin x="-42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47BF6FA-07EF-4C74-AD66-7C2AC0B31BBC}" type="datetimeFigureOut">
              <a:rPr lang="en-US" smtClean="0"/>
              <a:pPr/>
              <a:t>22/01/2010</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5CE3DCC-6874-4078-A9BC-EA2393F7F1AA}"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7BF6FA-07EF-4C74-AD66-7C2AC0B31BBC}" type="datetimeFigureOut">
              <a:rPr lang="en-US" smtClean="0"/>
              <a:pPr/>
              <a:t>22/01/2010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CE3DCC-6874-4078-A9BC-EA2393F7F1AA}"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5CE3DCC-6874-4078-A9BC-EA2393F7F1AA}"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7BF6FA-07EF-4C74-AD66-7C2AC0B31BBC}" type="datetimeFigureOut">
              <a:rPr lang="en-US" smtClean="0"/>
              <a:pPr/>
              <a:t>22/01/2010</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47BF6FA-07EF-4C74-AD66-7C2AC0B31BBC}" type="datetimeFigureOut">
              <a:rPr lang="en-US" smtClean="0"/>
              <a:pPr/>
              <a:t>22/01/2010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45CE3DCC-6874-4078-A9BC-EA2393F7F1AA}"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447BF6FA-07EF-4C74-AD66-7C2AC0B31BBC}" type="datetimeFigureOut">
              <a:rPr lang="en-US" smtClean="0"/>
              <a:pPr/>
              <a:t>22/01/2010</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5CE3DCC-6874-4078-A9BC-EA2393F7F1AA}"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447BF6FA-07EF-4C74-AD66-7C2AC0B31BBC}" type="datetimeFigureOut">
              <a:rPr lang="en-US" smtClean="0"/>
              <a:pPr/>
              <a:t>22/01/2010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CE3DCC-6874-4078-A9BC-EA2393F7F1AA}"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47BF6FA-07EF-4C74-AD66-7C2AC0B31BBC}" type="datetimeFigureOut">
              <a:rPr lang="en-US" smtClean="0"/>
              <a:pPr/>
              <a:t>22/01/2010</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5CE3DCC-6874-4078-A9BC-EA2393F7F1AA}"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7BF6FA-07EF-4C74-AD66-7C2AC0B31BBC}" type="datetimeFigureOut">
              <a:rPr lang="en-US" smtClean="0"/>
              <a:pPr/>
              <a:t>22/01/2010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45CE3DCC-6874-4078-A9BC-EA2393F7F1A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447BF6FA-07EF-4C74-AD66-7C2AC0B31BBC}" type="datetimeFigureOut">
              <a:rPr lang="en-US" smtClean="0"/>
              <a:pPr/>
              <a:t>22/01/2010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5CE3DCC-6874-4078-A9BC-EA2393F7F1A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5CE3DCC-6874-4078-A9BC-EA2393F7F1AA}"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447BF6FA-07EF-4C74-AD66-7C2AC0B31BBC}" type="datetimeFigureOut">
              <a:rPr lang="en-US" smtClean="0"/>
              <a:pPr/>
              <a:t>22/01/2010</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5CE3DCC-6874-4078-A9BC-EA2393F7F1AA}"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447BF6FA-07EF-4C74-AD66-7C2AC0B31BBC}" type="datetimeFigureOut">
              <a:rPr lang="en-US" smtClean="0"/>
              <a:pPr/>
              <a:t>22/01/2010</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447BF6FA-07EF-4C74-AD66-7C2AC0B31BBC}" type="datetimeFigureOut">
              <a:rPr lang="en-US" smtClean="0"/>
              <a:pPr/>
              <a:t>22/01/2010</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5CE3DCC-6874-4078-A9BC-EA2393F7F1AA}"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ibchem.com/IB16/Section10-data/swf/nmr.ht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smtClean="0"/>
          </a:p>
          <a:p>
            <a:r>
              <a:rPr lang="en-US" dirty="0" smtClean="0"/>
              <a:t>Dr.s.v. </a:t>
            </a:r>
            <a:r>
              <a:rPr lang="en-US" dirty="0" err="1" smtClean="0"/>
              <a:t>lamture</a:t>
            </a:r>
            <a:endParaRPr lang="en-US" dirty="0" smtClean="0"/>
          </a:p>
          <a:p>
            <a:r>
              <a:rPr lang="en-US" dirty="0" err="1" smtClean="0"/>
              <a:t>Asso</a:t>
            </a:r>
            <a:r>
              <a:rPr lang="en-US" dirty="0" smtClean="0"/>
              <a:t>. Prof.</a:t>
            </a:r>
          </a:p>
          <a:p>
            <a:endParaRPr lang="en-US" dirty="0" smtClean="0"/>
          </a:p>
          <a:p>
            <a:r>
              <a:rPr lang="en-US" dirty="0" smtClean="0"/>
              <a:t>Department of Chemistry</a:t>
            </a:r>
            <a:endParaRPr lang="en-US" dirty="0"/>
          </a:p>
        </p:txBody>
      </p:sp>
      <p:sp>
        <p:nvSpPr>
          <p:cNvPr id="2" name="Title 1"/>
          <p:cNvSpPr>
            <a:spLocks noGrp="1"/>
          </p:cNvSpPr>
          <p:nvPr>
            <p:ph type="ctrTitle"/>
          </p:nvPr>
        </p:nvSpPr>
        <p:spPr/>
        <p:txBody>
          <a:bodyPr/>
          <a:lstStyle/>
          <a:p>
            <a:r>
              <a:rPr lang="en-US" dirty="0" err="1" smtClean="0"/>
              <a:t>Wel</a:t>
            </a:r>
            <a:r>
              <a:rPr lang="en-US" dirty="0" smtClean="0"/>
              <a:t> Come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Nuclear Magnetic Resonance </a:t>
            </a:r>
            <a:endParaRPr lang="en-US" dirty="0"/>
          </a:p>
        </p:txBody>
      </p:sp>
      <p:sp>
        <p:nvSpPr>
          <p:cNvPr id="2" name="Title 1"/>
          <p:cNvSpPr>
            <a:spLocks noGrp="1"/>
          </p:cNvSpPr>
          <p:nvPr>
            <p:ph type="ctrTitle"/>
          </p:nvPr>
        </p:nvSpPr>
        <p:spPr/>
        <p:txBody>
          <a:bodyPr/>
          <a:lstStyle/>
          <a:p>
            <a:r>
              <a:rPr lang="en-US" dirty="0" smtClean="0"/>
              <a:t>H-NMR</a:t>
            </a:r>
            <a:endParaRPr lang="en-US" dirty="0"/>
          </a:p>
        </p:txBody>
      </p:sp>
    </p:spTree>
    <p:extLst>
      <p:ext uri="{BB962C8B-B14F-4D97-AF65-F5344CB8AC3E}">
        <p14:creationId xmlns:p14="http://schemas.microsoft.com/office/powerpoint/2010/main" xmlns="" val="3212608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NMR </a:t>
            </a:r>
            <a:endParaRPr lang="en-US" dirty="0"/>
          </a:p>
        </p:txBody>
      </p:sp>
      <p:sp>
        <p:nvSpPr>
          <p:cNvPr id="3" name="Content Placeholder 2"/>
          <p:cNvSpPr>
            <a:spLocks noGrp="1"/>
          </p:cNvSpPr>
          <p:nvPr>
            <p:ph sz="quarter" idx="1"/>
          </p:nvPr>
        </p:nvSpPr>
        <p:spPr/>
        <p:txBody>
          <a:bodyPr>
            <a:normAutofit lnSpcReduction="10000"/>
          </a:bodyPr>
          <a:lstStyle/>
          <a:p>
            <a:r>
              <a:rPr lang="en-US" dirty="0"/>
              <a:t>Nuclear magnetic resonance relies on the magnetic field produced by a spinning nucleus containing an odd number of nucleons (protons or neutrons). In the presence of an external magnetic field the nucleus can exhibit more than one spin state and can move between these states by the absorption of electromagnetic radiation of a specific frequency (energy).</a:t>
            </a:r>
          </a:p>
          <a:p>
            <a:r>
              <a:rPr lang="en-US" dirty="0"/>
              <a:t>The energy absorbed can be detected and from this information about the location (environment) of the nucleus can be deduced.</a:t>
            </a:r>
          </a:p>
          <a:p>
            <a:endParaRPr lang="en-US" dirty="0"/>
          </a:p>
        </p:txBody>
      </p:sp>
    </p:spTree>
    <p:extLst>
      <p:ext uri="{BB962C8B-B14F-4D97-AF65-F5344CB8AC3E}">
        <p14:creationId xmlns:p14="http://schemas.microsoft.com/office/powerpoint/2010/main" xmlns="" val="37458614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04800" y="184170"/>
            <a:ext cx="8584670" cy="644523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9514080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a:t>NMR is probably the most useful tool in the organic chemists arsenal for structural determination.</a:t>
            </a:r>
          </a:p>
        </p:txBody>
      </p:sp>
      <p:sp>
        <p:nvSpPr>
          <p:cNvPr id="3" name="Content Placeholder 2"/>
          <p:cNvSpPr>
            <a:spLocks noGrp="1"/>
          </p:cNvSpPr>
          <p:nvPr>
            <p:ph sz="quarter" idx="1"/>
          </p:nvPr>
        </p:nvSpPr>
        <p:spPr/>
        <p:txBody>
          <a:bodyPr/>
          <a:lstStyle/>
          <a:p>
            <a:r>
              <a:rPr lang="en-US" dirty="0"/>
              <a:t>As organisms are mainly water (containing H atoms with an odd number of nucleons), NMR has developed into an invaluable medical </a:t>
            </a:r>
            <a:r>
              <a:rPr lang="en-US" dirty="0" smtClean="0"/>
              <a:t>diagnostics </a:t>
            </a:r>
            <a:r>
              <a:rPr lang="en-US" dirty="0"/>
              <a:t>tool, called an MRI (</a:t>
            </a:r>
            <a:r>
              <a:rPr lang="en-US" dirty="0" smtClean="0"/>
              <a:t>magnetic </a:t>
            </a:r>
            <a:r>
              <a:rPr lang="en-US" dirty="0"/>
              <a:t>resonance instrument) scan</a:t>
            </a:r>
            <a:r>
              <a:rPr lang="en-US" dirty="0" smtClean="0"/>
              <a:t>.</a:t>
            </a:r>
          </a:p>
          <a:p>
            <a:endParaRPr lang="en-US" dirty="0"/>
          </a:p>
        </p:txBody>
      </p:sp>
    </p:spTree>
    <p:extLst>
      <p:ext uri="{BB962C8B-B14F-4D97-AF65-F5344CB8AC3E}">
        <p14:creationId xmlns:p14="http://schemas.microsoft.com/office/powerpoint/2010/main" xmlns="" val="20096003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59302"/>
          </a:xfrm>
        </p:spPr>
        <p:txBody>
          <a:bodyPr>
            <a:normAutofit/>
          </a:bodyPr>
          <a:lstStyle/>
          <a:p>
            <a:r>
              <a:rPr lang="en-US" dirty="0"/>
              <a:t>Nuclear magnetic </a:t>
            </a:r>
            <a:r>
              <a:rPr lang="en-US" dirty="0" smtClean="0"/>
              <a:t>resonance</a:t>
            </a:r>
            <a:endParaRPr lang="en-US" dirty="0"/>
          </a:p>
        </p:txBody>
      </p:sp>
      <p:sp>
        <p:nvSpPr>
          <p:cNvPr id="3" name="Content Placeholder 2"/>
          <p:cNvSpPr>
            <a:spLocks noGrp="1"/>
          </p:cNvSpPr>
          <p:nvPr>
            <p:ph sz="quarter" idx="1"/>
          </p:nvPr>
        </p:nvSpPr>
        <p:spPr>
          <a:xfrm>
            <a:off x="457200" y="1371600"/>
            <a:ext cx="8229600" cy="4953000"/>
          </a:xfrm>
        </p:spPr>
        <p:txBody>
          <a:bodyPr/>
          <a:lstStyle/>
          <a:p>
            <a:r>
              <a:rPr lang="en-US" dirty="0"/>
              <a:t>This tells us the number of hydrogen atoms in different environments within the molecule. As hydrogen is present in (almost) all organic compounds this technique is very useful. The pattern produced by the </a:t>
            </a:r>
            <a:r>
              <a:rPr lang="en-US" dirty="0" smtClean="0"/>
              <a:t>hydrogen atoms </a:t>
            </a:r>
            <a:r>
              <a:rPr lang="en-US" dirty="0"/>
              <a:t>is often split into finer structure, that also gives information about the number of hydrogen adjacent to the absorbing atoms.</a:t>
            </a:r>
          </a:p>
        </p:txBody>
      </p:sp>
    </p:spTree>
    <p:extLst>
      <p:ext uri="{BB962C8B-B14F-4D97-AF65-F5344CB8AC3E}">
        <p14:creationId xmlns:p14="http://schemas.microsoft.com/office/powerpoint/2010/main" xmlns="" val="8737691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85800"/>
          </a:xfrm>
        </p:spPr>
        <p:txBody>
          <a:bodyPr>
            <a:normAutofit/>
          </a:bodyPr>
          <a:lstStyle/>
          <a:p>
            <a:r>
              <a:rPr lang="en-US" dirty="0"/>
              <a:t>Nuclear energy </a:t>
            </a:r>
            <a:r>
              <a:rPr lang="en-US" dirty="0" smtClean="0"/>
              <a:t>levels</a:t>
            </a:r>
            <a:endParaRPr lang="en-US" dirty="0"/>
          </a:p>
        </p:txBody>
      </p:sp>
      <p:sp>
        <p:nvSpPr>
          <p:cNvPr id="3" name="Content Placeholder 2"/>
          <p:cNvSpPr>
            <a:spLocks noGrp="1"/>
          </p:cNvSpPr>
          <p:nvPr>
            <p:ph sz="quarter" idx="1"/>
          </p:nvPr>
        </p:nvSpPr>
        <p:spPr>
          <a:xfrm>
            <a:off x="457200" y="1295400"/>
            <a:ext cx="8229600" cy="5029200"/>
          </a:xfrm>
        </p:spPr>
        <p:txBody>
          <a:bodyPr>
            <a:normAutofit/>
          </a:bodyPr>
          <a:lstStyle/>
          <a:p>
            <a:r>
              <a:rPr lang="en-US" dirty="0"/>
              <a:t>Nuclei with odd numbers of nucleons (protons and neutrons) can have different energy levels. To help us differentiate these energy levels we say that they have 'spin'.</a:t>
            </a:r>
          </a:p>
          <a:p>
            <a:r>
              <a:rPr lang="en-US" dirty="0"/>
              <a:t>A hydrogen nucleus can have two different 'spin' states. These are designated as spin = +1/2 and spin = -1/2.</a:t>
            </a:r>
          </a:p>
          <a:p>
            <a:r>
              <a:rPr lang="en-US" dirty="0"/>
              <a:t>For a hydrogen nucleus to change spin states it must absorb energy (promotion) or lose energy (relaxation).</a:t>
            </a:r>
          </a:p>
          <a:p>
            <a:endParaRPr lang="en-US" dirty="0"/>
          </a:p>
        </p:txBody>
      </p:sp>
      <p:sp>
        <p:nvSpPr>
          <p:cNvPr id="4" name="Oval 3">
            <a:hlinkClick r:id="rId2"/>
          </p:cNvPr>
          <p:cNvSpPr/>
          <p:nvPr/>
        </p:nvSpPr>
        <p:spPr>
          <a:xfrm>
            <a:off x="2590800" y="5486400"/>
            <a:ext cx="2209800" cy="533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Animation </a:t>
            </a:r>
            <a:endParaRPr lang="en-US" dirty="0"/>
          </a:p>
        </p:txBody>
      </p:sp>
    </p:spTree>
    <p:extLst>
      <p:ext uri="{BB962C8B-B14F-4D97-AF65-F5344CB8AC3E}">
        <p14:creationId xmlns:p14="http://schemas.microsoft.com/office/powerpoint/2010/main" xmlns="" val="25337637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Low resolution NMR</a:t>
            </a:r>
            <a:endParaRPr lang="en-US" dirty="0"/>
          </a:p>
        </p:txBody>
      </p:sp>
      <p:sp>
        <p:nvSpPr>
          <p:cNvPr id="3" name="Content Placeholder 2"/>
          <p:cNvSpPr>
            <a:spLocks noGrp="1"/>
          </p:cNvSpPr>
          <p:nvPr>
            <p:ph sz="quarter" idx="1"/>
          </p:nvPr>
        </p:nvSpPr>
        <p:spPr/>
        <p:txBody>
          <a:bodyPr/>
          <a:lstStyle/>
          <a:p>
            <a:r>
              <a:rPr lang="en-US" dirty="0"/>
              <a:t>A low resolution spectrum looks much simpler because it can't distinguish between the individual peaks in the various groups of peaks</a:t>
            </a: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1061296" y="3200400"/>
            <a:ext cx="6718039" cy="2438400"/>
          </a:xfrm>
          <a:prstGeom prst="rect">
            <a:avLst/>
          </a:prstGeom>
        </p:spPr>
      </p:pic>
      <p:sp>
        <p:nvSpPr>
          <p:cNvPr id="5" name="Rectangle 4"/>
          <p:cNvSpPr/>
          <p:nvPr/>
        </p:nvSpPr>
        <p:spPr>
          <a:xfrm>
            <a:off x="1061296" y="5352871"/>
            <a:ext cx="6787304" cy="1200329"/>
          </a:xfrm>
          <a:prstGeom prst="rect">
            <a:avLst/>
          </a:prstGeom>
        </p:spPr>
        <p:txBody>
          <a:bodyPr wrap="square">
            <a:spAutoFit/>
          </a:bodyPr>
          <a:lstStyle/>
          <a:p>
            <a:r>
              <a:rPr lang="en-US" sz="2400" dirty="0"/>
              <a:t>The numbers against the peaks represent the relative areas under each peak. That information is extremely important in interpreting the spectra</a:t>
            </a:r>
          </a:p>
        </p:txBody>
      </p:sp>
    </p:spTree>
    <p:extLst>
      <p:ext uri="{BB962C8B-B14F-4D97-AF65-F5344CB8AC3E}">
        <p14:creationId xmlns:p14="http://schemas.microsoft.com/office/powerpoint/2010/main" xmlns="" val="31336353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The End</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5</TotalTime>
  <Words>345</Words>
  <Application>Microsoft Office PowerPoint</Application>
  <PresentationFormat>On-screen Show (4:3)</PresentationFormat>
  <Paragraphs>24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Civic</vt:lpstr>
      <vt:lpstr>Wel Come</vt:lpstr>
      <vt:lpstr>H-NMR</vt:lpstr>
      <vt:lpstr>NMR </vt:lpstr>
      <vt:lpstr>Slide 4</vt:lpstr>
      <vt:lpstr>NMR is probably the most useful tool in the organic chemists arsenal for structural determination.</vt:lpstr>
      <vt:lpstr>Nuclear magnetic resonance</vt:lpstr>
      <vt:lpstr>Nuclear energy levels</vt:lpstr>
      <vt:lpstr>Low resolution NMR</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 Come</dc:title>
  <dc:creator>com</dc:creator>
  <cp:lastModifiedBy>com</cp:lastModifiedBy>
  <cp:revision>4</cp:revision>
  <dcterms:created xsi:type="dcterms:W3CDTF">2010-01-21T22:42:24Z</dcterms:created>
  <dcterms:modified xsi:type="dcterms:W3CDTF">2010-01-21T22:49:17Z</dcterms:modified>
</cp:coreProperties>
</file>