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A6D1D-B37F-47BA-BA2D-9DCEA9EE9D5A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8C58A-1C22-4301-8501-4A6CDFBE25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34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8C58A-1C22-4301-8501-4A6CDFBE25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057399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Rolle’s Mean Value theorems</a:t>
            </a:r>
            <a:endParaRPr lang="en-US" sz="6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5"/>
                </a:solidFill>
              </a:rPr>
              <a:t>B.Sc. </a:t>
            </a:r>
            <a:r>
              <a:rPr lang="en-US" sz="4000" dirty="0" smtClean="0">
                <a:solidFill>
                  <a:schemeClr val="accent5"/>
                </a:solidFill>
              </a:rPr>
              <a:t>I </a:t>
            </a:r>
            <a:r>
              <a:rPr lang="en-US" sz="4000" dirty="0">
                <a:solidFill>
                  <a:schemeClr val="accent5"/>
                </a:solidFill>
              </a:rPr>
              <a:t>Year</a:t>
            </a:r>
          </a:p>
          <a:p>
            <a:r>
              <a:rPr lang="en-IN" sz="4000" dirty="0" err="1">
                <a:solidFill>
                  <a:schemeClr val="accent5"/>
                </a:solidFill>
              </a:rPr>
              <a:t>Mr.</a:t>
            </a:r>
            <a:r>
              <a:rPr lang="en-IN" sz="4000" dirty="0">
                <a:solidFill>
                  <a:schemeClr val="accent5"/>
                </a:solidFill>
              </a:rPr>
              <a:t> </a:t>
            </a:r>
            <a:r>
              <a:rPr lang="en-IN" sz="4000" dirty="0" err="1">
                <a:solidFill>
                  <a:schemeClr val="accent5"/>
                </a:solidFill>
              </a:rPr>
              <a:t>Shrimangale</a:t>
            </a:r>
            <a:r>
              <a:rPr lang="en-IN" sz="4000" dirty="0">
                <a:solidFill>
                  <a:schemeClr val="accent5"/>
                </a:solidFill>
              </a:rPr>
              <a:t> G.W.</a:t>
            </a:r>
            <a:endParaRPr lang="en-US" sz="40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Problems for home work :-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Examples :- </a:t>
            </a:r>
            <a:r>
              <a:rPr lang="en-US" dirty="0" smtClean="0"/>
              <a:t>Verify the Rolle’s theorem for the</a:t>
            </a:r>
          </a:p>
          <a:p>
            <a:pPr>
              <a:buNone/>
            </a:pPr>
            <a:r>
              <a:rPr lang="en-US" dirty="0" smtClean="0"/>
              <a:t>function: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(ii)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(iii)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667000"/>
            <a:ext cx="4191000" cy="854743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047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962400"/>
            <a:ext cx="5280660" cy="533400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029200"/>
            <a:ext cx="4114800" cy="855023"/>
          </a:xfrm>
          <a:prstGeom prst="rect">
            <a:avLst/>
          </a:prstGeom>
          <a:noFill/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3048000"/>
          </a:xfrm>
        </p:spPr>
        <p:txBody>
          <a:bodyPr>
            <a:normAutofit/>
          </a:bodyPr>
          <a:lstStyle/>
          <a:p>
            <a:r>
              <a:rPr lang="en-US" sz="7200" i="1" dirty="0" smtClean="0">
                <a:solidFill>
                  <a:srgbClr val="C00000"/>
                </a:solidFill>
                <a:latin typeface="Algerian" pitchFamily="82" charset="0"/>
              </a:rPr>
              <a:t>Thank You</a:t>
            </a:r>
            <a:endParaRPr lang="en-US" sz="7200" i="1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Rolle’s mean value theorem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581400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Theorem :</a:t>
            </a:r>
            <a:r>
              <a:rPr lang="en-US" dirty="0" smtClean="0"/>
              <a:t>- If a function f is ,</a:t>
            </a:r>
          </a:p>
          <a:p>
            <a:pPr marL="514350" indent="-514350">
              <a:buAutoNum type="arabicParenR"/>
            </a:pPr>
            <a:r>
              <a:rPr lang="en-US" dirty="0" smtClean="0"/>
              <a:t>Continuous in a closed interval [</a:t>
            </a:r>
            <a:r>
              <a:rPr lang="en-US" dirty="0" err="1" smtClean="0"/>
              <a:t>a,b</a:t>
            </a:r>
            <a:r>
              <a:rPr lang="en-US" dirty="0" smtClean="0"/>
              <a:t>]</a:t>
            </a:r>
          </a:p>
          <a:p>
            <a:pPr marL="514350" indent="-514350">
              <a:buNone/>
            </a:pPr>
            <a:r>
              <a:rPr lang="en-US" dirty="0" smtClean="0"/>
              <a:t>2) Derivable in the open interval (</a:t>
            </a:r>
            <a:r>
              <a:rPr lang="en-US" dirty="0" err="1" smtClean="0"/>
              <a:t>a,b</a:t>
            </a:r>
            <a:r>
              <a:rPr lang="en-US" dirty="0" smtClean="0"/>
              <a:t>) and</a:t>
            </a:r>
          </a:p>
          <a:p>
            <a:pPr marL="514350" indent="-514350">
              <a:buNone/>
            </a:pPr>
            <a:r>
              <a:rPr lang="en-US" dirty="0" smtClean="0"/>
              <a:t>3) f(a) = f(b), then there exists at least one value c </a:t>
            </a:r>
            <a:r>
              <a:rPr lang="el-GR" dirty="0" smtClean="0"/>
              <a:t>ϵ</a:t>
            </a:r>
            <a:r>
              <a:rPr lang="en-US" dirty="0" smtClean="0"/>
              <a:t> (</a:t>
            </a:r>
            <a:r>
              <a:rPr lang="en-US" dirty="0" err="1" smtClean="0"/>
              <a:t>a,b</a:t>
            </a:r>
            <a:r>
              <a:rPr lang="en-US" dirty="0" smtClean="0"/>
              <a:t>) such that f’(c) = 0.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5725" cy="1905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5725" cy="1905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6675" cy="19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Proof :-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By virtue of continuity of the function in the closed interval [</a:t>
            </a:r>
            <a:r>
              <a:rPr lang="en-US" dirty="0" err="1" smtClean="0"/>
              <a:t>a,b</a:t>
            </a:r>
            <a:r>
              <a:rPr lang="en-US" dirty="0" smtClean="0"/>
              <a:t>] it has a greatest value M and a least value m in the interval, so that there two numbers c and d such that </a:t>
            </a:r>
          </a:p>
          <a:p>
            <a:pPr>
              <a:buNone/>
            </a:pPr>
            <a:r>
              <a:rPr lang="en-US" dirty="0" smtClean="0"/>
              <a:t>    f(c) = M and f(d) = m </a:t>
            </a:r>
          </a:p>
          <a:p>
            <a:pPr>
              <a:buNone/>
            </a:pPr>
            <a:r>
              <a:rPr lang="en-US" dirty="0" smtClean="0"/>
              <a:t>    Now either M = m ………………………..(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or                  M ≠ m ………………………..(ii)</a:t>
            </a:r>
          </a:p>
          <a:p>
            <a:pPr>
              <a:buNone/>
            </a:pPr>
            <a:r>
              <a:rPr lang="en-US" dirty="0" smtClean="0"/>
              <a:t>    When the greatest value </a:t>
            </a:r>
            <a:r>
              <a:rPr lang="en-US" dirty="0" err="1" smtClean="0"/>
              <a:t>coinsides</a:t>
            </a:r>
            <a:r>
              <a:rPr lang="en-US" dirty="0" smtClean="0"/>
              <a:t> with the least value as in case (</a:t>
            </a:r>
            <a:r>
              <a:rPr lang="en-US" dirty="0" err="1" smtClean="0"/>
              <a:t>i</a:t>
            </a:r>
            <a:r>
              <a:rPr lang="en-US" dirty="0" smtClean="0"/>
              <a:t>), the function reduces to a constant so that the derivative </a:t>
            </a:r>
            <a:r>
              <a:rPr lang="en-US" dirty="0" err="1" smtClean="0"/>
              <a:t>ia</a:t>
            </a:r>
            <a:r>
              <a:rPr lang="en-US" dirty="0" smtClean="0"/>
              <a:t> equal to 0 for every value of x and therefore the theorem is true in this case.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64008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When M and m are </a:t>
            </a:r>
            <a:r>
              <a:rPr lang="en-US" sz="4000" dirty="0" err="1" smtClean="0"/>
              <a:t>unequal,as</a:t>
            </a:r>
            <a:r>
              <a:rPr lang="en-US" sz="4000" dirty="0" smtClean="0"/>
              <a:t> in case (ii),at least one of them must be different from the equal values f(a) and f(b).Let M=f(c) be different from them. The number c being different from a and </a:t>
            </a:r>
            <a:r>
              <a:rPr lang="en-US" sz="4000" dirty="0" err="1" smtClean="0"/>
              <a:t>b,lies</a:t>
            </a:r>
            <a:r>
              <a:rPr lang="en-US" sz="4000" dirty="0" smtClean="0"/>
              <a:t> within the interval [</a:t>
            </a:r>
            <a:r>
              <a:rPr lang="en-US" sz="4000" dirty="0" err="1" smtClean="0"/>
              <a:t>a,b</a:t>
            </a:r>
            <a:r>
              <a:rPr lang="en-US" sz="4000" dirty="0" smtClean="0"/>
              <a:t>] and as such belongs to the open interval (</a:t>
            </a:r>
            <a:r>
              <a:rPr lang="en-US" sz="4000" dirty="0" err="1" smtClean="0"/>
              <a:t>a,b</a:t>
            </a:r>
            <a:r>
              <a:rPr lang="en-US" sz="4000" dirty="0" smtClean="0"/>
              <a:t>),in particular , derivative at c, so that </a:t>
            </a:r>
            <a:br>
              <a:rPr lang="en-US" sz="4000" dirty="0" smtClean="0"/>
            </a:br>
            <a:r>
              <a:rPr lang="en-US" sz="4000" dirty="0" smtClean="0"/>
              <a:t>                            when h → 0</a:t>
            </a:r>
            <a:endParaRPr lang="en-US" sz="4000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5867400"/>
            <a:ext cx="2909977" cy="8382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819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exists and the same when h→0 through positive </a:t>
            </a:r>
            <a:r>
              <a:rPr lang="en-US" sz="4000" dirty="0" err="1" smtClean="0"/>
              <a:t>value.Also</a:t>
            </a:r>
            <a:r>
              <a:rPr lang="en-US" sz="4000" dirty="0" smtClean="0"/>
              <a:t> f(c) is the greatest value of the function , we have </a:t>
            </a:r>
            <a:br>
              <a:rPr lang="en-US" sz="4000" dirty="0" smtClean="0"/>
            </a:br>
            <a:r>
              <a:rPr lang="en-US" sz="4000" dirty="0" smtClean="0"/>
              <a:t>f(</a:t>
            </a:r>
            <a:r>
              <a:rPr lang="en-US" sz="4000" dirty="0" err="1" smtClean="0"/>
              <a:t>c+h</a:t>
            </a:r>
            <a:r>
              <a:rPr lang="en-US" sz="4000" dirty="0" smtClean="0"/>
              <a:t>) ≤ f(c) whatever positive or negative value h </a:t>
            </a:r>
            <a:r>
              <a:rPr lang="en-US" sz="4000" dirty="0" err="1" smtClean="0"/>
              <a:t>has.Thus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 (iii)……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 (iv)……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105400"/>
            <a:ext cx="3810000" cy="914400"/>
          </a:xfrm>
          <a:prstGeom prst="rect">
            <a:avLst/>
          </a:prstGeom>
          <a:noFill/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657600"/>
            <a:ext cx="3810000" cy="809625"/>
          </a:xfrm>
          <a:prstGeom prst="rect">
            <a:avLst/>
          </a:prstGeom>
          <a:noFill/>
        </p:spPr>
      </p:pic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934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Let h→0 through positive value. From (iii),we get f’(c) ≤ 0………….(v)</a:t>
            </a:r>
            <a:br>
              <a:rPr lang="en-US" sz="4000" dirty="0" smtClean="0"/>
            </a:br>
            <a:r>
              <a:rPr lang="en-US" sz="4000" dirty="0" smtClean="0"/>
              <a:t>Let h→0 through negative value. From (iv),we get f’(c)≥0…………(vi)</a:t>
            </a:r>
            <a:br>
              <a:rPr lang="en-US" sz="4000" dirty="0" smtClean="0"/>
            </a:br>
            <a:r>
              <a:rPr lang="en-US" sz="4000" dirty="0" smtClean="0"/>
              <a:t>the relation (v) and (vi)will both true if and only if</a:t>
            </a:r>
            <a:br>
              <a:rPr lang="en-US" sz="4000" dirty="0" smtClean="0"/>
            </a:br>
            <a:r>
              <a:rPr lang="en-US" sz="4000" dirty="0" smtClean="0"/>
              <a:t>f’(c) = 0.</a:t>
            </a:r>
            <a:br>
              <a:rPr lang="en-US" sz="4000" dirty="0" smtClean="0"/>
            </a:br>
            <a:r>
              <a:rPr lang="en-US" sz="4000" dirty="0" smtClean="0"/>
              <a:t>Thus the same conclusion would be similar reached if it is the least value which differ from f(a) and f(b).</a:t>
            </a:r>
            <a:br>
              <a:rPr lang="en-US" sz="4000" dirty="0" smtClean="0"/>
            </a:br>
            <a:r>
              <a:rPr lang="en-US" sz="4000" dirty="0" smtClean="0"/>
              <a:t>Hence the theorem.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Ex. </a:t>
            </a:r>
            <a:r>
              <a:rPr lang="en-US" dirty="0" smtClean="0"/>
              <a:t>Verify the Rolle’s theorem for</a:t>
            </a:r>
          </a:p>
          <a:p>
            <a:pPr>
              <a:buNone/>
            </a:pPr>
            <a:r>
              <a:rPr lang="en-US" b="1" i="1" dirty="0" smtClean="0"/>
              <a:t>Solution :- </a:t>
            </a:r>
            <a:r>
              <a:rPr lang="en-US" dirty="0" smtClean="0"/>
              <a:t>Here from the given function it is clear that f(1) = 1 = f(-1).</a:t>
            </a:r>
          </a:p>
          <a:p>
            <a:pPr>
              <a:buNone/>
            </a:pPr>
            <a:r>
              <a:rPr lang="en-US" dirty="0" smtClean="0"/>
              <a:t>The conditions of the theorem being satisfied, the derivative f’(x) must vanish for at least one of  x </a:t>
            </a:r>
            <a:r>
              <a:rPr lang="el-GR" dirty="0" smtClean="0"/>
              <a:t>ϵ</a:t>
            </a:r>
            <a:r>
              <a:rPr lang="en-US" dirty="0" smtClean="0"/>
              <a:t> (-1,1).</a:t>
            </a:r>
          </a:p>
          <a:p>
            <a:pPr>
              <a:buNone/>
            </a:pPr>
            <a:r>
              <a:rPr lang="en-US" dirty="0" smtClean="0"/>
              <a:t>Directly we see that the derivative vanishes for x=0 which belongs to (-1,1).Hence the verification.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1524000"/>
            <a:ext cx="2438400" cy="6096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Example-2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Example :- </a:t>
            </a:r>
            <a:r>
              <a:rPr lang="en-US" dirty="0" smtClean="0"/>
              <a:t>Verify the Rolle’s theorem for 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i="1" dirty="0" smtClean="0"/>
              <a:t>Solution :- </a:t>
            </a:r>
            <a:r>
              <a:rPr lang="en-US" dirty="0" smtClean="0"/>
              <a:t>Let </a:t>
            </a:r>
          </a:p>
          <a:p>
            <a:pPr>
              <a:buNone/>
            </a:pPr>
            <a:r>
              <a:rPr lang="en-US" dirty="0" smtClean="0"/>
              <a:t>So that f(-3) = 0 = f(0).</a:t>
            </a:r>
          </a:p>
          <a:p>
            <a:pPr>
              <a:buNone/>
            </a:pPr>
            <a:r>
              <a:rPr lang="en-US" dirty="0" smtClean="0"/>
              <a:t>Also the function is derivable in the interval</a:t>
            </a:r>
          </a:p>
          <a:p>
            <a:pPr>
              <a:buNone/>
            </a:pPr>
            <a:r>
              <a:rPr lang="en-US" dirty="0" smtClean="0"/>
              <a:t>[-3,3].we have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Now f’(x)=0 </a:t>
            </a:r>
            <a:r>
              <a:rPr lang="en-US" dirty="0" smtClean="0">
                <a:sym typeface="Wingdings" pitchFamily="2" charset="2"/>
              </a:rPr>
              <a:t> </a:t>
            </a: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1676400"/>
            <a:ext cx="3733800" cy="7620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743200"/>
            <a:ext cx="2695575" cy="60960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029200"/>
            <a:ext cx="2895600" cy="762000"/>
          </a:xfrm>
          <a:prstGeom prst="rect">
            <a:avLst/>
          </a:prstGeom>
          <a:noFill/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5791200"/>
            <a:ext cx="1828800" cy="685800"/>
          </a:xfrm>
          <a:prstGeom prst="rect">
            <a:avLst/>
          </a:prstGeom>
          <a:noFill/>
        </p:spPr>
      </p:pic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equation              is satisfied by </a:t>
            </a:r>
            <a:br>
              <a:rPr lang="en-US" dirty="0" smtClean="0"/>
            </a:br>
            <a:r>
              <a:rPr lang="en-US" dirty="0" smtClean="0"/>
              <a:t>x=-2,3.Of these two values of x for which f’(x) is zero,-2 belongs to the open interval (-3,0) under consideration. Hence the verification.</a:t>
            </a:r>
            <a:endParaRPr lang="en-US" dirty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143000"/>
            <a:ext cx="1524000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125</TotalTime>
  <Words>405</Words>
  <Application>Microsoft Office PowerPoint</Application>
  <PresentationFormat>On-screen Show (4:3)</PresentationFormat>
  <Paragraphs>43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Rolle’s Mean Value theorems</vt:lpstr>
      <vt:lpstr>Rolle’s mean value theorem</vt:lpstr>
      <vt:lpstr>Proof :-</vt:lpstr>
      <vt:lpstr>When M and m are unequal,as in case (ii),at least one of them must be different from the equal values f(a) and f(b).Let M=f(c) be different from them. The number c being different from a and b,lies within the interval [a,b] and as such belongs to the open interval (a,b),in particular , derivative at c, so that                              when h → 0</vt:lpstr>
      <vt:lpstr>      exists and the same when h→0 through positive value.Also f(c) is the greatest value of the function , we have  f(c+h) ≤ f(c) whatever positive or negative value h has.Thus    (iii)……     (iv)…… </vt:lpstr>
      <vt:lpstr>  Let h→0 through positive value. From (iii),we get f’(c) ≤ 0………….(v) Let h→0 through negative value. From (iv),we get f’(c)≥0…………(vi) the relation (v) and (vi)will both true if and only if f’(c) = 0. Thus the same conclusion would be similar reached if it is the least value which differ from f(a) and f(b). Hence the theorem.   </vt:lpstr>
      <vt:lpstr>Example-1</vt:lpstr>
      <vt:lpstr>Example-2</vt:lpstr>
      <vt:lpstr>The equation              is satisfied by  x=-2,3.Of these two values of x for which f’(x) is zero,-2 belongs to the open interval (-3,0) under consideration. Hence the verification.</vt:lpstr>
      <vt:lpstr>Problems for home work :-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 Value theorems</dc:title>
  <dc:creator>GAJU</dc:creator>
  <cp:lastModifiedBy>PC1</cp:lastModifiedBy>
  <cp:revision>22</cp:revision>
  <dcterms:created xsi:type="dcterms:W3CDTF">2006-08-16T00:00:00Z</dcterms:created>
  <dcterms:modified xsi:type="dcterms:W3CDTF">2017-11-27T05:49:56Z</dcterms:modified>
</cp:coreProperties>
</file>