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1C8CBB-64D5-46DC-B87D-793ECE329A3B}" type="datetimeFigureOut">
              <a:rPr lang="en-US" smtClean="0"/>
              <a:pPr/>
              <a:t>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1BDC3-05F1-419E-8D6F-55BD2A1DA76F}" type="slidenum">
              <a:rPr lang="en-US" smtClean="0"/>
              <a:pPr/>
              <a:t>‹#›</a:t>
            </a:fld>
            <a:endParaRPr lang="en-US"/>
          </a:p>
        </p:txBody>
      </p:sp>
    </p:spTree>
    <p:extLst>
      <p:ext uri="{BB962C8B-B14F-4D97-AF65-F5344CB8AC3E}">
        <p14:creationId xmlns:p14="http://schemas.microsoft.com/office/powerpoint/2010/main" xmlns="" val="2609474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11BDC3-05F1-419E-8D6F-55BD2A1DA76F}" type="slidenum">
              <a:rPr lang="en-US" smtClean="0"/>
              <a:pPr/>
              <a:t>5</a:t>
            </a:fld>
            <a:endParaRPr lang="en-US"/>
          </a:p>
        </p:txBody>
      </p:sp>
    </p:spTree>
    <p:extLst>
      <p:ext uri="{BB962C8B-B14F-4D97-AF65-F5344CB8AC3E}">
        <p14:creationId xmlns:p14="http://schemas.microsoft.com/office/powerpoint/2010/main" xmlns="" val="2954576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1CB4E4C-5600-45AB-A13D-DCA8F2BB6B2A}" type="datetimeFigureOut">
              <a:rPr lang="en-US" smtClean="0"/>
              <a:pPr/>
              <a:t>1/1/2011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9607A95-43F3-4CA9-8345-DF6A953F6E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CB4E4C-5600-45AB-A13D-DCA8F2BB6B2A}" type="datetimeFigureOut">
              <a:rPr lang="en-US" smtClean="0"/>
              <a:pPr/>
              <a:t>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07A95-43F3-4CA9-8345-DF6A953F6E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CB4E4C-5600-45AB-A13D-DCA8F2BB6B2A}" type="datetimeFigureOut">
              <a:rPr lang="en-US" smtClean="0"/>
              <a:pPr/>
              <a:t>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07A95-43F3-4CA9-8345-DF6A953F6E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1CB4E4C-5600-45AB-A13D-DCA8F2BB6B2A}" type="datetimeFigureOut">
              <a:rPr lang="en-US" smtClean="0"/>
              <a:pPr/>
              <a:t>1/1/2011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9607A95-43F3-4CA9-8345-DF6A953F6E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1CB4E4C-5600-45AB-A13D-DCA8F2BB6B2A}" type="datetimeFigureOut">
              <a:rPr lang="en-US" smtClean="0"/>
              <a:pPr/>
              <a:t>1/1/2011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9607A95-43F3-4CA9-8345-DF6A953F6E7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1CB4E4C-5600-45AB-A13D-DCA8F2BB6B2A}" type="datetimeFigureOut">
              <a:rPr lang="en-US" smtClean="0"/>
              <a:pPr/>
              <a:t>1/1/2011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9607A95-43F3-4CA9-8345-DF6A953F6E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1CB4E4C-5600-45AB-A13D-DCA8F2BB6B2A}" type="datetimeFigureOut">
              <a:rPr lang="en-US" smtClean="0"/>
              <a:pPr/>
              <a:t>1/1/2011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9607A95-43F3-4CA9-8345-DF6A953F6E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CB4E4C-5600-45AB-A13D-DCA8F2BB6B2A}" type="datetimeFigureOut">
              <a:rPr lang="en-US" smtClean="0"/>
              <a:pPr/>
              <a:t>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07A95-43F3-4CA9-8345-DF6A953F6E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1CB4E4C-5600-45AB-A13D-DCA8F2BB6B2A}" type="datetimeFigureOut">
              <a:rPr lang="en-US" smtClean="0"/>
              <a:pPr/>
              <a:t>1/1/2011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9607A95-43F3-4CA9-8345-DF6A953F6E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1CB4E4C-5600-45AB-A13D-DCA8F2BB6B2A}" type="datetimeFigureOut">
              <a:rPr lang="en-US" smtClean="0"/>
              <a:pPr/>
              <a:t>1/1/2011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9607A95-43F3-4CA9-8345-DF6A953F6E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1CB4E4C-5600-45AB-A13D-DCA8F2BB6B2A}" type="datetimeFigureOut">
              <a:rPr lang="en-US" smtClean="0"/>
              <a:pPr/>
              <a:t>1/1/2011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9607A95-43F3-4CA9-8345-DF6A953F6E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1CB4E4C-5600-45AB-A13D-DCA8F2BB6B2A}" type="datetimeFigureOut">
              <a:rPr lang="en-US" smtClean="0"/>
              <a:pPr/>
              <a:t>1/1/2011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9607A95-43F3-4CA9-8345-DF6A953F6E7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Hindustani_music" TargetMode="External"/><Relationship Id="rId3" Type="http://schemas.openxmlformats.org/officeDocument/2006/relationships/hyperlink" Target="https://en.wikipedia.org/wiki/Folk_music" TargetMode="External"/><Relationship Id="rId7" Type="http://schemas.openxmlformats.org/officeDocument/2006/relationships/hyperlink" Target="https://en.wikipedia.org/wiki/Music" TargetMode="External"/><Relationship Id="rId2" Type="http://schemas.openxmlformats.org/officeDocument/2006/relationships/hyperlink" Target="https://en.wikipedia.org/wiki/Indian_classical_music" TargetMode="External"/><Relationship Id="rId1" Type="http://schemas.openxmlformats.org/officeDocument/2006/relationships/slideLayout" Target="../slideLayouts/slideLayout2.xml"/><Relationship Id="rId6" Type="http://schemas.openxmlformats.org/officeDocument/2006/relationships/hyperlink" Target="https://en.wikipedia.org/wiki/India" TargetMode="External"/><Relationship Id="rId5" Type="http://schemas.openxmlformats.org/officeDocument/2006/relationships/hyperlink" Target="https://en.wikipedia.org/wiki/Indian_pop" TargetMode="External"/><Relationship Id="rId4" Type="http://schemas.openxmlformats.org/officeDocument/2006/relationships/hyperlink" Target="https://en.wikipedia.org/wiki/Filmi" TargetMode="External"/><Relationship Id="rId9" Type="http://schemas.openxmlformats.org/officeDocument/2006/relationships/hyperlink" Target="https://en.wikipedia.org/wiki/Carnatic_musi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Swaras" TargetMode="External"/><Relationship Id="rId2" Type="http://schemas.openxmlformats.org/officeDocument/2006/relationships/hyperlink" Target="https://en.wikipedia.org/wiki/Shruti_(music)" TargetMode="External"/><Relationship Id="rId1" Type="http://schemas.openxmlformats.org/officeDocument/2006/relationships/slideLayout" Target="../slideLayouts/slideLayout2.xml"/><Relationship Id="rId6" Type="http://schemas.openxmlformats.org/officeDocument/2006/relationships/hyperlink" Target="https://en.wikipedia.org/wiki/Tala_(music)" TargetMode="External"/><Relationship Id="rId5" Type="http://schemas.openxmlformats.org/officeDocument/2006/relationships/hyperlink" Target="https://en.wikipedia.org/wiki/Raga" TargetMode="External"/><Relationship Id="rId4" Type="http://schemas.openxmlformats.org/officeDocument/2006/relationships/hyperlink" Target="https://en.wikipedia.org/wiki/Alanka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Natya_Sangeet" TargetMode="External"/><Relationship Id="rId3" Type="http://schemas.openxmlformats.org/officeDocument/2006/relationships/hyperlink" Target="https://en.wikipedia.org/wiki/Dadra" TargetMode="External"/><Relationship Id="rId7" Type="http://schemas.openxmlformats.org/officeDocument/2006/relationships/hyperlink" Target="https://en.wikipedia.org/wiki/Tappa" TargetMode="External"/><Relationship Id="rId2" Type="http://schemas.openxmlformats.org/officeDocument/2006/relationships/hyperlink" Target="https://en.wikipedia.org/wiki/Thumri" TargetMode="External"/><Relationship Id="rId1" Type="http://schemas.openxmlformats.org/officeDocument/2006/relationships/slideLayout" Target="../slideLayouts/slideLayout2.xml"/><Relationship Id="rId6" Type="http://schemas.openxmlformats.org/officeDocument/2006/relationships/hyperlink" Target="https://en.wikipedia.org/wiki/Kajri" TargetMode="External"/><Relationship Id="rId5" Type="http://schemas.openxmlformats.org/officeDocument/2006/relationships/hyperlink" Target="https://en.wikipedia.org/wiki/Chaiti" TargetMode="External"/><Relationship Id="rId4" Type="http://schemas.openxmlformats.org/officeDocument/2006/relationships/hyperlink" Target="https://en.wikipedia.org/wiki/Ghazal" TargetMode="External"/><Relationship Id="rId9" Type="http://schemas.openxmlformats.org/officeDocument/2006/relationships/hyperlink" Target="https://en.wikipedia.org/wiki/Qawwali"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Help:IPA/Bengali" TargetMode="External"/><Relationship Id="rId7" Type="http://schemas.openxmlformats.org/officeDocument/2006/relationships/hyperlink" Target="https://en.wikipedia.org/wiki/Bangladesh" TargetMode="External"/><Relationship Id="rId2" Type="http://schemas.openxmlformats.org/officeDocument/2006/relationships/hyperlink" Target="https://en.wikipedia.org/wiki/Bengali_language" TargetMode="External"/><Relationship Id="rId1" Type="http://schemas.openxmlformats.org/officeDocument/2006/relationships/slideLayout" Target="../slideLayouts/slideLayout2.xml"/><Relationship Id="rId6" Type="http://schemas.openxmlformats.org/officeDocument/2006/relationships/hyperlink" Target="https://en.wikipedia.org/wiki/India" TargetMode="External"/><Relationship Id="rId5" Type="http://schemas.openxmlformats.org/officeDocument/2006/relationships/hyperlink" Target="https://en.wikipedia.org/wiki/Music_of_Bengal" TargetMode="External"/><Relationship Id="rId4" Type="http://schemas.openxmlformats.org/officeDocument/2006/relationships/hyperlink" Target="https://en.wikipedia.org/wiki/Rabindranath_Tagor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Maharashtra" TargetMode="External"/><Relationship Id="rId2" Type="http://schemas.openxmlformats.org/officeDocument/2006/relationships/hyperlink" Target="https://en.wikipedia.org/wiki/Lavani" TargetMode="External"/><Relationship Id="rId1" Type="http://schemas.openxmlformats.org/officeDocument/2006/relationships/slideLayout" Target="../slideLayouts/slideLayout2.xml"/><Relationship Id="rId5" Type="http://schemas.openxmlformats.org/officeDocument/2006/relationships/hyperlink" Target="https://en.wikipedia.org/wiki/India" TargetMode="External"/><Relationship Id="rId4" Type="http://schemas.openxmlformats.org/officeDocument/2006/relationships/hyperlink" Target="https://en.wikipedia.org/wiki/Tamash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762000"/>
            <a:ext cx="8153400" cy="2057400"/>
          </a:xfrm>
        </p:spPr>
        <p:txBody>
          <a:bodyPr/>
          <a:lstStyle/>
          <a:p>
            <a:r>
              <a:rPr lang="en-US" sz="6600" dirty="0" smtClean="0"/>
              <a:t>Music of India</a:t>
            </a:r>
            <a:endParaRPr lang="en-US" dirty="0" smtClean="0"/>
          </a:p>
          <a:p>
            <a:r>
              <a:rPr lang="en-US" sz="2400" dirty="0" smtClean="0"/>
              <a:t>By Deepak </a:t>
            </a:r>
            <a:r>
              <a:rPr lang="en-US" sz="2400" dirty="0" err="1" smtClean="0"/>
              <a:t>Jamdhade</a:t>
            </a:r>
            <a:endParaRPr lang="en-US" sz="2400" dirty="0" smtClean="0"/>
          </a:p>
          <a:p>
            <a:r>
              <a:rPr lang="en-US" sz="2400" dirty="0" err="1" smtClean="0"/>
              <a:t>Raut</a:t>
            </a:r>
            <a:r>
              <a:rPr lang="en-US" sz="2400" dirty="0" smtClean="0"/>
              <a:t> </a:t>
            </a:r>
            <a:r>
              <a:rPr lang="en-US" sz="2400" dirty="0" err="1" smtClean="0"/>
              <a:t>Sachin</a:t>
            </a:r>
            <a:r>
              <a:rPr lang="en-US" sz="2400" dirty="0" smtClean="0"/>
              <a:t>  </a:t>
            </a:r>
            <a:endParaRPr lang="en-US" sz="2400" dirty="0"/>
          </a:p>
        </p:txBody>
      </p:sp>
    </p:spTree>
    <p:extLst>
      <p:ext uri="{BB962C8B-B14F-4D97-AF65-F5344CB8AC3E}">
        <p14:creationId xmlns:p14="http://schemas.microsoft.com/office/powerpoint/2010/main" xmlns="" val="417238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1828800"/>
            <a:ext cx="5715000" cy="2308324"/>
          </a:xfrm>
          <a:prstGeom prst="rect">
            <a:avLst/>
          </a:prstGeom>
        </p:spPr>
        <p:txBody>
          <a:bodyPr wrap="square">
            <a:spAutoFit/>
          </a:bodyPr>
          <a:lstStyle/>
          <a:p>
            <a:pPr algn="ctr"/>
            <a:r>
              <a:rPr lang="en-US" dirty="0"/>
              <a:t>The </a:t>
            </a:r>
            <a:r>
              <a:rPr lang="en-US" b="1" dirty="0"/>
              <a:t>music of India</a:t>
            </a:r>
            <a:r>
              <a:rPr lang="en-US" dirty="0"/>
              <a:t> includes multiple varieties of </a:t>
            </a:r>
            <a:r>
              <a:rPr lang="en-US" dirty="0">
                <a:hlinkClick r:id="rId2" tooltip="Indian classical music"/>
              </a:rPr>
              <a:t>Indian classical music</a:t>
            </a:r>
            <a:r>
              <a:rPr lang="en-US" dirty="0"/>
              <a:t>, </a:t>
            </a:r>
            <a:r>
              <a:rPr lang="en-US" dirty="0">
                <a:hlinkClick r:id="rId3" tooltip="Folk music"/>
              </a:rPr>
              <a:t>folk music</a:t>
            </a:r>
            <a:r>
              <a:rPr lang="en-US" dirty="0"/>
              <a:t>, </a:t>
            </a:r>
            <a:r>
              <a:rPr lang="en-US" dirty="0" err="1">
                <a:hlinkClick r:id="rId4" tooltip="Filmi"/>
              </a:rPr>
              <a:t>filmi</a:t>
            </a:r>
            <a:r>
              <a:rPr lang="en-US" dirty="0"/>
              <a:t> and </a:t>
            </a:r>
            <a:r>
              <a:rPr lang="en-US" dirty="0">
                <a:hlinkClick r:id="rId5" tooltip="Indian pop"/>
              </a:rPr>
              <a:t>Indian pop</a:t>
            </a:r>
            <a:r>
              <a:rPr lang="en-US" dirty="0"/>
              <a:t>. </a:t>
            </a:r>
            <a:r>
              <a:rPr lang="en-US" dirty="0">
                <a:hlinkClick r:id="rId6" tooltip="India"/>
              </a:rPr>
              <a:t>India</a:t>
            </a:r>
            <a:r>
              <a:rPr lang="en-US" dirty="0"/>
              <a:t>'s classical </a:t>
            </a:r>
            <a:r>
              <a:rPr lang="en-US" dirty="0">
                <a:hlinkClick r:id="rId7" tooltip="Music"/>
              </a:rPr>
              <a:t>music</a:t>
            </a:r>
            <a:r>
              <a:rPr lang="en-US" dirty="0"/>
              <a:t> tradition, including </a:t>
            </a:r>
            <a:r>
              <a:rPr lang="en-US" dirty="0">
                <a:hlinkClick r:id="rId8" tooltip="Hindustani music"/>
              </a:rPr>
              <a:t>Hindustani music</a:t>
            </a:r>
            <a:r>
              <a:rPr lang="en-US" dirty="0"/>
              <a:t> and </a:t>
            </a:r>
            <a:r>
              <a:rPr lang="en-US" dirty="0">
                <a:hlinkClick r:id="rId9" tooltip="Carnatic music"/>
              </a:rPr>
              <a:t>Carnatic</a:t>
            </a:r>
            <a:r>
              <a:rPr lang="en-US" dirty="0"/>
              <a:t>, has a history spanning millennia and developed over several eras. Music in India began as an integral part of socio-religious </a:t>
            </a:r>
          </a:p>
        </p:txBody>
      </p:sp>
    </p:spTree>
    <p:extLst>
      <p:ext uri="{BB962C8B-B14F-4D97-AF65-F5344CB8AC3E}">
        <p14:creationId xmlns:p14="http://schemas.microsoft.com/office/powerpoint/2010/main" xmlns="" val="373511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889844"/>
            <a:ext cx="5105400" cy="4524315"/>
          </a:xfrm>
          <a:prstGeom prst="rect">
            <a:avLst/>
          </a:prstGeom>
        </p:spPr>
        <p:txBody>
          <a:bodyPr wrap="square">
            <a:spAutoFit/>
          </a:bodyPr>
          <a:lstStyle/>
          <a:p>
            <a:pPr algn="ctr"/>
            <a:r>
              <a:rPr lang="en-US" dirty="0"/>
              <a:t>Classical </a:t>
            </a:r>
            <a:r>
              <a:rPr lang="en-US" dirty="0" err="1" smtClean="0"/>
              <a:t>music</a:t>
            </a:r>
            <a:r>
              <a:rPr lang="en-US" i="1" dirty="0" err="1" smtClean="0"/>
              <a:t>Main</a:t>
            </a:r>
            <a:r>
              <a:rPr lang="en-US" i="1" dirty="0" smtClean="0"/>
              <a:t> article</a:t>
            </a:r>
          </a:p>
          <a:p>
            <a:pPr algn="ctr"/>
            <a:r>
              <a:rPr lang="en-US" dirty="0" smtClean="0"/>
              <a:t>The </a:t>
            </a:r>
            <a:r>
              <a:rPr lang="en-US" dirty="0"/>
              <a:t>two main traditions of Indian classical music are Carnatic music, which is found predominantly in the peninsular regions, and Hindustani music, which is found in the northern, eastern and central regions. The basic concepts of this music includes </a:t>
            </a:r>
            <a:r>
              <a:rPr lang="en-US" i="1" dirty="0" err="1">
                <a:hlinkClick r:id="rId2" tooltip="Shruti (music)"/>
              </a:rPr>
              <a:t>shruti</a:t>
            </a:r>
            <a:r>
              <a:rPr lang="en-US" i="1" dirty="0"/>
              <a:t> (microtones), </a:t>
            </a:r>
            <a:r>
              <a:rPr lang="en-US" i="1" dirty="0" err="1">
                <a:hlinkClick r:id="rId3" tooltip="Swaras"/>
              </a:rPr>
              <a:t>swaras</a:t>
            </a:r>
            <a:r>
              <a:rPr lang="en-US" i="1" dirty="0"/>
              <a:t> (notes), </a:t>
            </a:r>
            <a:r>
              <a:rPr lang="en-US" i="1" dirty="0" err="1">
                <a:hlinkClick r:id="rId4" tooltip="Alankar"/>
              </a:rPr>
              <a:t>alankar</a:t>
            </a:r>
            <a:r>
              <a:rPr lang="en-US" i="1" dirty="0"/>
              <a:t> (ornamentations), </a:t>
            </a:r>
            <a:r>
              <a:rPr lang="en-US" i="1" dirty="0">
                <a:hlinkClick r:id="rId5" tooltip="Raga"/>
              </a:rPr>
              <a:t>raga</a:t>
            </a:r>
            <a:r>
              <a:rPr lang="en-US" i="1" dirty="0"/>
              <a:t> (melodies improvised from basic grammars), and </a:t>
            </a:r>
            <a:r>
              <a:rPr lang="en-US" i="1" dirty="0" err="1">
                <a:hlinkClick r:id="rId6" tooltip="Tala (music)"/>
              </a:rPr>
              <a:t>tala</a:t>
            </a:r>
            <a:r>
              <a:rPr lang="en-US" i="1" dirty="0"/>
              <a:t> (rhythmic patterns used in percussion). Its tonal system divides the octave into 22 segments called </a:t>
            </a:r>
            <a:r>
              <a:rPr lang="en-US" i="1" dirty="0" err="1"/>
              <a:t>shrutis</a:t>
            </a:r>
            <a:r>
              <a:rPr lang="en-US" i="1" dirty="0"/>
              <a:t>, not all equal but each roughly equal to a quarter of a whole tone of the Western music</a:t>
            </a:r>
            <a:endParaRPr lang="en-US" dirty="0"/>
          </a:p>
        </p:txBody>
      </p:sp>
    </p:spTree>
    <p:extLst>
      <p:ext uri="{BB962C8B-B14F-4D97-AF65-F5344CB8AC3E}">
        <p14:creationId xmlns:p14="http://schemas.microsoft.com/office/powerpoint/2010/main" xmlns="" val="325612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533400"/>
            <a:ext cx="6400800" cy="4524315"/>
          </a:xfrm>
          <a:prstGeom prst="rect">
            <a:avLst/>
          </a:prstGeom>
        </p:spPr>
        <p:txBody>
          <a:bodyPr wrap="square">
            <a:spAutoFit/>
          </a:bodyPr>
          <a:lstStyle/>
          <a:p>
            <a:pPr algn="ctr"/>
            <a:r>
              <a:rPr lang="en-US" dirty="0"/>
              <a:t>The Hindustani music tradition diverged from Carnatic music around the 13th-14th centuries </a:t>
            </a:r>
            <a:r>
              <a:rPr lang="en-US" dirty="0" smtClean="0"/>
              <a:t>CE </a:t>
            </a:r>
            <a:r>
              <a:rPr lang="en-US" dirty="0"/>
              <a:t> The practice Vedic times where the hymns in </a:t>
            </a:r>
            <a:r>
              <a:rPr lang="en-US" dirty="0" err="1"/>
              <a:t>Sama</a:t>
            </a:r>
            <a:r>
              <a:rPr lang="en-US" dirty="0"/>
              <a:t> Veda, an ancient religious text, were sung as </a:t>
            </a:r>
            <a:r>
              <a:rPr lang="en-US" dirty="0" err="1"/>
              <a:t>Samagana</a:t>
            </a:r>
            <a:r>
              <a:rPr lang="en-US" dirty="0"/>
              <a:t> and not chanted. Developing a strong and diverse tradition over several centuries, it has contemporary traditions established primarily in India but also in Pakistan and Bangladesh. In contrast to Carnatic music, the other main Indian classical music tradition originating from the South, Hindustani music was not only influenced by ancient Hindu musical traditions, historical Vedic philosophy and native Indian sounds but also enriched by the Persian performance practices of the Mughals. Classical genres are dhrupad, dhamar, khyal, tarana and sadra, and there are also several semi-classical forms.</a:t>
            </a:r>
          </a:p>
        </p:txBody>
      </p:sp>
      <p:sp>
        <p:nvSpPr>
          <p:cNvPr id="5" name="Rectangle 4"/>
          <p:cNvSpPr/>
          <p:nvPr/>
        </p:nvSpPr>
        <p:spPr>
          <a:xfrm>
            <a:off x="3615705" y="164068"/>
            <a:ext cx="2064989" cy="369332"/>
          </a:xfrm>
          <a:prstGeom prst="rect">
            <a:avLst/>
          </a:prstGeom>
        </p:spPr>
        <p:txBody>
          <a:bodyPr wrap="none">
            <a:spAutoFit/>
          </a:bodyPr>
          <a:lstStyle/>
          <a:p>
            <a:r>
              <a:rPr lang="en-US" b="1" dirty="0">
                <a:solidFill>
                  <a:srgbClr val="FF0000"/>
                </a:solidFill>
              </a:rPr>
              <a:t>Hindustani music</a:t>
            </a:r>
          </a:p>
        </p:txBody>
      </p:sp>
    </p:spTree>
    <p:extLst>
      <p:ext uri="{BB962C8B-B14F-4D97-AF65-F5344CB8AC3E}">
        <p14:creationId xmlns:p14="http://schemas.microsoft.com/office/powerpoint/2010/main" xmlns="" val="2794673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1399032"/>
          </a:xfrm>
        </p:spPr>
        <p:txBody>
          <a:bodyPr/>
          <a:lstStyle/>
          <a:p>
            <a:pPr algn="ctr"/>
            <a:r>
              <a:rPr lang="en-US" b="1" dirty="0">
                <a:effectLst/>
              </a:rPr>
              <a:t>Carnatic </a:t>
            </a:r>
            <a:r>
              <a:rPr lang="en-US" b="1" dirty="0" smtClean="0">
                <a:effectLst/>
              </a:rPr>
              <a:t>music</a:t>
            </a:r>
            <a:endParaRPr lang="en-US" dirty="0"/>
          </a:p>
        </p:txBody>
      </p:sp>
      <p:sp>
        <p:nvSpPr>
          <p:cNvPr id="4" name="Rectangle 3"/>
          <p:cNvSpPr/>
          <p:nvPr/>
        </p:nvSpPr>
        <p:spPr>
          <a:xfrm>
            <a:off x="2133600" y="1143000"/>
            <a:ext cx="5105400" cy="5078313"/>
          </a:xfrm>
          <a:prstGeom prst="rect">
            <a:avLst/>
          </a:prstGeom>
        </p:spPr>
        <p:txBody>
          <a:bodyPr wrap="square">
            <a:spAutoFit/>
          </a:bodyPr>
          <a:lstStyle/>
          <a:p>
            <a:pPr algn="ctr"/>
            <a:r>
              <a:rPr lang="en-US" dirty="0"/>
              <a:t>The present of Carnatic music can be traced to the 14th - 15th centuries AD and thereafter. It originated in South India during the rule of </a:t>
            </a:r>
            <a:r>
              <a:rPr lang="en-US" dirty="0" err="1"/>
              <a:t>Vijayanagar</a:t>
            </a:r>
            <a:r>
              <a:rPr lang="en-US" dirty="0"/>
              <a:t> Empire. Like Hindustani music, it is melodic, with improvised variations, but tends to have more fixed compositions. It consists of a composition with improvised embellishments added to the piece in the forms of </a:t>
            </a:r>
            <a:r>
              <a:rPr lang="en-US" i="1" dirty="0"/>
              <a:t>Raga Alapana</a:t>
            </a:r>
            <a:r>
              <a:rPr lang="en-US" dirty="0"/>
              <a:t>, </a:t>
            </a:r>
            <a:r>
              <a:rPr lang="en-US" i="1" dirty="0"/>
              <a:t>Kalpanaswaram</a:t>
            </a:r>
            <a:r>
              <a:rPr lang="en-US" dirty="0"/>
              <a:t>, </a:t>
            </a:r>
            <a:r>
              <a:rPr lang="en-US" i="1" dirty="0"/>
              <a:t>Neraval</a:t>
            </a:r>
            <a:r>
              <a:rPr lang="en-US" dirty="0"/>
              <a:t> and, in the case of more advanced students, Raga, </a:t>
            </a:r>
            <a:r>
              <a:rPr lang="en-US" dirty="0" err="1"/>
              <a:t>Tala</a:t>
            </a:r>
            <a:r>
              <a:rPr lang="en-US" dirty="0"/>
              <a:t>, </a:t>
            </a:r>
            <a:r>
              <a:rPr lang="en-US" dirty="0" err="1"/>
              <a:t>Pallavi</a:t>
            </a:r>
            <a:r>
              <a:rPr lang="en-US" dirty="0"/>
              <a:t>. The main emphasis is on the vocals as most compositions are written to be sung, and even when played on instruments, they are meant to be performed in a singing style (known as </a:t>
            </a:r>
            <a:r>
              <a:rPr lang="en-US" i="1" dirty="0" err="1"/>
              <a:t>gāyaki</a:t>
            </a:r>
            <a:r>
              <a:rPr lang="en-US" dirty="0"/>
              <a:t>). There are about 7.2 million ragas (or scales) in Carnatic Music</a:t>
            </a:r>
          </a:p>
        </p:txBody>
      </p:sp>
    </p:spTree>
    <p:extLst>
      <p:ext uri="{BB962C8B-B14F-4D97-AF65-F5344CB8AC3E}">
        <p14:creationId xmlns:p14="http://schemas.microsoft.com/office/powerpoint/2010/main" xmlns="" val="2606320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Light classical </a:t>
            </a:r>
            <a:r>
              <a:rPr lang="en-US" dirty="0" smtClean="0">
                <a:effectLst/>
              </a:rPr>
              <a:t>music</a:t>
            </a:r>
            <a:endParaRPr lang="en-US" dirty="0"/>
          </a:p>
        </p:txBody>
      </p:sp>
      <p:sp>
        <p:nvSpPr>
          <p:cNvPr id="4" name="Rectangle 3"/>
          <p:cNvSpPr/>
          <p:nvPr/>
        </p:nvSpPr>
        <p:spPr>
          <a:xfrm>
            <a:off x="1447800" y="1905000"/>
            <a:ext cx="4953000" cy="1754326"/>
          </a:xfrm>
          <a:prstGeom prst="rect">
            <a:avLst/>
          </a:prstGeom>
        </p:spPr>
        <p:txBody>
          <a:bodyPr wrap="square">
            <a:spAutoFit/>
          </a:bodyPr>
          <a:lstStyle/>
          <a:p>
            <a:r>
              <a:rPr lang="en-US" dirty="0"/>
              <a:t>here are many types of music which comes under the category of light classical or semi-classical. Some of the forms are </a:t>
            </a:r>
            <a:r>
              <a:rPr lang="en-US" dirty="0" err="1">
                <a:hlinkClick r:id="rId2" tooltip="Thumri"/>
              </a:rPr>
              <a:t>Thumri</a:t>
            </a:r>
            <a:r>
              <a:rPr lang="en-US" dirty="0"/>
              <a:t>, </a:t>
            </a:r>
            <a:r>
              <a:rPr lang="en-US" dirty="0">
                <a:hlinkClick r:id="rId3" tooltip="Dadra"/>
              </a:rPr>
              <a:t>Dadra</a:t>
            </a:r>
            <a:r>
              <a:rPr lang="en-US" dirty="0"/>
              <a:t>, </a:t>
            </a:r>
            <a:r>
              <a:rPr lang="en-US" dirty="0">
                <a:hlinkClick r:id="rId4" tooltip="Ghazal"/>
              </a:rPr>
              <a:t>Ghazal</a:t>
            </a:r>
            <a:r>
              <a:rPr lang="en-US" dirty="0"/>
              <a:t>, </a:t>
            </a:r>
            <a:r>
              <a:rPr lang="en-US" dirty="0" err="1">
                <a:hlinkClick r:id="rId5" tooltip="Chaiti"/>
              </a:rPr>
              <a:t>Chaiti</a:t>
            </a:r>
            <a:r>
              <a:rPr lang="en-US" dirty="0"/>
              <a:t>, </a:t>
            </a:r>
            <a:r>
              <a:rPr lang="en-US" dirty="0" err="1">
                <a:hlinkClick r:id="rId6" tooltip="Kajri"/>
              </a:rPr>
              <a:t>Kajri</a:t>
            </a:r>
            <a:r>
              <a:rPr lang="en-US" dirty="0"/>
              <a:t>, </a:t>
            </a:r>
            <a:r>
              <a:rPr lang="en-US" dirty="0" err="1">
                <a:hlinkClick r:id="rId7" tooltip="Tappa"/>
              </a:rPr>
              <a:t>Tappa</a:t>
            </a:r>
            <a:r>
              <a:rPr lang="en-US" dirty="0"/>
              <a:t>, </a:t>
            </a:r>
            <a:r>
              <a:rPr lang="en-US" dirty="0" err="1">
                <a:hlinkClick r:id="rId8" tooltip="Natya Sangeet"/>
              </a:rPr>
              <a:t>Natya</a:t>
            </a:r>
            <a:r>
              <a:rPr lang="en-US" dirty="0">
                <a:hlinkClick r:id="rId8" tooltip="Natya Sangeet"/>
              </a:rPr>
              <a:t> </a:t>
            </a:r>
            <a:r>
              <a:rPr lang="en-US" dirty="0" err="1">
                <a:hlinkClick r:id="rId8" tooltip="Natya Sangeet"/>
              </a:rPr>
              <a:t>Sangeet</a:t>
            </a:r>
            <a:r>
              <a:rPr lang="en-US" dirty="0"/>
              <a:t> and </a:t>
            </a:r>
            <a:r>
              <a:rPr lang="en-US" dirty="0" err="1">
                <a:hlinkClick r:id="rId9" tooltip="Qawwali"/>
              </a:rPr>
              <a:t>Qawwali</a:t>
            </a:r>
            <a:r>
              <a:rPr lang="en-US" dirty="0"/>
              <a:t>.</a:t>
            </a:r>
          </a:p>
        </p:txBody>
      </p:sp>
    </p:spTree>
    <p:extLst>
      <p:ext uri="{BB962C8B-B14F-4D97-AF65-F5344CB8AC3E}">
        <p14:creationId xmlns:p14="http://schemas.microsoft.com/office/powerpoint/2010/main" xmlns="" val="160242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a:effectLst/>
              </a:rPr>
              <a:t>Rabindra</a:t>
            </a:r>
            <a:r>
              <a:rPr lang="en-US" b="1" dirty="0">
                <a:effectLst/>
              </a:rPr>
              <a:t> </a:t>
            </a:r>
            <a:r>
              <a:rPr lang="en-US" b="1" dirty="0" err="1">
                <a:effectLst/>
              </a:rPr>
              <a:t>Sangeet</a:t>
            </a:r>
            <a:r>
              <a:rPr lang="en-US" b="1" dirty="0">
                <a:effectLst/>
              </a:rPr>
              <a:t> (Music of Bengal)</a:t>
            </a:r>
            <a:br>
              <a:rPr lang="en-US" b="1" dirty="0">
                <a:effectLst/>
              </a:rPr>
            </a:br>
            <a:endParaRPr lang="en-US" dirty="0"/>
          </a:p>
        </p:txBody>
      </p:sp>
      <p:sp>
        <p:nvSpPr>
          <p:cNvPr id="6" name="TextBox 5"/>
          <p:cNvSpPr txBox="1"/>
          <p:nvPr/>
        </p:nvSpPr>
        <p:spPr>
          <a:xfrm>
            <a:off x="304800" y="1676400"/>
            <a:ext cx="8153400" cy="1754326"/>
          </a:xfrm>
          <a:prstGeom prst="rect">
            <a:avLst/>
          </a:prstGeom>
          <a:noFill/>
        </p:spPr>
        <p:txBody>
          <a:bodyPr wrap="square" rtlCol="0">
            <a:spAutoFit/>
          </a:bodyPr>
          <a:lstStyle/>
          <a:p>
            <a:pPr algn="ctr"/>
            <a:r>
              <a:rPr lang="en-US" dirty="0" err="1"/>
              <a:t>Rabindra</a:t>
            </a:r>
            <a:r>
              <a:rPr lang="en-US" dirty="0"/>
              <a:t> </a:t>
            </a:r>
            <a:r>
              <a:rPr lang="en-US" dirty="0" err="1"/>
              <a:t>Sangeet</a:t>
            </a:r>
            <a:r>
              <a:rPr lang="en-US" dirty="0"/>
              <a:t> (</a:t>
            </a:r>
            <a:r>
              <a:rPr lang="en-US" dirty="0">
                <a:hlinkClick r:id="rId2" tooltip="Bengali language"/>
              </a:rPr>
              <a:t>Bengali</a:t>
            </a:r>
            <a:r>
              <a:rPr lang="en-US" dirty="0"/>
              <a:t>: </a:t>
            </a:r>
            <a:r>
              <a:rPr lang="as-IN" dirty="0"/>
              <a:t>রবীন্দ্রসঙ্গীত </a:t>
            </a:r>
            <a:r>
              <a:rPr lang="en-US" i="1" dirty="0" err="1"/>
              <a:t>Robindro</a:t>
            </a:r>
            <a:r>
              <a:rPr lang="en-US" i="1" dirty="0"/>
              <a:t> </a:t>
            </a:r>
            <a:r>
              <a:rPr lang="en-US" i="1" dirty="0" err="1"/>
              <a:t>shonggit</a:t>
            </a:r>
            <a:r>
              <a:rPr lang="en-US" dirty="0"/>
              <a:t>, </a:t>
            </a:r>
            <a:r>
              <a:rPr lang="en-US" dirty="0" smtClean="0"/>
              <a:t>Bengali pronunciation: </a:t>
            </a:r>
            <a:r>
              <a:rPr lang="en-US" dirty="0">
                <a:hlinkClick r:id="rId3" tooltip="Help:IPA/Bengali"/>
              </a:rPr>
              <a:t>[</a:t>
            </a:r>
            <a:r>
              <a:rPr lang="en-US" dirty="0" err="1">
                <a:hlinkClick r:id="rId3" tooltip="Help:IPA/Bengali"/>
              </a:rPr>
              <a:t>ɾobind̪ɾo</a:t>
            </a:r>
            <a:r>
              <a:rPr lang="en-US" dirty="0">
                <a:hlinkClick r:id="rId3" tooltip="Help:IPA/Bengali"/>
              </a:rPr>
              <a:t> </a:t>
            </a:r>
            <a:r>
              <a:rPr lang="en-US" dirty="0" err="1">
                <a:hlinkClick r:id="rId3" tooltip="Help:IPA/Bengali"/>
              </a:rPr>
              <a:t>ʃoŋɡit</a:t>
            </a:r>
            <a:r>
              <a:rPr lang="en-US" dirty="0">
                <a:hlinkClick r:id="rId3" tooltip="Help:IPA/Bengali"/>
              </a:rPr>
              <a:t>̪]</a:t>
            </a:r>
            <a:r>
              <a:rPr lang="en-US" dirty="0"/>
              <a:t>), also known as </a:t>
            </a:r>
            <a:r>
              <a:rPr lang="en-US" b="1" dirty="0"/>
              <a:t>Tagore songs</a:t>
            </a:r>
            <a:r>
              <a:rPr lang="en-US" dirty="0"/>
              <a:t>, are songs written and composed by </a:t>
            </a:r>
            <a:r>
              <a:rPr lang="en-US" dirty="0">
                <a:hlinkClick r:id="rId4" tooltip="Rabindranath Tagore"/>
              </a:rPr>
              <a:t>Rabindranath Tagore</a:t>
            </a:r>
            <a:r>
              <a:rPr lang="en-US" dirty="0"/>
              <a:t>. They have distinctive characteristics in the </a:t>
            </a:r>
            <a:r>
              <a:rPr lang="en-US" dirty="0">
                <a:hlinkClick r:id="rId5" tooltip="Music of Bengal"/>
              </a:rPr>
              <a:t>music of Bengal</a:t>
            </a:r>
            <a:r>
              <a:rPr lang="en-US" dirty="0"/>
              <a:t>, popular in </a:t>
            </a:r>
            <a:r>
              <a:rPr lang="en-US" dirty="0">
                <a:hlinkClick r:id="rId6" tooltip="India"/>
              </a:rPr>
              <a:t>India</a:t>
            </a:r>
            <a:r>
              <a:rPr lang="en-US" dirty="0"/>
              <a:t> and </a:t>
            </a:r>
            <a:r>
              <a:rPr lang="en-US" dirty="0">
                <a:hlinkClick r:id="rId7" tooltip="Bangladesh"/>
              </a:rPr>
              <a:t>Bangladesh</a:t>
            </a:r>
            <a:r>
              <a:rPr lang="en-US" dirty="0" smtClean="0"/>
              <a:t>.</a:t>
            </a:r>
            <a:r>
              <a:rPr lang="en-US" baseline="30000" dirty="0" smtClean="0"/>
              <a:t> </a:t>
            </a:r>
            <a:r>
              <a:rPr lang="en-US" dirty="0"/>
              <a:t> "</a:t>
            </a:r>
            <a:r>
              <a:rPr lang="en-US" dirty="0" err="1"/>
              <a:t>Sangeet</a:t>
            </a:r>
            <a:r>
              <a:rPr lang="en-US" dirty="0"/>
              <a:t>" means music, "</a:t>
            </a:r>
            <a:r>
              <a:rPr lang="en-US" dirty="0" err="1"/>
              <a:t>Rabindra</a:t>
            </a:r>
            <a:r>
              <a:rPr lang="en-US" dirty="0"/>
              <a:t> </a:t>
            </a:r>
            <a:r>
              <a:rPr lang="en-US" dirty="0" err="1"/>
              <a:t>Sangeet</a:t>
            </a:r>
            <a:r>
              <a:rPr lang="en-US" dirty="0"/>
              <a:t>" means music (or more aptly Songs) of </a:t>
            </a:r>
            <a:r>
              <a:rPr lang="en-US" dirty="0" err="1"/>
              <a:t>Rabindra</a:t>
            </a:r>
            <a:r>
              <a:rPr lang="en-US" dirty="0"/>
              <a:t>.</a:t>
            </a:r>
          </a:p>
        </p:txBody>
      </p:sp>
    </p:spTree>
    <p:extLst>
      <p:ext uri="{BB962C8B-B14F-4D97-AF65-F5344CB8AC3E}">
        <p14:creationId xmlns:p14="http://schemas.microsoft.com/office/powerpoint/2010/main" xmlns="" val="420995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0" y="228600"/>
            <a:ext cx="914033" cy="369332"/>
          </a:xfrm>
          <a:prstGeom prst="rect">
            <a:avLst/>
          </a:prstGeom>
        </p:spPr>
        <p:txBody>
          <a:bodyPr wrap="none">
            <a:spAutoFit/>
          </a:bodyPr>
          <a:lstStyle/>
          <a:p>
            <a:r>
              <a:rPr lang="en-US" b="1" dirty="0" err="1"/>
              <a:t>Lavani</a:t>
            </a:r>
            <a:endParaRPr lang="en-US" b="1" dirty="0"/>
          </a:p>
        </p:txBody>
      </p:sp>
      <p:sp>
        <p:nvSpPr>
          <p:cNvPr id="5" name="Rectangle 4"/>
          <p:cNvSpPr/>
          <p:nvPr/>
        </p:nvSpPr>
        <p:spPr>
          <a:xfrm>
            <a:off x="1066800" y="1143000"/>
            <a:ext cx="6934200" cy="2893100"/>
          </a:xfrm>
          <a:prstGeom prst="rect">
            <a:avLst/>
          </a:prstGeom>
        </p:spPr>
        <p:txBody>
          <a:bodyPr wrap="square">
            <a:spAutoFit/>
          </a:bodyPr>
          <a:lstStyle/>
          <a:p>
            <a:pPr algn="ctr"/>
            <a:r>
              <a:rPr lang="en-US" sz="1400" dirty="0" err="1">
                <a:hlinkClick r:id="rId2" tooltip="Lavani"/>
              </a:rPr>
              <a:t>Lavani</a:t>
            </a:r>
            <a:r>
              <a:rPr lang="en-US" sz="1400" dirty="0"/>
              <a:t> comes from the word </a:t>
            </a:r>
            <a:r>
              <a:rPr lang="en-US" sz="1400" dirty="0" err="1"/>
              <a:t>Lavanya</a:t>
            </a:r>
            <a:r>
              <a:rPr lang="en-US" sz="1400" dirty="0"/>
              <a:t> which means love. This is one of the most popular forms of dance and music that is practiced all over </a:t>
            </a:r>
            <a:r>
              <a:rPr lang="en-US" sz="1400" dirty="0">
                <a:hlinkClick r:id="rId3" tooltip="Maharashtra"/>
              </a:rPr>
              <a:t>Maharashtra</a:t>
            </a:r>
            <a:r>
              <a:rPr lang="en-US" sz="1400" dirty="0"/>
              <a:t>. It has in fact become a necessary part of the </a:t>
            </a:r>
            <a:r>
              <a:rPr lang="en-US" sz="1400" dirty="0" err="1"/>
              <a:t>Maharashtrian</a:t>
            </a:r>
            <a:r>
              <a:rPr lang="en-US" sz="1400" dirty="0"/>
              <a:t> folk dance performances. Traditionally, the songs are sung by female artistes, but male artistes may occasionally sing </a:t>
            </a:r>
            <a:r>
              <a:rPr lang="en-US" sz="1400" dirty="0" err="1">
                <a:hlinkClick r:id="rId2" tooltip="Lavani"/>
              </a:rPr>
              <a:t>Lavanis</a:t>
            </a:r>
            <a:r>
              <a:rPr lang="en-US" sz="1400" dirty="0"/>
              <a:t>. The dance format associated with </a:t>
            </a:r>
            <a:r>
              <a:rPr lang="en-US" sz="1400" dirty="0" err="1">
                <a:hlinkClick r:id="rId2" tooltip="Lavani"/>
              </a:rPr>
              <a:t>Lavani</a:t>
            </a:r>
            <a:r>
              <a:rPr lang="en-US" sz="1400" dirty="0"/>
              <a:t> is known as </a:t>
            </a:r>
            <a:r>
              <a:rPr lang="en-US" sz="1400" dirty="0" err="1">
                <a:hlinkClick r:id="rId4" tooltip="Tamasha"/>
              </a:rPr>
              <a:t>Tamasha</a:t>
            </a:r>
            <a:r>
              <a:rPr lang="en-US" sz="1400" dirty="0"/>
              <a:t>. </a:t>
            </a:r>
            <a:r>
              <a:rPr lang="en-US" sz="1400" dirty="0" err="1"/>
              <a:t>Lavani</a:t>
            </a:r>
            <a:r>
              <a:rPr lang="en-US" sz="1400" dirty="0"/>
              <a:t> is a combination of traditional song and dance, which particularly performed to the enchanting beats of '</a:t>
            </a:r>
            <a:r>
              <a:rPr lang="en-US" sz="1400" dirty="0" err="1"/>
              <a:t>Dholaki</a:t>
            </a:r>
            <a:r>
              <a:rPr lang="en-US" sz="1400" dirty="0"/>
              <a:t>', a drum-like instrument. Dance performed by attractive women wearing nine-yard saris. They are sung in a quick tempo. The verve, the enthusiasm, the rhythm and above all the very beat of </a:t>
            </a:r>
            <a:r>
              <a:rPr lang="en-US" sz="1400" dirty="0">
                <a:hlinkClick r:id="rId5" tooltip="India"/>
              </a:rPr>
              <a:t>India</a:t>
            </a:r>
            <a:r>
              <a:rPr lang="en-US" sz="1400" dirty="0"/>
              <a:t> finds an expressive declaration amidst the folk music of India, which has somewhat, redefined the term "bliss". </a:t>
            </a:r>
            <a:r>
              <a:rPr lang="en-US" sz="1400" dirty="0" err="1"/>
              <a:t>Lavani</a:t>
            </a:r>
            <a:r>
              <a:rPr lang="en-US" sz="1400" dirty="0"/>
              <a:t> originated in the arid region of Maharashtra and Madhya Pradesh.</a:t>
            </a:r>
          </a:p>
        </p:txBody>
      </p:sp>
    </p:spTree>
    <p:extLst>
      <p:ext uri="{BB962C8B-B14F-4D97-AF65-F5344CB8AC3E}">
        <p14:creationId xmlns:p14="http://schemas.microsoft.com/office/powerpoint/2010/main" xmlns="" val="1956908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TotalTime>
  <Words>149</Words>
  <Application>Microsoft Office PowerPoint</Application>
  <PresentationFormat>On-screen Show (4:3)</PresentationFormat>
  <Paragraphs>17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Slide 1</vt:lpstr>
      <vt:lpstr>Slide 2</vt:lpstr>
      <vt:lpstr>Slide 3</vt:lpstr>
      <vt:lpstr>Slide 4</vt:lpstr>
      <vt:lpstr>Carnatic music</vt:lpstr>
      <vt:lpstr>Light classical music</vt:lpstr>
      <vt:lpstr>Rabindra Sangeet (Music of Bengal)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com_10</dc:creator>
  <cp:lastModifiedBy>Windows</cp:lastModifiedBy>
  <cp:revision>3</cp:revision>
  <dcterms:created xsi:type="dcterms:W3CDTF">2017-11-29T09:58:51Z</dcterms:created>
  <dcterms:modified xsi:type="dcterms:W3CDTF">2011-01-01T06:39:32Z</dcterms:modified>
</cp:coreProperties>
</file>