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90" r:id="rId4"/>
    <p:sldId id="264" r:id="rId5"/>
    <p:sldId id="273" r:id="rId6"/>
    <p:sldId id="292" r:id="rId7"/>
    <p:sldId id="276" r:id="rId8"/>
    <p:sldId id="283" r:id="rId9"/>
    <p:sldId id="277" r:id="rId10"/>
    <p:sldId id="282" r:id="rId11"/>
    <p:sldId id="284" r:id="rId12"/>
    <p:sldId id="286" r:id="rId13"/>
    <p:sldId id="26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00"/>
    <a:srgbClr val="993300"/>
    <a:srgbClr val="9900CC"/>
    <a:srgbClr val="FF0000"/>
    <a:srgbClr val="CC99FF"/>
    <a:srgbClr val="990099"/>
    <a:srgbClr val="FF3300"/>
    <a:srgbClr val="FF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36" autoAdjust="0"/>
    <p:restoredTop sz="94660"/>
  </p:normalViewPr>
  <p:slideViewPr>
    <p:cSldViewPr>
      <p:cViewPr>
        <p:scale>
          <a:sx n="118" d="100"/>
          <a:sy n="118" d="100"/>
        </p:scale>
        <p:origin x="-84" y="10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DDD2B5C-399F-4108-AB15-8B791C97724C}" type="slidenum">
              <a:rPr lang="en-US" smtClean="0"/>
              <a:pPr/>
              <a:t>‹#›</a:t>
            </a:fld>
            <a:endParaRPr lang="en-US"/>
          </a:p>
        </p:txBody>
      </p:sp>
    </p:spTree>
  </p:cSld>
  <p:clrMapOvr>
    <a:masterClrMapping/>
  </p:clrMapOvr>
  <p:transition spd="slow">
    <p:whee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36CF9-26C9-4D9A-9A2C-A90A94FB427B}" type="slidenum">
              <a:rPr lang="en-US" smtClean="0"/>
              <a:pPr/>
              <a:t>‹#›</a:t>
            </a:fld>
            <a:endParaRPr lang="en-US"/>
          </a:p>
        </p:txBody>
      </p:sp>
    </p:spTree>
  </p:cSld>
  <p:clrMapOvr>
    <a:masterClrMapping/>
  </p:clrMapOvr>
  <p:transition spd="slow">
    <p:whee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7151A-05A8-4C7C-A5BF-116E52F7425C}" type="slidenum">
              <a:rPr lang="en-US" smtClean="0"/>
              <a:pPr/>
              <a:t>‹#›</a:t>
            </a:fld>
            <a:endParaRPr lang="en-US"/>
          </a:p>
        </p:txBody>
      </p:sp>
    </p:spTree>
  </p:cSld>
  <p:clrMapOvr>
    <a:masterClrMapping/>
  </p:clrMapOvr>
  <p:transition spd="slow">
    <p:whee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0A982-112C-493C-9D30-B599F63B2C19}"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whee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9E43B-930F-4B65-9D4E-BE68D27B1639}"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spd="slow">
    <p:whee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C26EF-3D9D-4DAC-8589-EC8BE6D0F81A}"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whee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7970B-C111-42BB-86EF-B988F64A7D30}" type="slidenum">
              <a:rPr lang="en-US" smtClean="0"/>
              <a:pPr/>
              <a:t>‹#›</a:t>
            </a:fld>
            <a:endParaRPr lang="en-US"/>
          </a:p>
        </p:txBody>
      </p:sp>
    </p:spTree>
  </p:cSld>
  <p:clrMapOvr>
    <a:masterClrMapping/>
  </p:clrMapOvr>
  <p:transition spd="slow">
    <p:whee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15DDE-1F19-4A22-8504-DB35D2ABDFFE}"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whee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AC046-BD08-4B0E-806B-69CE8D6F09BE}" type="slidenum">
              <a:rPr lang="en-US" smtClean="0"/>
              <a:pPr/>
              <a:t>‹#›</a:t>
            </a:fld>
            <a:endParaRPr lang="en-US"/>
          </a:p>
        </p:txBody>
      </p:sp>
    </p:spTree>
  </p:cSld>
  <p:clrMapOvr>
    <a:masterClrMapping/>
  </p:clrMapOvr>
  <p:transition spd="slow">
    <p:whee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98CDF-DA45-4E60-A2D2-19AC5571AD78}"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hee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6A30B-FD59-49ED-85A9-C62C5D0D09A5}" type="slidenum">
              <a:rPr lang="en-US" smtClean="0"/>
              <a:pPr/>
              <a:t>‹#›</a:t>
            </a:fld>
            <a:endParaRPr lang="en-US"/>
          </a:p>
        </p:txBody>
      </p:sp>
    </p:spTree>
  </p:cSld>
  <p:clrMapOvr>
    <a:masterClrMapping/>
  </p:clrMapOvr>
  <p:transition spd="slow">
    <p:whee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ADED294-D62F-4E95-A90C-3BDDC3DE54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p:transition>
  <p:timing>
    <p:tnLst>
      <p:par>
        <p:cTn id="1" dur="indefinite" restart="never" nodeType="tmRoot"/>
      </p:par>
    </p:tnLst>
  </p:timing>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Family_(musical_instruments)" TargetMode="External"/><Relationship Id="rId3" Type="http://schemas.openxmlformats.org/officeDocument/2006/relationships/hyperlink" Target="http://en.wikipedia.org/wiki/Brass_instrument" TargetMode="External"/><Relationship Id="rId7" Type="http://schemas.openxmlformats.org/officeDocument/2006/relationships/hyperlink" Target="http://en.wikipedia.org/wiki/Semitone" TargetMode="External"/><Relationship Id="rId2" Type="http://schemas.openxmlformats.org/officeDocument/2006/relationships/hyperlink" Target="http://en.wikipedia.org/wiki/Musical_instrument" TargetMode="External"/><Relationship Id="rId1" Type="http://schemas.openxmlformats.org/officeDocument/2006/relationships/slideLayout" Target="../slideLayouts/slideLayout2.xml"/><Relationship Id="rId6" Type="http://schemas.openxmlformats.org/officeDocument/2006/relationships/hyperlink" Target="http://en.wikipedia.org/wiki/Middle_C" TargetMode="External"/><Relationship Id="rId5" Type="http://schemas.openxmlformats.org/officeDocument/2006/relationships/hyperlink" Target="http://en.wikipedia.org/wiki/Transposing_instrument" TargetMode="External"/><Relationship Id="rId4" Type="http://schemas.openxmlformats.org/officeDocument/2006/relationships/hyperlink" Target="http://en.wikipedia.org/wiki/Musicia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Middle_Latin" TargetMode="External"/><Relationship Id="rId2" Type="http://schemas.openxmlformats.org/officeDocument/2006/relationships/hyperlink" Target="http://en.wikipedia.org/wiki/Romance_languages" TargetMode="External"/><Relationship Id="rId1" Type="http://schemas.openxmlformats.org/officeDocument/2006/relationships/slideLayout" Target="../slideLayouts/slideLayout2.xml"/><Relationship Id="rId5" Type="http://schemas.openxmlformats.org/officeDocument/2006/relationships/hyperlink" Target="http://en.wikipedia.org/wiki/Luthier" TargetMode="External"/><Relationship Id="rId4" Type="http://schemas.openxmlformats.org/officeDocument/2006/relationships/hyperlink" Target="http://en.wikipedia.org/wiki/Germanic_language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b="1" u="sng">
                <a:latin typeface="Times New Roman" pitchFamily="18" charset="0"/>
              </a:rPr>
              <a:t>PRESENTED BY</a:t>
            </a:r>
          </a:p>
        </p:txBody>
      </p:sp>
      <p:sp>
        <p:nvSpPr>
          <p:cNvPr id="39941" name="Text Box 5"/>
          <p:cNvSpPr txBox="1">
            <a:spLocks noChangeArrowheads="1"/>
          </p:cNvSpPr>
          <p:nvPr/>
        </p:nvSpPr>
        <p:spPr bwMode="auto">
          <a:xfrm>
            <a:off x="1676400" y="1524000"/>
            <a:ext cx="5029200"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                     </a:t>
            </a:r>
          </a:p>
          <a:p>
            <a:endParaRPr lang="en-US" dirty="0"/>
          </a:p>
          <a:p>
            <a:endParaRPr lang="en-US" dirty="0"/>
          </a:p>
          <a:p>
            <a:r>
              <a:rPr lang="en-US" dirty="0"/>
              <a:t>    </a:t>
            </a:r>
            <a:r>
              <a:rPr lang="en-US" sz="3600" b="1" dirty="0" err="1" smtClean="0">
                <a:solidFill>
                  <a:srgbClr val="FF0000"/>
                </a:solidFill>
                <a:latin typeface="Times New Roman" pitchFamily="18" charset="0"/>
              </a:rPr>
              <a:t>Mr.Deepak</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Jamdhade</a:t>
            </a:r>
            <a:endParaRPr lang="en-US" sz="3600" b="1" dirty="0" smtClean="0">
              <a:solidFill>
                <a:srgbClr val="FF0000"/>
              </a:solidFill>
              <a:latin typeface="Times New Roman" pitchFamily="18" charset="0"/>
            </a:endParaRPr>
          </a:p>
          <a:p>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Raut</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Sachin</a:t>
            </a:r>
            <a:endParaRPr lang="en-US" sz="2800" b="1" dirty="0">
              <a:solidFill>
                <a:srgbClr val="FF0000"/>
              </a:solidFill>
              <a:latin typeface="Times New Roman" pitchFamily="18"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slide(fromBottom)">
                                      <p:cBhvr>
                                        <p:cTn id="7" dur="2000"/>
                                        <p:tgtEl>
                                          <p:spTgt spid="39940"/>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wedge">
                                      <p:cBhvr>
                                        <p:cTn id="11" dur="3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1"/>
      <p:bldP spid="3994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00"/>
            </a:gs>
            <a:gs pos="100000">
              <a:srgbClr val="008000"/>
            </a:gs>
          </a:gsLst>
          <a:lin ang="2700000" scaled="1"/>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z="6000" b="1" u="sng">
                <a:solidFill>
                  <a:srgbClr val="008000"/>
                </a:solidFill>
                <a:effectLst>
                  <a:outerShdw blurRad="38100" dist="38100" dir="2700000" algn="tl">
                    <a:srgbClr val="000000"/>
                  </a:outerShdw>
                </a:effectLst>
                <a:latin typeface="Eras Bold ITC" pitchFamily="34" charset="0"/>
              </a:rPr>
              <a:t>TRUMPET</a:t>
            </a:r>
          </a:p>
        </p:txBody>
      </p:sp>
      <p:sp>
        <p:nvSpPr>
          <p:cNvPr id="32771" name="Rectangle 3"/>
          <p:cNvSpPr>
            <a:spLocks noGrp="1" noChangeArrowheads="1"/>
          </p:cNvSpPr>
          <p:nvPr>
            <p:ph idx="1"/>
          </p:nvPr>
        </p:nvSpPr>
        <p:spPr>
          <a:xfrm>
            <a:off x="1524000" y="2514600"/>
            <a:ext cx="6248400" cy="2819400"/>
          </a:xfrm>
        </p:spPr>
        <p:txBody>
          <a:bodyPr>
            <a:normAutofit fontScale="92500" lnSpcReduction="10000"/>
          </a:bodyPr>
          <a:lstStyle/>
          <a:p>
            <a:pPr>
              <a:lnSpc>
                <a:spcPct val="80000"/>
              </a:lnSpc>
            </a:pPr>
            <a:r>
              <a:rPr lang="en-US" sz="2800" dirty="0"/>
              <a:t>The </a:t>
            </a:r>
            <a:r>
              <a:rPr lang="en-US" sz="2800" b="1" dirty="0"/>
              <a:t>trumpet</a:t>
            </a:r>
            <a:r>
              <a:rPr lang="en-US" sz="2800" dirty="0"/>
              <a:t> is a </a:t>
            </a:r>
            <a:r>
              <a:rPr lang="en-US" sz="2800" dirty="0">
                <a:hlinkClick r:id="rId2" tooltip="Musical instrument"/>
              </a:rPr>
              <a:t>musical instrument</a:t>
            </a:r>
            <a:r>
              <a:rPr lang="en-US" sz="2800" dirty="0"/>
              <a:t> in the </a:t>
            </a:r>
            <a:r>
              <a:rPr lang="en-US" sz="2800" dirty="0">
                <a:hlinkClick r:id="rId3" tooltip="Brass instrument"/>
              </a:rPr>
              <a:t>brass</a:t>
            </a:r>
            <a:r>
              <a:rPr lang="en-US" sz="2800" dirty="0"/>
              <a:t> family. It has the highest register in the brass section. A </a:t>
            </a:r>
            <a:r>
              <a:rPr lang="en-US" sz="2800" dirty="0">
                <a:hlinkClick r:id="rId4" tooltip="Musician"/>
              </a:rPr>
              <a:t>musician</a:t>
            </a:r>
            <a:r>
              <a:rPr lang="en-US" sz="2800" dirty="0"/>
              <a:t> who plays the trumpet is called a </a:t>
            </a:r>
            <a:r>
              <a:rPr lang="en-US" sz="2800" i="1" dirty="0"/>
              <a:t>trumpet player</a:t>
            </a:r>
            <a:r>
              <a:rPr lang="en-US" sz="2800" dirty="0"/>
              <a:t> or </a:t>
            </a:r>
            <a:r>
              <a:rPr lang="en-US" sz="2800" i="1" dirty="0"/>
              <a:t>trumpeter</a:t>
            </a:r>
            <a:r>
              <a:rPr lang="en-US" sz="2800" dirty="0"/>
              <a:t>. The most common trumpet by far is a </a:t>
            </a:r>
            <a:r>
              <a:rPr lang="en-US" sz="2800" dirty="0">
                <a:hlinkClick r:id="rId5" tooltip="Transposing instrument"/>
              </a:rPr>
              <a:t>transposing instrument</a:t>
            </a:r>
            <a:r>
              <a:rPr lang="en-US" sz="2800" dirty="0"/>
              <a:t> pitched in B flat - the note read as </a:t>
            </a:r>
            <a:r>
              <a:rPr lang="en-US" sz="2800" dirty="0">
                <a:hlinkClick r:id="rId6" tooltip="Middle C"/>
              </a:rPr>
              <a:t>middle C</a:t>
            </a:r>
            <a:r>
              <a:rPr lang="en-US" sz="2800" dirty="0"/>
              <a:t> sounds as the B flat 2 </a:t>
            </a:r>
            <a:r>
              <a:rPr lang="en-US" sz="2800" dirty="0">
                <a:hlinkClick r:id="rId7" tooltip="Semitone"/>
              </a:rPr>
              <a:t>semitones</a:t>
            </a:r>
            <a:r>
              <a:rPr lang="en-US" sz="2800" dirty="0"/>
              <a:t> below - but there are many other trumpets in this </a:t>
            </a:r>
            <a:r>
              <a:rPr lang="en-US" sz="2800" dirty="0">
                <a:hlinkClick r:id="rId8" tooltip="Family (musical instruments)"/>
              </a:rPr>
              <a:t>family of instruments</a:t>
            </a:r>
            <a:r>
              <a:rPr lang="en-US" sz="2800" dirty="0"/>
              <a:t>.</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edge">
                                      <p:cBhvr>
                                        <p:cTn id="7" dur="2000"/>
                                        <p:tgtEl>
                                          <p:spTgt spid="32770"/>
                                        </p:tgtEl>
                                      </p:cBhvr>
                                    </p:animEffect>
                                  </p:childTnLst>
                                </p:cTn>
                              </p:par>
                            </p:childTnLst>
                          </p:cTn>
                        </p:par>
                        <p:par>
                          <p:cTn id="8" fill="hold" nodeType="afterGroup">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32771">
                                            <p:txEl>
                                              <p:pRg st="0" end="0"/>
                                            </p:txEl>
                                          </p:spTgt>
                                        </p:tgtEl>
                                        <p:attrNameLst>
                                          <p:attrName>style.visibility</p:attrName>
                                        </p:attrNameLst>
                                      </p:cBhvr>
                                      <p:to>
                                        <p:strVal val="visible"/>
                                      </p:to>
                                    </p:set>
                                    <p:animEffect transition="in" filter="fade">
                                      <p:cBhvr>
                                        <p:cTn id="11" dur="1000"/>
                                        <p:tgtEl>
                                          <p:spTgt spid="32771">
                                            <p:txEl>
                                              <p:pRg st="0" end="0"/>
                                            </p:txEl>
                                          </p:spTgt>
                                        </p:tgtEl>
                                      </p:cBhvr>
                                    </p:animEffect>
                                    <p:anim calcmode="lin" valueType="num">
                                      <p:cBhvr>
                                        <p:cTn id="12" dur="1000" fill="hold"/>
                                        <p:tgtEl>
                                          <p:spTgt spid="32771">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3277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b="1" u="sng" dirty="0" smtClean="0">
                <a:solidFill>
                  <a:srgbClr val="990099"/>
                </a:solidFill>
              </a:rPr>
              <a:t>SHEHENAI</a:t>
            </a:r>
            <a:br>
              <a:rPr lang="en-US" b="1" u="sng" dirty="0" smtClean="0">
                <a:solidFill>
                  <a:srgbClr val="990099"/>
                </a:solidFill>
              </a:rPr>
            </a:br>
            <a:endParaRPr lang="en-US" b="1" u="sng" dirty="0">
              <a:solidFill>
                <a:srgbClr val="990099"/>
              </a:solidFill>
            </a:endParaRPr>
          </a:p>
        </p:txBody>
      </p:sp>
      <p:sp>
        <p:nvSpPr>
          <p:cNvPr id="34822" name="Rectangle 6"/>
          <p:cNvSpPr>
            <a:spLocks noChangeArrowheads="1"/>
          </p:cNvSpPr>
          <p:nvPr/>
        </p:nvSpPr>
        <p:spPr bwMode="auto">
          <a:xfrm>
            <a:off x="1371600" y="1447800"/>
            <a:ext cx="6172200" cy="10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t/>
            </a:r>
            <a:br>
              <a:rPr lang="en-US"/>
            </a:br>
            <a:r>
              <a:rPr lang="en-US" sz="2400" b="1" i="1">
                <a:solidFill>
                  <a:srgbClr val="660033"/>
                </a:solidFill>
                <a:latin typeface="Times New Roman" pitchFamily="18" charset="0"/>
              </a:rPr>
              <a:t>This instrument is usually played at auspicious </a:t>
            </a:r>
          </a:p>
          <a:p>
            <a:r>
              <a:rPr lang="en-US" sz="2400" b="1" i="1">
                <a:solidFill>
                  <a:srgbClr val="660033"/>
                </a:solidFill>
                <a:latin typeface="Times New Roman" pitchFamily="18" charset="0"/>
              </a:rPr>
              <a:t>                  events and ceremonies</a:t>
            </a:r>
          </a:p>
        </p:txBody>
      </p:sp>
      <p:sp>
        <p:nvSpPr>
          <p:cNvPr id="34823" name="Text Box 7"/>
          <p:cNvSpPr txBox="1">
            <a:spLocks noChangeArrowheads="1"/>
          </p:cNvSpPr>
          <p:nvPr/>
        </p:nvSpPr>
        <p:spPr bwMode="auto">
          <a:xfrm>
            <a:off x="1676400" y="2819400"/>
            <a:ext cx="5181600"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i="1" dirty="0">
                <a:solidFill>
                  <a:srgbClr val="993300"/>
                </a:solidFill>
                <a:latin typeface="Arial Rounded MT Bold" pitchFamily="34" charset="0"/>
              </a:rPr>
              <a:t>THIS INSTRUMENT HAS AN APPROXIMATELY CYLINDRICAL BORE AND USES A SINGLE REED.</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2000"/>
                                        <p:tgtEl>
                                          <p:spTgt spid="34818"/>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4822"/>
                                        </p:tgtEl>
                                        <p:attrNameLst>
                                          <p:attrName>style.visibility</p:attrName>
                                        </p:attrNameLst>
                                      </p:cBhvr>
                                      <p:to>
                                        <p:strVal val="visible"/>
                                      </p:to>
                                    </p:set>
                                    <p:anim calcmode="lin" valueType="num">
                                      <p:cBhvr additive="base">
                                        <p:cTn id="11" dur="5000" fill="hold"/>
                                        <p:tgtEl>
                                          <p:spTgt spid="34822"/>
                                        </p:tgtEl>
                                        <p:attrNameLst>
                                          <p:attrName>ppt_x</p:attrName>
                                        </p:attrNameLst>
                                      </p:cBhvr>
                                      <p:tavLst>
                                        <p:tav tm="0">
                                          <p:val>
                                            <p:strVal val="#ppt_x"/>
                                          </p:val>
                                        </p:tav>
                                        <p:tav tm="100000">
                                          <p:val>
                                            <p:strVal val="#ppt_x"/>
                                          </p:val>
                                        </p:tav>
                                      </p:tavLst>
                                    </p:anim>
                                    <p:anim calcmode="lin" valueType="num">
                                      <p:cBhvr additive="base">
                                        <p:cTn id="12" dur="5000" fill="hold"/>
                                        <p:tgtEl>
                                          <p:spTgt spid="3482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000"/>
                            </p:stCondLst>
                            <p:childTnLst>
                              <p:par>
                                <p:cTn id="14" presetID="2" presetClass="entr" presetSubtype="1" fill="hold" grpId="0" nodeType="afterEffect">
                                  <p:stCondLst>
                                    <p:cond delay="0"/>
                                  </p:stCondLst>
                                  <p:childTnLst>
                                    <p:set>
                                      <p:cBhvr>
                                        <p:cTn id="15" dur="1" fill="hold">
                                          <p:stCondLst>
                                            <p:cond delay="0"/>
                                          </p:stCondLst>
                                        </p:cTn>
                                        <p:tgtEl>
                                          <p:spTgt spid="34823"/>
                                        </p:tgtEl>
                                        <p:attrNameLst>
                                          <p:attrName>style.visibility</p:attrName>
                                        </p:attrNameLst>
                                      </p:cBhvr>
                                      <p:to>
                                        <p:strVal val="visible"/>
                                      </p:to>
                                    </p:set>
                                    <p:anim calcmode="lin" valueType="num">
                                      <p:cBhvr additive="base">
                                        <p:cTn id="16" dur="5000" fill="hold"/>
                                        <p:tgtEl>
                                          <p:spTgt spid="34823"/>
                                        </p:tgtEl>
                                        <p:attrNameLst>
                                          <p:attrName>ppt_x</p:attrName>
                                        </p:attrNameLst>
                                      </p:cBhvr>
                                      <p:tavLst>
                                        <p:tav tm="0">
                                          <p:val>
                                            <p:strVal val="#ppt_x"/>
                                          </p:val>
                                        </p:tav>
                                        <p:tav tm="100000">
                                          <p:val>
                                            <p:strVal val="#ppt_x"/>
                                          </p:val>
                                        </p:tav>
                                      </p:tavLst>
                                    </p:anim>
                                    <p:anim calcmode="lin" valueType="num">
                                      <p:cBhvr additive="base">
                                        <p:cTn id="17" dur="5000" fill="hold"/>
                                        <p:tgtEl>
                                          <p:spTgt spid="348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2" grpId="0"/>
      <p:bldP spid="348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u="sng">
                <a:latin typeface="Rockwell Extra Bold" pitchFamily="18" charset="0"/>
              </a:rPr>
              <a:t>D R U M</a:t>
            </a:r>
          </a:p>
        </p:txBody>
      </p:sp>
      <p:sp>
        <p:nvSpPr>
          <p:cNvPr id="36867" name="Rectangle 3"/>
          <p:cNvSpPr>
            <a:spLocks noGrp="1" noChangeArrowheads="1"/>
          </p:cNvSpPr>
          <p:nvPr>
            <p:ph idx="1"/>
          </p:nvPr>
        </p:nvSpPr>
        <p:spPr>
          <a:xfrm>
            <a:off x="838200" y="2286000"/>
            <a:ext cx="7391400" cy="2362200"/>
          </a:xfrm>
        </p:spPr>
        <p:txBody>
          <a:bodyPr>
            <a:normAutofit/>
          </a:bodyPr>
          <a:lstStyle/>
          <a:p>
            <a:pPr>
              <a:lnSpc>
                <a:spcPct val="80000"/>
              </a:lnSpc>
              <a:buFontTx/>
              <a:buNone/>
            </a:pPr>
            <a:r>
              <a:rPr lang="en-US" sz="700" dirty="0"/>
              <a:t>            </a:t>
            </a:r>
            <a:r>
              <a:rPr lang="en-US" b="1" dirty="0">
                <a:latin typeface="Times New Roman" pitchFamily="18" charset="0"/>
              </a:rPr>
              <a:t>Drums consist of at least one MEMBRANE, called a DRUMHEAD or drum skin, that is stretched over a shell and struck, either directly with parts of a player's body, or with some sort of implement such as </a:t>
            </a:r>
            <a:r>
              <a:rPr lang="en-US" b="1" dirty="0" err="1">
                <a:latin typeface="Times New Roman" pitchFamily="18" charset="0"/>
              </a:rPr>
              <a:t>aDRUMSTIC</a:t>
            </a:r>
            <a:r>
              <a:rPr lang="en-US" b="1" dirty="0">
                <a:latin typeface="Times New Roman" pitchFamily="18" charset="0"/>
              </a:rPr>
              <a:t>, to produce SOUND Drums are the world's oldest and most ubiquitous musical instruments, and the basic design has remained virtually unchanged for thousands of </a:t>
            </a:r>
            <a:r>
              <a:rPr lang="en-US" b="1" dirty="0" err="1">
                <a:latin typeface="Times New Roman" pitchFamily="18" charset="0"/>
              </a:rPr>
              <a:t>years.Most</a:t>
            </a:r>
            <a:r>
              <a:rPr lang="en-US" b="1" dirty="0">
                <a:latin typeface="Times New Roman" pitchFamily="18" charset="0"/>
              </a:rPr>
              <a:t> drums are considered "</a:t>
            </a:r>
            <a:r>
              <a:rPr lang="en-US" b="1" dirty="0" err="1">
                <a:latin typeface="Times New Roman" pitchFamily="18" charset="0"/>
              </a:rPr>
              <a:t>untuned</a:t>
            </a:r>
            <a:r>
              <a:rPr lang="en-US" b="1" dirty="0">
                <a:latin typeface="Times New Roman" pitchFamily="18" charset="0"/>
              </a:rPr>
              <a:t> instruments", however many modern musicians are beginning to tune drums to songs; A few such as TIMPANI are always tuned to a certain pitch. Often, several drums are arranged together to create a DRUMSET that can be played by a musician.</a:t>
            </a:r>
          </a:p>
        </p:txBody>
      </p:sp>
      <p:sp>
        <p:nvSpPr>
          <p:cNvPr id="36872" name="WordArt 8"/>
          <p:cNvSpPr>
            <a:spLocks noChangeArrowheads="1" noChangeShapeType="1" noTextEdit="1"/>
          </p:cNvSpPr>
          <p:nvPr/>
        </p:nvSpPr>
        <p:spPr bwMode="auto">
          <a:xfrm>
            <a:off x="228600" y="6205538"/>
            <a:ext cx="457200" cy="652462"/>
          </a:xfrm>
          <a:prstGeom prst="rect">
            <a:avLst/>
          </a:prstGeom>
          <a:extLst>
            <a:ext uri="{AF507438-7753-43E0-B8FC-AC1667EBCBE1}">
              <a14:hiddenEffects xmlns="" xmlns:a14="http://schemas.microsoft.com/office/drawing/2010/main">
                <a:effectLst/>
              </a14:hiddenEffects>
            </a:ext>
          </a:extLst>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DAM</a:t>
            </a:r>
          </a:p>
        </p:txBody>
      </p:sp>
      <p:sp>
        <p:nvSpPr>
          <p:cNvPr id="36873" name="WordArt 9"/>
          <p:cNvSpPr>
            <a:spLocks noChangeArrowheads="1" noChangeShapeType="1" noTextEdit="1"/>
          </p:cNvSpPr>
          <p:nvPr/>
        </p:nvSpPr>
        <p:spPr bwMode="auto">
          <a:xfrm>
            <a:off x="2514600" y="6162675"/>
            <a:ext cx="914400" cy="695325"/>
          </a:xfrm>
          <a:prstGeom prst="rect">
            <a:avLst/>
          </a:prstGeom>
          <a:extLst>
            <a:ext uri="{AF507438-7753-43E0-B8FC-AC1667EBCBE1}">
              <a14:hiddenEffects xmlns="" xmlns:a14="http://schemas.microsoft.com/office/drawing/2010/main">
                <a:effectLst/>
              </a14:hiddenEffects>
            </a:ext>
          </a:extLst>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DAMA</a:t>
            </a:r>
          </a:p>
        </p:txBody>
      </p:sp>
      <p:sp>
        <p:nvSpPr>
          <p:cNvPr id="36874" name="WordArt 10"/>
          <p:cNvSpPr>
            <a:spLocks noChangeArrowheads="1" noChangeShapeType="1" noTextEdit="1"/>
          </p:cNvSpPr>
          <p:nvPr/>
        </p:nvSpPr>
        <p:spPr bwMode="auto">
          <a:xfrm>
            <a:off x="5181600" y="5900738"/>
            <a:ext cx="719138" cy="957262"/>
          </a:xfrm>
          <a:prstGeom prst="rect">
            <a:avLst/>
          </a:prstGeom>
          <a:extLst>
            <a:ext uri="{AF507438-7753-43E0-B8FC-AC1667EBCBE1}">
              <a14:hiddenEffects xmlns="" xmlns:a14="http://schemas.microsoft.com/office/drawing/2010/main">
                <a:effectLst/>
              </a14:hiddenEffects>
            </a:ext>
          </a:extLst>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DAM</a:t>
            </a:r>
          </a:p>
        </p:txBody>
      </p:sp>
      <p:sp>
        <p:nvSpPr>
          <p:cNvPr id="36875" name="WordArt 11"/>
          <p:cNvSpPr>
            <a:spLocks noChangeArrowheads="1" noChangeShapeType="1" noTextEdit="1"/>
          </p:cNvSpPr>
          <p:nvPr/>
        </p:nvSpPr>
        <p:spPr bwMode="auto">
          <a:xfrm>
            <a:off x="7391400" y="5791200"/>
            <a:ext cx="762000" cy="1066800"/>
          </a:xfrm>
          <a:prstGeom prst="rect">
            <a:avLst/>
          </a:prstGeom>
          <a:extLst>
            <a:ext uri="{AF507438-7753-43E0-B8FC-AC1667EBCBE1}">
              <a14:hiddenEffects xmlns="" xmlns:a14="http://schemas.microsoft.com/office/drawing/2010/main">
                <a:effectLst/>
              </a14:hiddenEffects>
            </a:ext>
          </a:extLst>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DAM</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heckerboard(across)">
                                      <p:cBhvr>
                                        <p:cTn id="7" dur="2000"/>
                                        <p:tgtEl>
                                          <p:spTgt spid="36866"/>
                                        </p:tgtEl>
                                      </p:cBhvr>
                                    </p:animEffect>
                                  </p:childTnLst>
                                </p:cTn>
                              </p:par>
                            </p:childTnLst>
                          </p:cTn>
                        </p:par>
                        <p:par>
                          <p:cTn id="8" fill="hold" nodeType="afterGroup">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36867">
                                            <p:txEl>
                                              <p:pRg st="0" end="0"/>
                                            </p:txEl>
                                          </p:spTgt>
                                        </p:tgtEl>
                                        <p:attrNameLst>
                                          <p:attrName>style.visibility</p:attrName>
                                        </p:attrNameLst>
                                      </p:cBhvr>
                                      <p:to>
                                        <p:strVal val="visible"/>
                                      </p:to>
                                    </p:set>
                                    <p:animEffect transition="in" filter="fade">
                                      <p:cBhvr>
                                        <p:cTn id="11" dur="1000"/>
                                        <p:tgtEl>
                                          <p:spTgt spid="36867">
                                            <p:txEl>
                                              <p:pRg st="0" end="0"/>
                                            </p:txEl>
                                          </p:spTgt>
                                        </p:tgtEl>
                                      </p:cBhvr>
                                    </p:animEffect>
                                    <p:anim calcmode="lin" valueType="num">
                                      <p:cBhvr>
                                        <p:cTn id="12" dur="1000" fill="hold"/>
                                        <p:tgtEl>
                                          <p:spTgt spid="36867">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36867">
                                            <p:txEl>
                                              <p:pRg st="0" end="0"/>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7000"/>
                            </p:stCondLst>
                            <p:childTnLst>
                              <p:par>
                                <p:cTn id="15" presetID="2" presetClass="entr" presetSubtype="9" fill="hold" grpId="0" nodeType="afterEffect">
                                  <p:stCondLst>
                                    <p:cond delay="0"/>
                                  </p:stCondLst>
                                  <p:childTnLst>
                                    <p:set>
                                      <p:cBhvr>
                                        <p:cTn id="16" dur="1" fill="hold">
                                          <p:stCondLst>
                                            <p:cond delay="0"/>
                                          </p:stCondLst>
                                        </p:cTn>
                                        <p:tgtEl>
                                          <p:spTgt spid="36872"/>
                                        </p:tgtEl>
                                        <p:attrNameLst>
                                          <p:attrName>style.visibility</p:attrName>
                                        </p:attrNameLst>
                                      </p:cBhvr>
                                      <p:to>
                                        <p:strVal val="visible"/>
                                      </p:to>
                                    </p:set>
                                    <p:anim calcmode="lin" valueType="num">
                                      <p:cBhvr additive="base">
                                        <p:cTn id="17" dur="500" fill="hold"/>
                                        <p:tgtEl>
                                          <p:spTgt spid="36872"/>
                                        </p:tgtEl>
                                        <p:attrNameLst>
                                          <p:attrName>ppt_x</p:attrName>
                                        </p:attrNameLst>
                                      </p:cBhvr>
                                      <p:tavLst>
                                        <p:tav tm="0">
                                          <p:val>
                                            <p:strVal val="0-#ppt_w/2"/>
                                          </p:val>
                                        </p:tav>
                                        <p:tav tm="100000">
                                          <p:val>
                                            <p:strVal val="#ppt_x"/>
                                          </p:val>
                                        </p:tav>
                                      </p:tavLst>
                                    </p:anim>
                                    <p:anim calcmode="lin" valueType="num">
                                      <p:cBhvr additive="base">
                                        <p:cTn id="18" dur="500" fill="hold"/>
                                        <p:tgtEl>
                                          <p:spTgt spid="3687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57500"/>
                            </p:stCondLst>
                            <p:childTnLst>
                              <p:par>
                                <p:cTn id="20" presetID="2" presetClass="entr" presetSubtype="1" fill="hold" grpId="0" nodeType="afterEffect">
                                  <p:stCondLst>
                                    <p:cond delay="0"/>
                                  </p:stCondLst>
                                  <p:childTnLst>
                                    <p:set>
                                      <p:cBhvr>
                                        <p:cTn id="21" dur="1" fill="hold">
                                          <p:stCondLst>
                                            <p:cond delay="0"/>
                                          </p:stCondLst>
                                        </p:cTn>
                                        <p:tgtEl>
                                          <p:spTgt spid="36873"/>
                                        </p:tgtEl>
                                        <p:attrNameLst>
                                          <p:attrName>style.visibility</p:attrName>
                                        </p:attrNameLst>
                                      </p:cBhvr>
                                      <p:to>
                                        <p:strVal val="visible"/>
                                      </p:to>
                                    </p:set>
                                    <p:anim calcmode="lin" valueType="num">
                                      <p:cBhvr additive="base">
                                        <p:cTn id="22" dur="500" fill="hold"/>
                                        <p:tgtEl>
                                          <p:spTgt spid="36873"/>
                                        </p:tgtEl>
                                        <p:attrNameLst>
                                          <p:attrName>ppt_x</p:attrName>
                                        </p:attrNameLst>
                                      </p:cBhvr>
                                      <p:tavLst>
                                        <p:tav tm="0">
                                          <p:val>
                                            <p:strVal val="#ppt_x"/>
                                          </p:val>
                                        </p:tav>
                                        <p:tav tm="100000">
                                          <p:val>
                                            <p:strVal val="#ppt_x"/>
                                          </p:val>
                                        </p:tav>
                                      </p:tavLst>
                                    </p:anim>
                                    <p:anim calcmode="lin" valueType="num">
                                      <p:cBhvr additive="base">
                                        <p:cTn id="23" dur="500" fill="hold"/>
                                        <p:tgtEl>
                                          <p:spTgt spid="36873"/>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58000"/>
                            </p:stCondLst>
                            <p:childTnLst>
                              <p:par>
                                <p:cTn id="25" presetID="2" presetClass="entr" presetSubtype="1" fill="hold" grpId="0" nodeType="afterEffect">
                                  <p:stCondLst>
                                    <p:cond delay="0"/>
                                  </p:stCondLst>
                                  <p:childTnLst>
                                    <p:set>
                                      <p:cBhvr>
                                        <p:cTn id="26" dur="1" fill="hold">
                                          <p:stCondLst>
                                            <p:cond delay="0"/>
                                          </p:stCondLst>
                                        </p:cTn>
                                        <p:tgtEl>
                                          <p:spTgt spid="36874"/>
                                        </p:tgtEl>
                                        <p:attrNameLst>
                                          <p:attrName>style.visibility</p:attrName>
                                        </p:attrNameLst>
                                      </p:cBhvr>
                                      <p:to>
                                        <p:strVal val="visible"/>
                                      </p:to>
                                    </p:set>
                                    <p:anim calcmode="lin" valueType="num">
                                      <p:cBhvr additive="base">
                                        <p:cTn id="27" dur="500" fill="hold"/>
                                        <p:tgtEl>
                                          <p:spTgt spid="36874"/>
                                        </p:tgtEl>
                                        <p:attrNameLst>
                                          <p:attrName>ppt_x</p:attrName>
                                        </p:attrNameLst>
                                      </p:cBhvr>
                                      <p:tavLst>
                                        <p:tav tm="0">
                                          <p:val>
                                            <p:strVal val="#ppt_x"/>
                                          </p:val>
                                        </p:tav>
                                        <p:tav tm="100000">
                                          <p:val>
                                            <p:strVal val="#ppt_x"/>
                                          </p:val>
                                        </p:tav>
                                      </p:tavLst>
                                    </p:anim>
                                    <p:anim calcmode="lin" valueType="num">
                                      <p:cBhvr additive="base">
                                        <p:cTn id="28" dur="500" fill="hold"/>
                                        <p:tgtEl>
                                          <p:spTgt spid="36874"/>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8500"/>
                            </p:stCondLst>
                            <p:childTnLst>
                              <p:par>
                                <p:cTn id="30" presetID="2" presetClass="entr" presetSubtype="9" fill="hold" grpId="0" nodeType="afterEffect">
                                  <p:stCondLst>
                                    <p:cond delay="0"/>
                                  </p:stCondLst>
                                  <p:childTnLst>
                                    <p:set>
                                      <p:cBhvr>
                                        <p:cTn id="31" dur="1" fill="hold">
                                          <p:stCondLst>
                                            <p:cond delay="0"/>
                                          </p:stCondLst>
                                        </p:cTn>
                                        <p:tgtEl>
                                          <p:spTgt spid="36875"/>
                                        </p:tgtEl>
                                        <p:attrNameLst>
                                          <p:attrName>style.visibility</p:attrName>
                                        </p:attrNameLst>
                                      </p:cBhvr>
                                      <p:to>
                                        <p:strVal val="visible"/>
                                      </p:to>
                                    </p:set>
                                    <p:anim calcmode="lin" valueType="num">
                                      <p:cBhvr additive="base">
                                        <p:cTn id="32" dur="500" fill="hold"/>
                                        <p:tgtEl>
                                          <p:spTgt spid="36875"/>
                                        </p:tgtEl>
                                        <p:attrNameLst>
                                          <p:attrName>ppt_x</p:attrName>
                                        </p:attrNameLst>
                                      </p:cBhvr>
                                      <p:tavLst>
                                        <p:tav tm="0">
                                          <p:val>
                                            <p:strVal val="0-#ppt_w/2"/>
                                          </p:val>
                                        </p:tav>
                                        <p:tav tm="100000">
                                          <p:val>
                                            <p:strVal val="#ppt_x"/>
                                          </p:val>
                                        </p:tav>
                                      </p:tavLst>
                                    </p:anim>
                                    <p:anim calcmode="lin" valueType="num">
                                      <p:cBhvr additive="base">
                                        <p:cTn id="33" dur="500" fill="hold"/>
                                        <p:tgtEl>
                                          <p:spTgt spid="368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P spid="36872" grpId="0" animBg="1"/>
      <p:bldP spid="36873" grpId="0" animBg="1"/>
      <p:bldP spid="36874" grpId="0" animBg="1"/>
      <p:bldP spid="368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56B13"/>
            </a:gs>
            <a:gs pos="50000">
              <a:srgbClr val="9CB86E"/>
            </a:gs>
            <a:gs pos="100000">
              <a:srgbClr val="DDEBCF"/>
            </a:gs>
          </a:gsLst>
          <a:lin ang="18900000" scaled="1"/>
        </a:gra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600200" y="1752600"/>
            <a:ext cx="6248400" cy="2895600"/>
          </a:xfrm>
        </p:spPr>
        <p:txBody>
          <a:bodyPr>
            <a:normAutofit/>
          </a:bodyPr>
          <a:lstStyle/>
          <a:p>
            <a:pPr>
              <a:lnSpc>
                <a:spcPct val="80000"/>
              </a:lnSpc>
            </a:pPr>
            <a:r>
              <a:rPr lang="en-US" b="1" dirty="0">
                <a:solidFill>
                  <a:srgbClr val="333300"/>
                </a:solidFill>
              </a:rPr>
              <a:t>A mandolin is a musical instrument which is plucked, strummed or a combination of both. It is descended from the MANDORA. The most common design as originated in NAPLES, Italy has eight metal strings in four pairs (courses) which are plucked with a PLECTRUM. Variants include four-string (one string per course), six-string (one string per course) as per the </a:t>
            </a:r>
            <a:r>
              <a:rPr lang="en-US" b="1" dirty="0" err="1">
                <a:solidFill>
                  <a:srgbClr val="333300"/>
                </a:solidFill>
              </a:rPr>
              <a:t>MILENISEdesign</a:t>
            </a:r>
            <a:r>
              <a:rPr lang="en-US" b="1" dirty="0">
                <a:solidFill>
                  <a:srgbClr val="333300"/>
                </a:solidFill>
              </a:rPr>
              <a:t>, twelve-string (three strings per course), and sixteen-string (four string per course). It has a body with a teardrop-shaped </a:t>
            </a:r>
            <a:r>
              <a:rPr lang="en-US" b="1" dirty="0" err="1">
                <a:solidFill>
                  <a:srgbClr val="333300"/>
                </a:solidFill>
              </a:rPr>
              <a:t>soundtable</a:t>
            </a:r>
            <a:r>
              <a:rPr lang="en-US" b="1" dirty="0">
                <a:solidFill>
                  <a:srgbClr val="333300"/>
                </a:solidFill>
              </a:rPr>
              <a:t> (i.e. face), or one which is essentially oval in shape, with a </a:t>
            </a:r>
            <a:r>
              <a:rPr lang="en-US" b="1" dirty="0" err="1">
                <a:solidFill>
                  <a:srgbClr val="333300"/>
                </a:solidFill>
              </a:rPr>
              <a:t>soundhole</a:t>
            </a:r>
            <a:r>
              <a:rPr lang="en-US" b="1" dirty="0">
                <a:solidFill>
                  <a:srgbClr val="333300"/>
                </a:solidFill>
              </a:rPr>
              <a:t>, or </a:t>
            </a:r>
            <a:r>
              <a:rPr lang="en-US" b="1" dirty="0" err="1">
                <a:solidFill>
                  <a:srgbClr val="333300"/>
                </a:solidFill>
              </a:rPr>
              <a:t>soundholes</a:t>
            </a:r>
            <a:r>
              <a:rPr lang="en-US" b="1" dirty="0">
                <a:solidFill>
                  <a:srgbClr val="333300"/>
                </a:solidFill>
              </a:rPr>
              <a:t>, of varying shapes which are open and not latticed.</a:t>
            </a:r>
            <a:r>
              <a:rPr lang="en-US" b="1" dirty="0">
                <a:solidFill>
                  <a:srgbClr val="333300"/>
                </a:solidFill>
                <a:hlinkClick r:id="" action="ppaction://noaction"/>
              </a:rPr>
              <a:t>]</a:t>
            </a:r>
            <a:endParaRPr lang="en-US" b="1" dirty="0">
              <a:solidFill>
                <a:srgbClr val="333300"/>
              </a:solidFill>
            </a:endParaRPr>
          </a:p>
        </p:txBody>
      </p:sp>
      <p:sp>
        <p:nvSpPr>
          <p:cNvPr id="11272" name="WordArt 8" descr="White marble"/>
          <p:cNvSpPr>
            <a:spLocks noChangeArrowheads="1" noChangeShapeType="1" noTextEdit="1"/>
          </p:cNvSpPr>
          <p:nvPr/>
        </p:nvSpPr>
        <p:spPr bwMode="auto">
          <a:xfrm>
            <a:off x="2209800" y="1143000"/>
            <a:ext cx="4419600" cy="45720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625"/>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blipFill dpi="0" rotWithShape="0">
                  <a:blip r:embed="rId2"/>
                  <a:srcRect/>
                  <a:tile tx="0" ty="0" sx="100000" sy="100000" flip="none" algn="tl"/>
                </a:blipFill>
                <a:latin typeface="Arial Black"/>
              </a:rPr>
              <a:t>MANDOLIN</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strips(downLeft)">
                                      <p:cBhvr>
                                        <p:cTn id="7" dur="2000"/>
                                        <p:tgtEl>
                                          <p:spTgt spid="11272"/>
                                        </p:tgtEl>
                                      </p:cBhvr>
                                    </p:animEffect>
                                  </p:childTnLst>
                                </p:cTn>
                              </p:par>
                            </p:childTnLst>
                          </p:cTn>
                        </p:par>
                        <p:par>
                          <p:cTn id="8" fill="hold" nodeType="afterGroup">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fade">
                                      <p:cBhvr>
                                        <p:cTn id="11" dur="1000"/>
                                        <p:tgtEl>
                                          <p:spTgt spid="11267">
                                            <p:txEl>
                                              <p:pRg st="0" end="0"/>
                                            </p:txEl>
                                          </p:spTgt>
                                        </p:tgtEl>
                                      </p:cBhvr>
                                    </p:animEffect>
                                    <p:anim calcmode="lin" valueType="num">
                                      <p:cBhvr>
                                        <p:cTn id="12" dur="1000" fill="hold"/>
                                        <p:tgtEl>
                                          <p:spTgt spid="11267">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126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82"/>
            </a:gs>
            <a:gs pos="30000">
              <a:srgbClr val="66008F"/>
            </a:gs>
            <a:gs pos="64999">
              <a:srgbClr val="BA0066"/>
            </a:gs>
            <a:gs pos="89999">
              <a:srgbClr val="FF0000"/>
            </a:gs>
            <a:gs pos="100000">
              <a:srgbClr val="FF8200"/>
            </a:gs>
          </a:gsLst>
          <a:lin ang="2700000" scaled="1"/>
        </a:gradFill>
        <a:effectLst/>
      </p:bgPr>
    </p:bg>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a:solidFill>
                  <a:schemeClr val="bg1"/>
                </a:solidFill>
                <a:latin typeface="Rockwell Extra Bold" pitchFamily="18" charset="0"/>
              </a:rPr>
              <a:t>INDEX</a:t>
            </a:r>
          </a:p>
        </p:txBody>
      </p:sp>
      <p:sp>
        <p:nvSpPr>
          <p:cNvPr id="41989" name="Text Box 5"/>
          <p:cNvSpPr txBox="1">
            <a:spLocks noChangeArrowheads="1"/>
          </p:cNvSpPr>
          <p:nvPr/>
        </p:nvSpPr>
        <p:spPr bwMode="auto">
          <a:xfrm>
            <a:off x="990600" y="2209800"/>
            <a:ext cx="6858000" cy="4185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chemeClr val="bg1"/>
              </a:buClr>
              <a:buFont typeface="Wingdings" pitchFamily="2" charset="2"/>
              <a:buChar char="v"/>
            </a:pPr>
            <a:r>
              <a:rPr lang="en-US" sz="2800" dirty="0">
                <a:solidFill>
                  <a:schemeClr val="bg1"/>
                </a:solidFill>
              </a:rPr>
              <a:t> MUSICAL INSTRUMENTS.</a:t>
            </a:r>
          </a:p>
          <a:p>
            <a:pPr>
              <a:spcBef>
                <a:spcPct val="50000"/>
              </a:spcBef>
            </a:pPr>
            <a:r>
              <a:rPr lang="en-US" sz="2800" dirty="0"/>
              <a:t>            </a:t>
            </a:r>
            <a:r>
              <a:rPr lang="en-US" sz="2800" dirty="0">
                <a:solidFill>
                  <a:schemeClr val="bg1"/>
                </a:solidFill>
              </a:rPr>
              <a:t>1.INDIAN CLASSICAL MUSIC</a:t>
            </a:r>
          </a:p>
          <a:p>
            <a:pPr>
              <a:spcBef>
                <a:spcPct val="50000"/>
              </a:spcBef>
            </a:pPr>
            <a:r>
              <a:rPr lang="en-US" sz="2800" dirty="0">
                <a:solidFill>
                  <a:schemeClr val="bg1"/>
                </a:solidFill>
              </a:rPr>
              <a:t>            2.WESTERN CLASSICAL MUSIC</a:t>
            </a:r>
          </a:p>
          <a:p>
            <a:pPr>
              <a:spcBef>
                <a:spcPct val="50000"/>
              </a:spcBef>
              <a:buFont typeface="Wingdings" pitchFamily="2" charset="2"/>
              <a:buChar char="v"/>
            </a:pPr>
            <a:r>
              <a:rPr lang="en-US" sz="2800" dirty="0">
                <a:solidFill>
                  <a:schemeClr val="bg1"/>
                </a:solidFill>
              </a:rPr>
              <a:t>HISTORY OF MUSICAL INSTRUMENTS</a:t>
            </a:r>
            <a:r>
              <a:rPr lang="en-US" dirty="0">
                <a:solidFill>
                  <a:schemeClr val="bg1"/>
                </a:solidFill>
              </a:rPr>
              <a:t>                                   </a:t>
            </a:r>
            <a:r>
              <a:rPr lang="en-US" sz="2400" dirty="0">
                <a:solidFill>
                  <a:schemeClr val="bg1"/>
                </a:solidFill>
              </a:rPr>
              <a:t>                                  </a:t>
            </a:r>
          </a:p>
          <a:p>
            <a:pPr>
              <a:spcBef>
                <a:spcPct val="50000"/>
              </a:spcBef>
              <a:buFont typeface="Wingdings" pitchFamily="2" charset="2"/>
              <a:buChar char="v"/>
            </a:pPr>
            <a:r>
              <a:rPr lang="en-US" sz="2800" dirty="0">
                <a:solidFill>
                  <a:schemeClr val="bg1"/>
                </a:solidFill>
              </a:rPr>
              <a:t>TYPES OF MUSICAL INSTRUMENTS</a:t>
            </a:r>
          </a:p>
          <a:p>
            <a:pPr>
              <a:spcBef>
                <a:spcPct val="50000"/>
              </a:spcBef>
            </a:pPr>
            <a:r>
              <a:rPr lang="en-US" sz="2800" dirty="0">
                <a:solidFill>
                  <a:schemeClr val="bg1"/>
                </a:solidFill>
              </a:rPr>
              <a:t>                          </a:t>
            </a:r>
          </a:p>
        </p:txBody>
      </p:sp>
      <p:sp>
        <p:nvSpPr>
          <p:cNvPr id="41990" name="Text Box 6"/>
          <p:cNvSpPr txBox="1">
            <a:spLocks noChangeArrowheads="1"/>
          </p:cNvSpPr>
          <p:nvPr/>
        </p:nvSpPr>
        <p:spPr bwMode="auto">
          <a:xfrm>
            <a:off x="1447800" y="4038600"/>
            <a:ext cx="4724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1989"/>
                                        </p:tgtEl>
                                        <p:attrNameLst>
                                          <p:attrName>style.visibility</p:attrName>
                                        </p:attrNameLst>
                                      </p:cBhvr>
                                      <p:to>
                                        <p:strVal val="visible"/>
                                      </p:to>
                                    </p:set>
                                    <p:animEffect transition="in" filter="wipe(up)">
                                      <p:cBhvr>
                                        <p:cTn id="11" dur="3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path path="rect">
            <a:fillToRect r="100000" b="100000"/>
          </a:path>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b="1" u="sng">
                <a:solidFill>
                  <a:schemeClr val="bg1"/>
                </a:solidFill>
              </a:rPr>
              <a:t>OBJECTIVES	</a:t>
            </a:r>
          </a:p>
        </p:txBody>
      </p:sp>
      <p:sp>
        <p:nvSpPr>
          <p:cNvPr id="44035" name="Rectangle 3"/>
          <p:cNvSpPr>
            <a:spLocks noGrp="1" noChangeArrowheads="1"/>
          </p:cNvSpPr>
          <p:nvPr>
            <p:ph idx="1"/>
          </p:nvPr>
        </p:nvSpPr>
        <p:spPr>
          <a:xfrm>
            <a:off x="457200" y="1905000"/>
            <a:ext cx="8229600" cy="3810000"/>
          </a:xfrm>
        </p:spPr>
        <p:txBody>
          <a:bodyPr/>
          <a:lstStyle/>
          <a:p>
            <a:r>
              <a:rPr lang="en-US" dirty="0">
                <a:solidFill>
                  <a:schemeClr val="bg1"/>
                </a:solidFill>
                <a:latin typeface="Rockwell Extra Bold" pitchFamily="18" charset="0"/>
              </a:rPr>
              <a:t>THE STUDENTS WILL BE ABLE TO LEARN DIFFERENT TYPES OF MUSICAL INSTRUMENTS.</a:t>
            </a:r>
          </a:p>
          <a:p>
            <a:r>
              <a:rPr lang="en-US" dirty="0">
                <a:solidFill>
                  <a:schemeClr val="bg1"/>
                </a:solidFill>
                <a:latin typeface="Rockwell Extra Bold" pitchFamily="18" charset="0"/>
              </a:rPr>
              <a:t>THE STUDENTS WILL BE ABLE TO DIFFRENTIATE THE INSTRUMENTS OF INDIAN AND WESTERN MUSIC.</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strips(downLeft)">
                                      <p:cBhvr>
                                        <p:cTn id="7" dur="2000"/>
                                        <p:tgtEl>
                                          <p:spTgt spid="44034"/>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animEffect transition="in" filter="wheel(4)">
                                      <p:cBhvr>
                                        <p:cTn id="11" dur="5000"/>
                                        <p:tgtEl>
                                          <p:spTgt spid="44035">
                                            <p:txEl>
                                              <p:pRg st="0" end="0"/>
                                            </p:txEl>
                                          </p:spTgt>
                                        </p:tgtEl>
                                      </p:cBhvr>
                                    </p:animEffect>
                                  </p:childTnLst>
                                </p:cTn>
                              </p:par>
                            </p:childTnLst>
                          </p:cTn>
                        </p:par>
                        <p:par>
                          <p:cTn id="12" fill="hold" nodeType="afterGroup">
                            <p:stCondLst>
                              <p:cond delay="7000"/>
                            </p:stCondLst>
                            <p:childTnLst>
                              <p:par>
                                <p:cTn id="13" presetID="21" presetClass="entr" presetSubtype="4" fill="hold" grpId="0" nodeType="after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Effect transition="in" filter="wheel(4)">
                                      <p:cBhvr>
                                        <p:cTn id="15" dur="50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100000">
              <a:srgbClr val="CC3300"/>
            </a:gs>
          </a:gsLst>
          <a:lin ang="27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sz="3600" u="sng">
                <a:solidFill>
                  <a:srgbClr val="3333CC"/>
                </a:solidFill>
                <a:effectLst>
                  <a:outerShdw blurRad="38100" dist="38100" dir="2700000" algn="tl">
                    <a:srgbClr val="000000"/>
                  </a:outerShdw>
                </a:effectLst>
                <a:latin typeface="Arial Rounded MT Bold" pitchFamily="34" charset="0"/>
              </a:rPr>
              <a:t>WHAT IS MUSICAL INSTRUMENT?</a:t>
            </a:r>
          </a:p>
        </p:txBody>
      </p:sp>
      <p:sp>
        <p:nvSpPr>
          <p:cNvPr id="12291" name="Rectangle 3"/>
          <p:cNvSpPr>
            <a:spLocks noGrp="1" noChangeArrowheads="1"/>
          </p:cNvSpPr>
          <p:nvPr>
            <p:ph idx="1"/>
          </p:nvPr>
        </p:nvSpPr>
        <p:spPr/>
        <p:txBody>
          <a:bodyPr>
            <a:normAutofit fontScale="92500" lnSpcReduction="20000"/>
          </a:bodyPr>
          <a:lstStyle/>
          <a:p>
            <a:pPr>
              <a:lnSpc>
                <a:spcPct val="90000"/>
              </a:lnSpc>
            </a:pPr>
            <a:r>
              <a:rPr lang="en-US" sz="2400" b="1" dirty="0">
                <a:solidFill>
                  <a:srgbClr val="FF0000"/>
                </a:solidFill>
              </a:rPr>
              <a:t>A musical instrument is a device constructed or modified for the purpose of making music. In principle anything that produces sound can serve as a musical instrument. The expression, however, is reserved generally for items that have a specific musical purpose. The academic study of musical instruments is called organology.</a:t>
            </a:r>
          </a:p>
          <a:p>
            <a:pPr>
              <a:lnSpc>
                <a:spcPct val="90000"/>
              </a:lnSpc>
            </a:pPr>
            <a:r>
              <a:rPr lang="en-US" sz="2400" b="1" dirty="0">
                <a:solidFill>
                  <a:srgbClr val="FF0000"/>
                </a:solidFill>
              </a:rPr>
              <a:t>Some examples of instruments are - trumpet, bassoon, trombone, flute, clarinet, oboe, piccolo, saxophone, violin, viola, violoncello, piano, guitar, bass, lute, koto, sitar, bagpipe, drum, xylophone, pipe organ, theremin, synthesizer, Aeolian harp, etc.</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1"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500"/>
                                        <p:tgtEl>
                                          <p:spTgt spid="12290"/>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fade">
                                      <p:cBhvr>
                                        <p:cTn id="11" dur="1000"/>
                                        <p:tgtEl>
                                          <p:spTgt spid="12291">
                                            <p:txEl>
                                              <p:pRg st="0" end="0"/>
                                            </p:txEl>
                                          </p:spTgt>
                                        </p:tgtEl>
                                      </p:cBhvr>
                                    </p:animEffect>
                                    <p:anim calcmode="lin" valueType="num">
                                      <p:cBhvr>
                                        <p:cTn id="12" dur="1000" fill="hold"/>
                                        <p:tgtEl>
                                          <p:spTgt spid="12291">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2291">
                                            <p:txEl>
                                              <p:pRg st="0" end="0"/>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9000"/>
                            </p:stCondLst>
                            <p:childTnLst>
                              <p:par>
                                <p:cTn id="15" presetID="45" presetClass="entr" presetSubtype="0" fill="hold" nodeType="afterEffect">
                                  <p:stCondLst>
                                    <p:cond delay="0"/>
                                  </p:stCondLst>
                                  <p:iterate type="lt">
                                    <p:tmPct val="10000"/>
                                  </p:iterate>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1000"/>
                                        <p:tgtEl>
                                          <p:spTgt spid="12291">
                                            <p:txEl>
                                              <p:pRg st="1" end="1"/>
                                            </p:txEl>
                                          </p:spTgt>
                                        </p:tgtEl>
                                      </p:cBhvr>
                                    </p:animEffect>
                                    <p:anim calcmode="lin" valueType="num">
                                      <p:cBhvr>
                                        <p:cTn id="18" dur="1000" fill="hold"/>
                                        <p:tgtEl>
                                          <p:spTgt spid="12291">
                                            <p:txEl>
                                              <p:pRg st="1" end="1"/>
                                            </p:txEl>
                                          </p:spTgt>
                                        </p:tgtEl>
                                        <p:attrNameLst>
                                          <p:attrName>ppt_w</p:attrName>
                                        </p:attrNameLst>
                                      </p:cBhvr>
                                      <p:tavLst>
                                        <p:tav tm="0" fmla="#ppt_w*sin(2.5*pi*$)">
                                          <p:val>
                                            <p:fltVal val="0"/>
                                          </p:val>
                                        </p:tav>
                                        <p:tav tm="100000">
                                          <p:val>
                                            <p:fltVal val="1"/>
                                          </p:val>
                                        </p:tav>
                                      </p:tavLst>
                                    </p:anim>
                                    <p:anim calcmode="lin" valueType="num">
                                      <p:cBhvr>
                                        <p:cTn id="19" dur="1000" fill="hold"/>
                                        <p:tgtEl>
                                          <p:spTgt spid="1229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100000">
              <a:srgbClr val="FF0000"/>
            </a:gs>
          </a:gsLst>
          <a:lin ang="27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4000" b="1">
                <a:latin typeface="Bradley Hand ITC" pitchFamily="66" charset="0"/>
              </a:rPr>
              <a:t>HISTORY OF MUSICAL INSTRUMENTS</a:t>
            </a:r>
          </a:p>
        </p:txBody>
      </p:sp>
      <p:sp>
        <p:nvSpPr>
          <p:cNvPr id="23555" name="Rectangle 3"/>
          <p:cNvSpPr>
            <a:spLocks noGrp="1" noChangeArrowheads="1"/>
          </p:cNvSpPr>
          <p:nvPr>
            <p:ph idx="1"/>
          </p:nvPr>
        </p:nvSpPr>
        <p:spPr>
          <a:xfrm>
            <a:off x="685800" y="2133600"/>
            <a:ext cx="8229600" cy="4800600"/>
          </a:xfrm>
        </p:spPr>
        <p:txBody>
          <a:bodyPr>
            <a:normAutofit/>
          </a:bodyPr>
          <a:lstStyle/>
          <a:p>
            <a:pPr algn="ctr">
              <a:lnSpc>
                <a:spcPct val="80000"/>
              </a:lnSpc>
            </a:pPr>
            <a:r>
              <a:rPr lang="en-US" sz="200" dirty="0"/>
              <a:t/>
            </a:r>
            <a:br>
              <a:rPr lang="en-US" sz="200" dirty="0"/>
            </a:br>
            <a:r>
              <a:rPr lang="en-US" sz="1600" dirty="0">
                <a:solidFill>
                  <a:srgbClr val="FFFFFF"/>
                </a:solidFill>
                <a:latin typeface="Engravers MT" pitchFamily="18" charset="0"/>
              </a:rPr>
              <a:t>There are many types of musical instruments which people have used since ancient times. Many musical instruments were developed to accompany religious singing. Depictions of Mira, a devotee of Lord Krishna in many antique art works and other such depictions show the significance of musical instruments in worship. The most well-known Indian musical instruments then and now are the sitar and the </a:t>
            </a:r>
            <a:r>
              <a:rPr lang="en-US" sz="1600" dirty="0" err="1">
                <a:solidFill>
                  <a:srgbClr val="FFFFFF"/>
                </a:solidFill>
                <a:latin typeface="Engravers MT" pitchFamily="18" charset="0"/>
              </a:rPr>
              <a:t>tabla</a:t>
            </a:r>
            <a:r>
              <a:rPr lang="en-US" sz="1600" dirty="0">
                <a:solidFill>
                  <a:srgbClr val="FFFFFF"/>
                </a:solidFill>
                <a:latin typeface="Engravers MT" pitchFamily="18" charset="0"/>
              </a:rPr>
              <a:t> though today the Indian musical instruments market may include many different instruments.</a:t>
            </a:r>
            <a:br>
              <a:rPr lang="en-US" sz="1600" dirty="0">
                <a:solidFill>
                  <a:srgbClr val="FFFFFF"/>
                </a:solidFill>
                <a:latin typeface="Engravers MT" pitchFamily="18" charset="0"/>
              </a:rPr>
            </a:br>
            <a:r>
              <a:rPr lang="en-US" sz="1600" dirty="0">
                <a:solidFill>
                  <a:srgbClr val="FFFFFF"/>
                </a:solidFill>
                <a:latin typeface="Engravers MT" pitchFamily="18" charset="0"/>
              </a:rPr>
              <a:t/>
            </a:r>
            <a:br>
              <a:rPr lang="en-US" sz="1600" dirty="0">
                <a:solidFill>
                  <a:srgbClr val="FFFFFF"/>
                </a:solidFill>
                <a:latin typeface="Engravers MT" pitchFamily="18" charset="0"/>
              </a:rPr>
            </a:br>
            <a:endParaRPr lang="en-US" sz="1600" dirty="0">
              <a:solidFill>
                <a:srgbClr val="FFFFFF"/>
              </a:solidFill>
              <a:latin typeface="Engravers MT" pitchFamily="18"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to="" calcmode="lin" valueType="num">
                                      <p:cBhvr>
                                        <p:cTn id="7" dur="1" fill="hold"/>
                                        <p:tgtEl>
                                          <p:spTgt spid="23554"/>
                                        </p:tgtEl>
                                        <p:attrNameLst>
                                          <p:attrName/>
                                        </p:attrNameLst>
                                      </p:cBhvr>
                                    </p:anim>
                                  </p:childTnLst>
                                </p:cTn>
                              </p:par>
                            </p:childTnLst>
                          </p:cTn>
                        </p:par>
                        <p:par>
                          <p:cTn id="8" fill="hold" nodeType="afterGroup">
                            <p:stCondLst>
                              <p:cond delay="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1000"/>
                                        <p:tgtEl>
                                          <p:spTgt spid="23555">
                                            <p:txEl>
                                              <p:pRg st="0" end="0"/>
                                            </p:txEl>
                                          </p:spTgt>
                                        </p:tgtEl>
                                      </p:cBhvr>
                                    </p:animEffect>
                                    <p:anim calcmode="lin" valueType="num">
                                      <p:cBhvr>
                                        <p:cTn id="12" dur="1000" fill="hold"/>
                                        <p:tgtEl>
                                          <p:spTgt spid="23555">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355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100000">
              <a:srgbClr val="FF0000"/>
            </a:gs>
          </a:gsLst>
          <a:lin ang="2700000" scaled="1"/>
        </a:gradFill>
        <a:effectLst/>
      </p:bgPr>
    </p:bg>
    <p:spTree>
      <p:nvGrpSpPr>
        <p:cNvPr id="1" name=""/>
        <p:cNvGrpSpPr/>
        <p:nvPr/>
      </p:nvGrpSpPr>
      <p:grpSpPr>
        <a:xfrm>
          <a:off x="0" y="0"/>
          <a:ext cx="0" cy="0"/>
          <a:chOff x="0" y="0"/>
          <a:chExt cx="0" cy="0"/>
        </a:xfrm>
      </p:grpSpPr>
      <p:sp>
        <p:nvSpPr>
          <p:cNvPr id="5" name="Rectangle 4"/>
          <p:cNvSpPr/>
          <p:nvPr/>
        </p:nvSpPr>
        <p:spPr>
          <a:xfrm>
            <a:off x="1219200" y="990599"/>
            <a:ext cx="6934200" cy="4524315"/>
          </a:xfrm>
          <a:prstGeom prst="rect">
            <a:avLst/>
          </a:prstGeom>
        </p:spPr>
        <p:txBody>
          <a:bodyPr wrap="square">
            <a:spAutoFit/>
          </a:bodyPr>
          <a:lstStyle/>
          <a:p>
            <a:r>
              <a:rPr lang="en-US" sz="1200" b="1" dirty="0" smtClean="0">
                <a:solidFill>
                  <a:schemeClr val="bg1"/>
                </a:solidFill>
                <a:latin typeface="Bookman Old Style" pitchFamily="18" charset="0"/>
              </a:rPr>
              <a:t>Revered Hindu religious scriptures of the Vedas speak of the use of musical instruments in worship. The fact that Indian musical instruments are mentioned in such ancient religious works is indicative of the fact that music had an important role in ancient India. The foundation of Indian music was rooted in three different forms of performance-art. These were Vocal music or singing, instrumental music and dance. </a:t>
            </a:r>
            <a:br>
              <a:rPr lang="en-US" sz="1200" b="1" dirty="0" smtClean="0">
                <a:solidFill>
                  <a:schemeClr val="bg1"/>
                </a:solidFill>
                <a:latin typeface="Bookman Old Style" pitchFamily="18" charset="0"/>
              </a:rPr>
            </a:br>
            <a:r>
              <a:rPr lang="en-US" sz="1200" b="1" dirty="0" smtClean="0">
                <a:solidFill>
                  <a:schemeClr val="bg1"/>
                </a:solidFill>
                <a:latin typeface="Bookman Old Style" pitchFamily="18" charset="0"/>
              </a:rPr>
              <a:t/>
            </a:r>
            <a:br>
              <a:rPr lang="en-US" sz="1200" b="1" dirty="0" smtClean="0">
                <a:solidFill>
                  <a:schemeClr val="bg1"/>
                </a:solidFill>
                <a:latin typeface="Bookman Old Style" pitchFamily="18" charset="0"/>
              </a:rPr>
            </a:br>
            <a:r>
              <a:rPr lang="en-US" sz="1200" b="1" dirty="0" smtClean="0">
                <a:solidFill>
                  <a:schemeClr val="bg1"/>
                </a:solidFill>
                <a:latin typeface="Bookman Old Style" pitchFamily="18" charset="0"/>
              </a:rPr>
              <a:t>Medieval musical instruments are those that were used between the fifth and seventeenth centuries AD in India. Many religious songs that dealt with the story of </a:t>
            </a:r>
            <a:r>
              <a:rPr lang="en-US" sz="1200" b="1" dirty="0" err="1" smtClean="0">
                <a:solidFill>
                  <a:schemeClr val="bg1"/>
                </a:solidFill>
                <a:latin typeface="Bookman Old Style" pitchFamily="18" charset="0"/>
              </a:rPr>
              <a:t>Radha</a:t>
            </a:r>
            <a:r>
              <a:rPr lang="en-US" sz="1200" b="1" dirty="0" smtClean="0">
                <a:solidFill>
                  <a:schemeClr val="bg1"/>
                </a:solidFill>
                <a:latin typeface="Bookman Old Style" pitchFamily="18" charset="0"/>
              </a:rPr>
              <a:t> and Krishna were composed during this period. During the Muslim invasion of Northern India Indian music came to be divided into the Northern Hindustani music and the southern </a:t>
            </a:r>
            <a:r>
              <a:rPr lang="en-US" sz="1200" b="1" dirty="0" err="1" smtClean="0">
                <a:solidFill>
                  <a:schemeClr val="bg1"/>
                </a:solidFill>
                <a:latin typeface="Bookman Old Style" pitchFamily="18" charset="0"/>
              </a:rPr>
              <a:t>Carnatic</a:t>
            </a:r>
            <a:r>
              <a:rPr lang="en-US" sz="1200" b="1" dirty="0" smtClean="0">
                <a:solidFill>
                  <a:schemeClr val="bg1"/>
                </a:solidFill>
                <a:latin typeface="Bookman Old Style" pitchFamily="18" charset="0"/>
              </a:rPr>
              <a:t> style of music. The instruments used in the medieval era by musicians from both styles of music included the </a:t>
            </a:r>
            <a:r>
              <a:rPr lang="en-US" sz="1200" b="1" dirty="0" err="1" smtClean="0">
                <a:solidFill>
                  <a:schemeClr val="bg1"/>
                </a:solidFill>
                <a:latin typeface="Bookman Old Style" pitchFamily="18" charset="0"/>
              </a:rPr>
              <a:t>veena</a:t>
            </a:r>
            <a:r>
              <a:rPr lang="en-US" sz="1200" b="1" dirty="0" smtClean="0">
                <a:solidFill>
                  <a:schemeClr val="bg1"/>
                </a:solidFill>
                <a:latin typeface="Bookman Old Style" pitchFamily="18" charset="0"/>
              </a:rPr>
              <a:t>, the sitar, the </a:t>
            </a:r>
            <a:r>
              <a:rPr lang="en-US" sz="1200" b="1" dirty="0" err="1" smtClean="0">
                <a:solidFill>
                  <a:schemeClr val="bg1"/>
                </a:solidFill>
                <a:latin typeface="Bookman Old Style" pitchFamily="18" charset="0"/>
              </a:rPr>
              <a:t>sarod</a:t>
            </a:r>
            <a:r>
              <a:rPr lang="en-US" sz="1200" b="1" dirty="0" smtClean="0">
                <a:solidFill>
                  <a:schemeClr val="bg1"/>
                </a:solidFill>
                <a:latin typeface="Bookman Old Style" pitchFamily="18" charset="0"/>
              </a:rPr>
              <a:t>, the </a:t>
            </a:r>
            <a:r>
              <a:rPr lang="en-US" sz="1200" b="1" dirty="0" err="1" smtClean="0">
                <a:solidFill>
                  <a:schemeClr val="bg1"/>
                </a:solidFill>
                <a:latin typeface="Bookman Old Style" pitchFamily="18" charset="0"/>
              </a:rPr>
              <a:t>shehenai</a:t>
            </a:r>
            <a:r>
              <a:rPr lang="en-US" sz="1200" b="1" dirty="0" smtClean="0">
                <a:solidFill>
                  <a:schemeClr val="bg1"/>
                </a:solidFill>
                <a:latin typeface="Bookman Old Style" pitchFamily="18" charset="0"/>
              </a:rPr>
              <a:t>, the </a:t>
            </a:r>
            <a:r>
              <a:rPr lang="en-US" sz="1200" b="1" dirty="0" err="1" smtClean="0">
                <a:solidFill>
                  <a:schemeClr val="bg1"/>
                </a:solidFill>
                <a:latin typeface="Bookman Old Style" pitchFamily="18" charset="0"/>
              </a:rPr>
              <a:t>tabla</a:t>
            </a:r>
            <a:r>
              <a:rPr lang="en-US" sz="1200" b="1" dirty="0" smtClean="0">
                <a:solidFill>
                  <a:schemeClr val="bg1"/>
                </a:solidFill>
                <a:latin typeface="Bookman Old Style" pitchFamily="18" charset="0"/>
              </a:rPr>
              <a:t>, the harmonium and the </a:t>
            </a:r>
            <a:r>
              <a:rPr lang="en-US" sz="1200" b="1" dirty="0" err="1" smtClean="0">
                <a:solidFill>
                  <a:schemeClr val="bg1"/>
                </a:solidFill>
                <a:latin typeface="Bookman Old Style" pitchFamily="18" charset="0"/>
              </a:rPr>
              <a:t>pakhavaj</a:t>
            </a:r>
            <a:r>
              <a:rPr lang="en-US" sz="1200" b="1" dirty="0" smtClean="0">
                <a:solidFill>
                  <a:schemeClr val="bg1"/>
                </a:solidFill>
                <a:latin typeface="Bookman Old Style" pitchFamily="18" charset="0"/>
              </a:rPr>
              <a:t> to name just a few.</a:t>
            </a:r>
            <a:br>
              <a:rPr lang="en-US" sz="1200" b="1" dirty="0" smtClean="0">
                <a:solidFill>
                  <a:schemeClr val="bg1"/>
                </a:solidFill>
                <a:latin typeface="Bookman Old Style" pitchFamily="18" charset="0"/>
              </a:rPr>
            </a:br>
            <a:r>
              <a:rPr lang="en-US" sz="1200" b="1" dirty="0" smtClean="0">
                <a:solidFill>
                  <a:schemeClr val="bg1"/>
                </a:solidFill>
                <a:latin typeface="Bookman Old Style" pitchFamily="18" charset="0"/>
              </a:rPr>
              <a:t/>
            </a:r>
            <a:br>
              <a:rPr lang="en-US" sz="1200" b="1" dirty="0" smtClean="0">
                <a:solidFill>
                  <a:schemeClr val="bg1"/>
                </a:solidFill>
                <a:latin typeface="Bookman Old Style" pitchFamily="18" charset="0"/>
              </a:rPr>
            </a:br>
            <a:r>
              <a:rPr lang="en-US" sz="1200" b="1" dirty="0" smtClean="0">
                <a:solidFill>
                  <a:schemeClr val="bg1"/>
                </a:solidFill>
                <a:latin typeface="Bookman Old Style" pitchFamily="18" charset="0"/>
              </a:rPr>
              <a:t>Indian music has two main aspects. Rag which deals with the area of melody and Tal which has to do with rhythm. The system of Rag involves the arrangement of seven notes. </a:t>
            </a:r>
            <a:br>
              <a:rPr lang="en-US" sz="1200" b="1" dirty="0" smtClean="0">
                <a:solidFill>
                  <a:schemeClr val="bg1"/>
                </a:solidFill>
                <a:latin typeface="Bookman Old Style" pitchFamily="18" charset="0"/>
              </a:rPr>
            </a:br>
            <a:r>
              <a:rPr lang="en-US" sz="1200" b="1" dirty="0" smtClean="0">
                <a:solidFill>
                  <a:schemeClr val="bg1"/>
                </a:solidFill>
                <a:latin typeface="Bookman Old Style" pitchFamily="18" charset="0"/>
              </a:rPr>
              <a:t>Today, many ancient musical instruments are hard to locate and some rare musical instruments that were once an important part of Indian musical tradition are no longer used at all. The 'been', a traditional blowpipe as is usually depicted in pictures of snake-charmers and the '</a:t>
            </a:r>
            <a:r>
              <a:rPr lang="en-US" sz="1200" b="1" dirty="0" err="1" smtClean="0">
                <a:solidFill>
                  <a:schemeClr val="bg1"/>
                </a:solidFill>
                <a:latin typeface="Bookman Old Style" pitchFamily="18" charset="0"/>
              </a:rPr>
              <a:t>bhopung</a:t>
            </a:r>
            <a:r>
              <a:rPr lang="en-US" sz="1200" b="1" dirty="0" smtClean="0">
                <a:solidFill>
                  <a:schemeClr val="bg1"/>
                </a:solidFill>
                <a:latin typeface="Bookman Old Style" pitchFamily="18" charset="0"/>
              </a:rPr>
              <a:t>', a one-stringed musical instrument are some examples of </a:t>
            </a:r>
            <a:endParaRPr lang="en-US" sz="1200" dirty="0"/>
          </a:p>
        </p:txBody>
      </p:sp>
    </p:spTree>
  </p:cSld>
  <p:clrMapOvr>
    <a:masterClrMapping/>
  </p:clrMapOvr>
  <p:transition spd="slow">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1066800"/>
            <a:ext cx="6400800" cy="685800"/>
          </a:xfrm>
        </p:spPr>
        <p:txBody>
          <a:bodyPr>
            <a:normAutofit/>
          </a:bodyPr>
          <a:lstStyle/>
          <a:p>
            <a:r>
              <a:rPr lang="en-US" sz="3200" b="1" i="1" u="sng" dirty="0">
                <a:latin typeface="Rockwell Extra Bold" pitchFamily="18" charset="0"/>
              </a:rPr>
              <a:t>HARMONIUM</a:t>
            </a:r>
          </a:p>
        </p:txBody>
      </p:sp>
      <p:sp>
        <p:nvSpPr>
          <p:cNvPr id="26629" name="Text Box 5"/>
          <p:cNvSpPr txBox="1">
            <a:spLocks noChangeArrowheads="1"/>
          </p:cNvSpPr>
          <p:nvPr/>
        </p:nvSpPr>
        <p:spPr bwMode="auto">
          <a:xfrm>
            <a:off x="2057400" y="1676400"/>
            <a:ext cx="6248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Bodoni MT Black" pitchFamily="18" charset="0"/>
              </a:rPr>
              <a:t>IT IS THE MOST ANCIENT INSRUMENT IN MUSIC.IT IS USED FOR CREATING BACKGROUND MUSIC.A SINGER CAN NOT SING WITHOUT TAKING IT’S HELP. </a:t>
            </a:r>
          </a:p>
        </p:txBody>
      </p:sp>
      <p:sp>
        <p:nvSpPr>
          <p:cNvPr id="26630" name="Text Box 6"/>
          <p:cNvSpPr txBox="1">
            <a:spLocks noChangeArrowheads="1"/>
          </p:cNvSpPr>
          <p:nvPr/>
        </p:nvSpPr>
        <p:spPr bwMode="auto">
          <a:xfrm>
            <a:off x="2209800" y="2590800"/>
            <a:ext cx="5486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Bodoni MT Black" pitchFamily="18" charset="0"/>
              </a:rPr>
              <a:t>IT HAS ONE DHAMAN.WHEN WE PULL IT COME CLOSER AND CREATES SOUNDS BY PUTTING FINGERS ON WOODEN SLIDES.</a:t>
            </a:r>
          </a:p>
        </p:txBody>
      </p:sp>
      <p:sp>
        <p:nvSpPr>
          <p:cNvPr id="26631" name="Text Box 7"/>
          <p:cNvSpPr txBox="1">
            <a:spLocks noChangeArrowheads="1"/>
          </p:cNvSpPr>
          <p:nvPr/>
        </p:nvSpPr>
        <p:spPr bwMode="auto">
          <a:xfrm>
            <a:off x="2209800" y="3505200"/>
            <a:ext cx="47244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Bodoni MT Black" pitchFamily="18" charset="0"/>
              </a:rPr>
              <a:t>IT HAS THREE SAPTAKS……….</a:t>
            </a:r>
          </a:p>
          <a:p>
            <a:pPr>
              <a:spcBef>
                <a:spcPct val="50000"/>
              </a:spcBef>
            </a:pPr>
            <a:r>
              <a:rPr lang="en-US" sz="1600" dirty="0">
                <a:latin typeface="Bodoni MT Black" pitchFamily="18" charset="0"/>
              </a:rPr>
              <a:t>1.MANDRA SAPTAK      </a:t>
            </a:r>
            <a:r>
              <a:rPr lang="en-US" sz="1600" dirty="0" smtClean="0">
                <a:latin typeface="Bodoni MT Black" pitchFamily="18" charset="0"/>
              </a:rPr>
              <a:t>2.MADHYA</a:t>
            </a:r>
          </a:p>
          <a:p>
            <a:pPr>
              <a:spcBef>
                <a:spcPct val="50000"/>
              </a:spcBef>
            </a:pPr>
            <a:r>
              <a:rPr lang="en-US" sz="1600" dirty="0" smtClean="0">
                <a:latin typeface="Bodoni MT Black" pitchFamily="18" charset="0"/>
              </a:rPr>
              <a:t> </a:t>
            </a:r>
            <a:r>
              <a:rPr lang="en-US" sz="1600" dirty="0">
                <a:latin typeface="Bodoni MT Black" pitchFamily="18" charset="0"/>
              </a:rPr>
              <a:t>SAPTAK          3.TAAR SAPTAK</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3000"/>
                                        <p:tgtEl>
                                          <p:spTgt spid="26626"/>
                                        </p:tgtEl>
                                      </p:cBhvr>
                                    </p:animEffect>
                                  </p:childTnLst>
                                </p:cTn>
                              </p:par>
                            </p:childTnLst>
                          </p:cTn>
                        </p:par>
                        <p:par>
                          <p:cTn id="8" fill="hold" nodeType="afterGroup">
                            <p:stCondLst>
                              <p:cond delay="3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26629"/>
                                        </p:tgtEl>
                                        <p:attrNameLst>
                                          <p:attrName>style.visibility</p:attrName>
                                        </p:attrNameLst>
                                      </p:cBhvr>
                                      <p:to>
                                        <p:strVal val="visible"/>
                                      </p:to>
                                    </p:set>
                                    <p:animEffect transition="in" filter="fade">
                                      <p:cBhvr>
                                        <p:cTn id="11" dur="1000"/>
                                        <p:tgtEl>
                                          <p:spTgt spid="26629"/>
                                        </p:tgtEl>
                                      </p:cBhvr>
                                    </p:animEffect>
                                    <p:anim calcmode="lin" valueType="num">
                                      <p:cBhvr>
                                        <p:cTn id="12" dur="1000" fill="hold"/>
                                        <p:tgtEl>
                                          <p:spTgt spid="26629"/>
                                        </p:tgtEl>
                                        <p:attrNameLst>
                                          <p:attrName>ppt_w</p:attrName>
                                        </p:attrNameLst>
                                      </p:cBhvr>
                                      <p:tavLst>
                                        <p:tav tm="0" fmla="#ppt_w*sin(2.5*pi*$)">
                                          <p:val>
                                            <p:fltVal val="0"/>
                                          </p:val>
                                        </p:tav>
                                        <p:tav tm="100000">
                                          <p:val>
                                            <p:fltVal val="1"/>
                                          </p:val>
                                        </p:tav>
                                      </p:tavLst>
                                    </p:anim>
                                    <p:anim calcmode="lin" valueType="num">
                                      <p:cBhvr>
                                        <p:cTn id="13" dur="1000" fill="hold"/>
                                        <p:tgtEl>
                                          <p:spTgt spid="26629"/>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48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26630"/>
                                        </p:tgtEl>
                                        <p:attrNameLst>
                                          <p:attrName>style.visibility</p:attrName>
                                        </p:attrNameLst>
                                      </p:cBhvr>
                                      <p:to>
                                        <p:strVal val="visible"/>
                                      </p:to>
                                    </p:set>
                                    <p:animEffect transition="in" filter="fade">
                                      <p:cBhvr>
                                        <p:cTn id="17" dur="1000"/>
                                        <p:tgtEl>
                                          <p:spTgt spid="26630"/>
                                        </p:tgtEl>
                                      </p:cBhvr>
                                    </p:animEffect>
                                    <p:anim calcmode="lin" valueType="num">
                                      <p:cBhvr>
                                        <p:cTn id="18" dur="1000" fill="hold"/>
                                        <p:tgtEl>
                                          <p:spTgt spid="26630"/>
                                        </p:tgtEl>
                                        <p:attrNameLst>
                                          <p:attrName>ppt_w</p:attrName>
                                        </p:attrNameLst>
                                      </p:cBhvr>
                                      <p:tavLst>
                                        <p:tav tm="0" fmla="#ppt_w*sin(2.5*pi*$)">
                                          <p:val>
                                            <p:fltVal val="0"/>
                                          </p:val>
                                        </p:tav>
                                        <p:tav tm="100000">
                                          <p:val>
                                            <p:fltVal val="1"/>
                                          </p:val>
                                        </p:tav>
                                      </p:tavLst>
                                    </p:anim>
                                    <p:anim calcmode="lin" valueType="num">
                                      <p:cBhvr>
                                        <p:cTn id="19" dur="1000" fill="hold"/>
                                        <p:tgtEl>
                                          <p:spTgt spid="26630"/>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24100"/>
                            </p:stCondLst>
                            <p:childTnLst>
                              <p:par>
                                <p:cTn id="21" presetID="45" presetClass="entr" presetSubtype="0" fill="hold" grpId="0" nodeType="afterEffect">
                                  <p:stCondLst>
                                    <p:cond delay="0"/>
                                  </p:stCondLst>
                                  <p:iterate type="lt">
                                    <p:tmPct val="10000"/>
                                  </p:iterate>
                                  <p:childTnLst>
                                    <p:set>
                                      <p:cBhvr>
                                        <p:cTn id="22" dur="1" fill="hold">
                                          <p:stCondLst>
                                            <p:cond delay="0"/>
                                          </p:stCondLst>
                                        </p:cTn>
                                        <p:tgtEl>
                                          <p:spTgt spid="26631"/>
                                        </p:tgtEl>
                                        <p:attrNameLst>
                                          <p:attrName>style.visibility</p:attrName>
                                        </p:attrNameLst>
                                      </p:cBhvr>
                                      <p:to>
                                        <p:strVal val="visible"/>
                                      </p:to>
                                    </p:set>
                                    <p:animEffect transition="in" filter="fade">
                                      <p:cBhvr>
                                        <p:cTn id="23" dur="1000"/>
                                        <p:tgtEl>
                                          <p:spTgt spid="26631"/>
                                        </p:tgtEl>
                                      </p:cBhvr>
                                    </p:animEffect>
                                    <p:anim calcmode="lin" valueType="num">
                                      <p:cBhvr>
                                        <p:cTn id="24" dur="1000" fill="hold"/>
                                        <p:tgtEl>
                                          <p:spTgt spid="26631"/>
                                        </p:tgtEl>
                                        <p:attrNameLst>
                                          <p:attrName>ppt_w</p:attrName>
                                        </p:attrNameLst>
                                      </p:cBhvr>
                                      <p:tavLst>
                                        <p:tav tm="0" fmla="#ppt_w*sin(2.5*pi*$)">
                                          <p:val>
                                            <p:fltVal val="0"/>
                                          </p:val>
                                        </p:tav>
                                        <p:tav tm="100000">
                                          <p:val>
                                            <p:fltVal val="1"/>
                                          </p:val>
                                        </p:tav>
                                      </p:tavLst>
                                    </p:anim>
                                    <p:anim calcmode="lin" valueType="num">
                                      <p:cBhvr>
                                        <p:cTn id="25" dur="1000" fill="hold"/>
                                        <p:tgtEl>
                                          <p:spTgt spid="266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9" grpId="0"/>
      <p:bldP spid="26630" grpId="0"/>
      <p:bldP spid="266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FF9900"/>
            </a:gs>
          </a:gsLst>
          <a:lin ang="27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33600" y="1143000"/>
            <a:ext cx="3886200" cy="685800"/>
          </a:xfrm>
        </p:spPr>
        <p:txBody>
          <a:bodyPr>
            <a:normAutofit/>
          </a:bodyPr>
          <a:lstStyle/>
          <a:p>
            <a:r>
              <a:rPr lang="en-US" sz="3200" b="1" u="sng" dirty="0">
                <a:solidFill>
                  <a:srgbClr val="003399"/>
                </a:solidFill>
                <a:latin typeface="Engravers MT" pitchFamily="18" charset="0"/>
              </a:rPr>
              <a:t>V I O L I N</a:t>
            </a:r>
          </a:p>
        </p:txBody>
      </p:sp>
      <p:sp>
        <p:nvSpPr>
          <p:cNvPr id="33795" name="Rectangle 3"/>
          <p:cNvSpPr>
            <a:spLocks noGrp="1" noChangeArrowheads="1"/>
          </p:cNvSpPr>
          <p:nvPr>
            <p:ph idx="1"/>
          </p:nvPr>
        </p:nvSpPr>
        <p:spPr>
          <a:xfrm>
            <a:off x="1143000" y="1904999"/>
            <a:ext cx="6629400" cy="3581401"/>
          </a:xfrm>
        </p:spPr>
        <p:txBody>
          <a:bodyPr>
            <a:normAutofit/>
          </a:bodyPr>
          <a:lstStyle/>
          <a:p>
            <a:pPr>
              <a:lnSpc>
                <a:spcPct val="80000"/>
              </a:lnSpc>
            </a:pPr>
            <a:r>
              <a:rPr lang="en-US" sz="1600" dirty="0">
                <a:solidFill>
                  <a:srgbClr val="333300"/>
                </a:solidFill>
                <a:latin typeface="Arial Black" pitchFamily="34" charset="0"/>
              </a:rPr>
              <a:t>The </a:t>
            </a:r>
            <a:r>
              <a:rPr lang="en-US" sz="1600" b="1" dirty="0">
                <a:solidFill>
                  <a:srgbClr val="333300"/>
                </a:solidFill>
                <a:latin typeface="Arial Black" pitchFamily="34" charset="0"/>
              </a:rPr>
              <a:t>violin</a:t>
            </a:r>
            <a:r>
              <a:rPr lang="en-US" sz="1600" dirty="0">
                <a:solidFill>
                  <a:srgbClr val="333300"/>
                </a:solidFill>
                <a:latin typeface="Arial Black" pitchFamily="34" charset="0"/>
              </a:rPr>
              <a:t> is a </a:t>
            </a:r>
            <a:r>
              <a:rPr lang="en-US" sz="1600" dirty="0" smtClean="0">
                <a:solidFill>
                  <a:srgbClr val="333300"/>
                </a:solidFill>
                <a:latin typeface="Arial Black" pitchFamily="34" charset="0"/>
              </a:rPr>
              <a:t>bowed string instruments with </a:t>
            </a:r>
            <a:r>
              <a:rPr lang="en-US" sz="1600" dirty="0">
                <a:solidFill>
                  <a:srgbClr val="333300"/>
                </a:solidFill>
                <a:latin typeface="Arial Black" pitchFamily="34" charset="0"/>
              </a:rPr>
              <a:t>four </a:t>
            </a:r>
            <a:r>
              <a:rPr lang="en-US" sz="1600" dirty="0" smtClean="0">
                <a:solidFill>
                  <a:srgbClr val="333300"/>
                </a:solidFill>
                <a:latin typeface="Arial Black" pitchFamily="34" charset="0"/>
              </a:rPr>
              <a:t>string tuned in perfect fifth.</a:t>
            </a:r>
            <a:endParaRPr lang="en-US" sz="1600" dirty="0">
              <a:solidFill>
                <a:srgbClr val="333300"/>
              </a:solidFill>
              <a:latin typeface="Arial Black" pitchFamily="34" charset="0"/>
            </a:endParaRPr>
          </a:p>
          <a:p>
            <a:pPr>
              <a:lnSpc>
                <a:spcPct val="80000"/>
              </a:lnSpc>
              <a:buFontTx/>
              <a:buNone/>
            </a:pPr>
            <a:endParaRPr lang="en-US" sz="1600" dirty="0">
              <a:solidFill>
                <a:srgbClr val="333300"/>
              </a:solidFill>
              <a:latin typeface="Arial Black" pitchFamily="34" charset="0"/>
            </a:endParaRPr>
          </a:p>
          <a:p>
            <a:pPr>
              <a:lnSpc>
                <a:spcPct val="80000"/>
              </a:lnSpc>
              <a:buFontTx/>
              <a:buNone/>
            </a:pPr>
            <a:endParaRPr lang="en-US" sz="1600" dirty="0">
              <a:solidFill>
                <a:srgbClr val="333300"/>
              </a:solidFill>
              <a:latin typeface="Arial Black" pitchFamily="34" charset="0"/>
            </a:endParaRPr>
          </a:p>
          <a:p>
            <a:pPr>
              <a:lnSpc>
                <a:spcPct val="80000"/>
              </a:lnSpc>
              <a:buFontTx/>
              <a:buNone/>
            </a:pPr>
            <a:r>
              <a:rPr lang="en-US" sz="1600" dirty="0">
                <a:solidFill>
                  <a:srgbClr val="333300"/>
                </a:solidFill>
                <a:latin typeface="Arial Black" pitchFamily="34" charset="0"/>
              </a:rPr>
              <a:t>     The word "violin" comes to us through the </a:t>
            </a:r>
            <a:r>
              <a:rPr lang="en-US" sz="1600" dirty="0" smtClean="0">
                <a:solidFill>
                  <a:srgbClr val="333300"/>
                </a:solidFill>
                <a:latin typeface="Arial Black" pitchFamily="34" charset="0"/>
                <a:hlinkClick r:id="rId2" tooltip="Romance languages"/>
              </a:rPr>
              <a:t>Romance </a:t>
            </a:r>
            <a:r>
              <a:rPr lang="en-US" sz="1600" dirty="0">
                <a:solidFill>
                  <a:srgbClr val="333300"/>
                </a:solidFill>
                <a:latin typeface="Arial Black" pitchFamily="34" charset="0"/>
                <a:hlinkClick r:id="rId2" tooltip="Romance languages"/>
              </a:rPr>
              <a:t>languages</a:t>
            </a:r>
            <a:r>
              <a:rPr lang="en-US" sz="1600" dirty="0">
                <a:solidFill>
                  <a:srgbClr val="333300"/>
                </a:solidFill>
                <a:latin typeface="Arial Black" pitchFamily="34" charset="0"/>
              </a:rPr>
              <a:t> from the </a:t>
            </a:r>
            <a:r>
              <a:rPr lang="en-US" sz="1600" dirty="0">
                <a:solidFill>
                  <a:srgbClr val="333300"/>
                </a:solidFill>
                <a:latin typeface="Arial Black" pitchFamily="34" charset="0"/>
                <a:hlinkClick r:id="rId3" tooltip="Middle Latin"/>
              </a:rPr>
              <a:t>Middle Latin</a:t>
            </a:r>
            <a:r>
              <a:rPr lang="en-US" sz="1600" dirty="0">
                <a:solidFill>
                  <a:srgbClr val="333300"/>
                </a:solidFill>
                <a:latin typeface="Arial Black" pitchFamily="34" charset="0"/>
              </a:rPr>
              <a:t> word </a:t>
            </a:r>
            <a:r>
              <a:rPr lang="en-US" sz="1600" i="1" dirty="0" err="1">
                <a:solidFill>
                  <a:srgbClr val="333300"/>
                </a:solidFill>
                <a:latin typeface="Arial Black" pitchFamily="34" charset="0"/>
              </a:rPr>
              <a:t>vitula</a:t>
            </a:r>
            <a:r>
              <a:rPr lang="en-US" sz="1600" dirty="0">
                <a:solidFill>
                  <a:srgbClr val="333300"/>
                </a:solidFill>
                <a:latin typeface="Arial Black" pitchFamily="34" charset="0"/>
              </a:rPr>
              <a:t>, meaning "stringed instrument";</a:t>
            </a:r>
            <a:r>
              <a:rPr lang="en-US" sz="1600" dirty="0">
                <a:solidFill>
                  <a:srgbClr val="333300"/>
                </a:solidFill>
                <a:latin typeface="Arial Black" pitchFamily="34" charset="0"/>
                <a:hlinkClick r:id="" action="ppaction://noaction"/>
              </a:rPr>
              <a:t>[1]</a:t>
            </a:r>
            <a:r>
              <a:rPr lang="en-US" sz="1600" dirty="0">
                <a:solidFill>
                  <a:srgbClr val="333300"/>
                </a:solidFill>
                <a:latin typeface="Arial Black" pitchFamily="34" charset="0"/>
              </a:rPr>
              <a:t> this word may also be the source of the </a:t>
            </a:r>
            <a:r>
              <a:rPr lang="en-US" sz="1600" dirty="0">
                <a:solidFill>
                  <a:srgbClr val="333300"/>
                </a:solidFill>
                <a:latin typeface="Arial Black" pitchFamily="34" charset="0"/>
                <a:hlinkClick r:id="rId4" tooltip="Germanic languages"/>
              </a:rPr>
              <a:t>Germanic</a:t>
            </a:r>
            <a:r>
              <a:rPr lang="en-US" sz="1600" dirty="0">
                <a:solidFill>
                  <a:srgbClr val="333300"/>
                </a:solidFill>
                <a:latin typeface="Arial Black" pitchFamily="34" charset="0"/>
              </a:rPr>
              <a:t> "fiddle".</a:t>
            </a:r>
          </a:p>
          <a:p>
            <a:pPr>
              <a:lnSpc>
                <a:spcPct val="80000"/>
              </a:lnSpc>
            </a:pPr>
            <a:endParaRPr lang="en-US" sz="1600" dirty="0">
              <a:solidFill>
                <a:srgbClr val="333300"/>
              </a:solidFill>
              <a:latin typeface="Arial Black" pitchFamily="34" charset="0"/>
            </a:endParaRPr>
          </a:p>
          <a:p>
            <a:pPr>
              <a:lnSpc>
                <a:spcPct val="80000"/>
              </a:lnSpc>
            </a:pPr>
            <a:endParaRPr lang="en-US" sz="1600" dirty="0">
              <a:solidFill>
                <a:srgbClr val="333300"/>
              </a:solidFill>
              <a:latin typeface="Arial Black" pitchFamily="34" charset="0"/>
            </a:endParaRPr>
          </a:p>
          <a:p>
            <a:pPr>
              <a:lnSpc>
                <a:spcPct val="80000"/>
              </a:lnSpc>
            </a:pPr>
            <a:endParaRPr lang="en-US" sz="1600" dirty="0">
              <a:solidFill>
                <a:srgbClr val="333300"/>
              </a:solidFill>
              <a:latin typeface="Arial Black" pitchFamily="34" charset="0"/>
            </a:endParaRPr>
          </a:p>
          <a:p>
            <a:pPr>
              <a:lnSpc>
                <a:spcPct val="80000"/>
              </a:lnSpc>
            </a:pPr>
            <a:r>
              <a:rPr lang="en-US" sz="1600" dirty="0">
                <a:solidFill>
                  <a:srgbClr val="333300"/>
                </a:solidFill>
                <a:latin typeface="Arial Black" pitchFamily="34" charset="0"/>
              </a:rPr>
              <a:t>A person who plays the violin is called a violinist or fiddler, and a person who makes or repairs them is called a </a:t>
            </a:r>
            <a:r>
              <a:rPr lang="en-US" sz="1600" dirty="0" err="1">
                <a:solidFill>
                  <a:srgbClr val="333300"/>
                </a:solidFill>
                <a:latin typeface="Arial Black" pitchFamily="34" charset="0"/>
                <a:hlinkClick r:id="rId5" tooltip="Luthier"/>
              </a:rPr>
              <a:t>luthier</a:t>
            </a:r>
            <a:r>
              <a:rPr lang="en-US" sz="1600" dirty="0">
                <a:solidFill>
                  <a:srgbClr val="333300"/>
                </a:solidFill>
                <a:latin typeface="Arial Black" pitchFamily="34" charset="0"/>
              </a:rPr>
              <a:t>, or simply a violin maker.</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2000"/>
                                        <p:tgtEl>
                                          <p:spTgt spid="33794"/>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 calcmode="lin" valueType="num">
                                      <p:cBhvr additive="base">
                                        <p:cTn id="11" dur="5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000"/>
                            </p:stCondLst>
                            <p:childTnLst>
                              <p:par>
                                <p:cTn id="14" presetID="2" presetClass="entr" presetSubtype="4" fill="hold" grpId="0" nodeType="afterEffect">
                                  <p:stCondLst>
                                    <p:cond delay="0"/>
                                  </p:stCondLst>
                                  <p:childTnLst>
                                    <p:set>
                                      <p:cBhvr>
                                        <p:cTn id="15" dur="1" fill="hold">
                                          <p:stCondLst>
                                            <p:cond delay="0"/>
                                          </p:stCondLst>
                                        </p:cTn>
                                        <p:tgtEl>
                                          <p:spTgt spid="33795">
                                            <p:txEl>
                                              <p:pRg st="3" end="3"/>
                                            </p:txEl>
                                          </p:spTgt>
                                        </p:tgtEl>
                                        <p:attrNameLst>
                                          <p:attrName>style.visibility</p:attrName>
                                        </p:attrNameLst>
                                      </p:cBhvr>
                                      <p:to>
                                        <p:strVal val="visible"/>
                                      </p:to>
                                    </p:set>
                                    <p:anim calcmode="lin" valueType="num">
                                      <p:cBhvr additive="base">
                                        <p:cTn id="16" dur="5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17" dur="50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2000"/>
                            </p:stCondLst>
                            <p:childTnLst>
                              <p:par>
                                <p:cTn id="19" presetID="2" presetClass="entr" presetSubtype="4" fill="hold" grpId="0" nodeType="afterEffect">
                                  <p:stCondLst>
                                    <p:cond delay="0"/>
                                  </p:stCondLst>
                                  <p:childTnLst>
                                    <p:set>
                                      <p:cBhvr>
                                        <p:cTn id="20" dur="1" fill="hold">
                                          <p:stCondLst>
                                            <p:cond delay="0"/>
                                          </p:stCondLst>
                                        </p:cTn>
                                        <p:tgtEl>
                                          <p:spTgt spid="33795">
                                            <p:txEl>
                                              <p:pRg st="7" end="7"/>
                                            </p:txEl>
                                          </p:spTgt>
                                        </p:tgtEl>
                                        <p:attrNameLst>
                                          <p:attrName>style.visibility</p:attrName>
                                        </p:attrNameLst>
                                      </p:cBhvr>
                                      <p:to>
                                        <p:strVal val="visible"/>
                                      </p:to>
                                    </p:set>
                                    <p:anim calcmode="lin" valueType="num">
                                      <p:cBhvr additive="base">
                                        <p:cTn id="21" dur="50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99FF"/>
            </a:gs>
            <a:gs pos="100000">
              <a:srgbClr val="CC00FF"/>
            </a:gs>
          </a:gsLst>
          <a:lin ang="2700000" scaled="1"/>
        </a:gradFill>
        <a:effectLst/>
      </p:bgPr>
    </p:bg>
    <p:spTree>
      <p:nvGrpSpPr>
        <p:cNvPr id="1" name=""/>
        <p:cNvGrpSpPr/>
        <p:nvPr/>
      </p:nvGrpSpPr>
      <p:grpSpPr>
        <a:xfrm>
          <a:off x="0" y="0"/>
          <a:ext cx="0" cy="0"/>
          <a:chOff x="0" y="0"/>
          <a:chExt cx="0" cy="0"/>
        </a:xfrm>
      </p:grpSpPr>
      <p:pic>
        <p:nvPicPr>
          <p:cNvPr id="27653" name="Picture 5" descr="DMS-T12 Copper Tabla Pair"/>
          <p:cNvPicPr>
            <a:picLocks noGrp="1" noChangeAspect="1" noChangeArrowheads="1"/>
          </p:cNvPicPr>
          <p:nvPr>
            <p:ph type="title"/>
          </p:nvPr>
        </p:nvPicPr>
        <p:blipFill>
          <a:blip r:embed="rId2">
            <a:extLst>
              <a:ext uri="{28A0092B-C50C-407E-A947-70E740481C1C}">
                <a14:useLocalDpi xmlns="" xmlns:a14="http://schemas.microsoft.com/office/drawing/2010/main" val="0"/>
              </a:ext>
            </a:extLst>
          </a:blip>
          <a:srcRect/>
          <a:stretch>
            <a:fillRect/>
          </a:stretch>
        </p:blipFill>
        <p:spPr>
          <a:xfrm>
            <a:off x="1143000" y="1676400"/>
            <a:ext cx="2879387" cy="2819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7655" name="Text Box 7"/>
          <p:cNvSpPr txBox="1">
            <a:spLocks noChangeArrowheads="1"/>
          </p:cNvSpPr>
          <p:nvPr/>
        </p:nvSpPr>
        <p:spPr bwMode="auto">
          <a:xfrm>
            <a:off x="2819400" y="381000"/>
            <a:ext cx="2971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rgbClr val="000099"/>
                </a:solidFill>
                <a:latin typeface="Engravers MT" pitchFamily="18" charset="0"/>
              </a:rPr>
              <a:t>TABLA</a:t>
            </a:r>
          </a:p>
        </p:txBody>
      </p:sp>
      <p:sp>
        <p:nvSpPr>
          <p:cNvPr id="27657" name="Text Box 9"/>
          <p:cNvSpPr txBox="1">
            <a:spLocks noChangeArrowheads="1"/>
          </p:cNvSpPr>
          <p:nvPr/>
        </p:nvSpPr>
        <p:spPr bwMode="auto">
          <a:xfrm>
            <a:off x="5029200" y="1524000"/>
            <a:ext cx="3276600" cy="1600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a:solidFill>
                  <a:schemeClr val="tx2"/>
                </a:solidFill>
                <a:latin typeface="Arial Black" pitchFamily="34" charset="0"/>
              </a:rPr>
              <a:t>TABLA IS THE MOST RHYTHMIC INSTRUMENTIN INDIAN CLASSICAL MUSIC.IT HAS TWO PARTS,ONE IS WOODEN AND ANOTHER ONE IS STEEL MADE COVERED WITH NIKIL.</a:t>
            </a:r>
          </a:p>
        </p:txBody>
      </p:sp>
      <p:sp>
        <p:nvSpPr>
          <p:cNvPr id="27659" name="Text Box 11"/>
          <p:cNvSpPr txBox="1">
            <a:spLocks noChangeArrowheads="1"/>
          </p:cNvSpPr>
          <p:nvPr/>
        </p:nvSpPr>
        <p:spPr bwMode="auto">
          <a:xfrm>
            <a:off x="4648200" y="4572000"/>
            <a:ext cx="42672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solidFill>
                  <a:srgbClr val="000000"/>
                </a:solidFill>
                <a:latin typeface="Arial Black" pitchFamily="34" charset="0"/>
              </a:rPr>
              <a:t>IT IS DIVIDED INTO SIX PARTS&gt;&gt;&gt;</a:t>
            </a:r>
          </a:p>
          <a:p>
            <a:pPr>
              <a:spcBef>
                <a:spcPct val="50000"/>
              </a:spcBef>
            </a:pPr>
            <a:r>
              <a:rPr lang="en-US" sz="1600" dirty="0">
                <a:solidFill>
                  <a:srgbClr val="000000"/>
                </a:solidFill>
                <a:latin typeface="Arial Black" pitchFamily="34" charset="0"/>
              </a:rPr>
              <a:t>KUBH,DIVAL,DUGGI,LANGOTE,PUDI,GATTE.</a:t>
            </a:r>
          </a:p>
        </p:txBody>
      </p:sp>
      <p:sp>
        <p:nvSpPr>
          <p:cNvPr id="27662" name="Rectangle 14"/>
          <p:cNvSpPr>
            <a:spLocks noChangeArrowheads="1"/>
          </p:cNvSpPr>
          <p:nvPr/>
        </p:nvSpPr>
        <p:spPr bwMode="auto">
          <a:xfrm>
            <a:off x="4625975" y="3200400"/>
            <a:ext cx="4518025"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2000" dirty="0">
                <a:latin typeface="Arial Black" pitchFamily="34" charset="0"/>
              </a:rPr>
              <a:t>This is the name for Indian drums which are usually made from wood with animal-skin covers on top. </a:t>
            </a:r>
            <a:br>
              <a:rPr lang="en-US" sz="2000" dirty="0">
                <a:latin typeface="Arial Black" pitchFamily="34" charset="0"/>
              </a:rPr>
            </a:br>
            <a:endParaRPr lang="en-US" sz="2000" dirty="0">
              <a:latin typeface="Arial Black" pitchFamily="34"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1" nodeType="afterEffect">
                                  <p:stCondLst>
                                    <p:cond delay="0"/>
                                  </p:stCondLst>
                                  <p:iterate type="lt">
                                    <p:tmPct val="10000"/>
                                  </p:iterate>
                                  <p:childTnLst>
                                    <p:set>
                                      <p:cBhvr>
                                        <p:cTn id="6" dur="1" fill="hold">
                                          <p:stCondLst>
                                            <p:cond delay="0"/>
                                          </p:stCondLst>
                                        </p:cTn>
                                        <p:tgtEl>
                                          <p:spTgt spid="27655"/>
                                        </p:tgtEl>
                                        <p:attrNameLst>
                                          <p:attrName>style.visibility</p:attrName>
                                        </p:attrNameLst>
                                      </p:cBhvr>
                                      <p:to>
                                        <p:strVal val="visible"/>
                                      </p:to>
                                    </p:set>
                                    <p:animEffect transition="in" filter="fade">
                                      <p:cBhvr>
                                        <p:cTn id="7" dur="2000"/>
                                        <p:tgtEl>
                                          <p:spTgt spid="27655"/>
                                        </p:tgtEl>
                                      </p:cBhvr>
                                    </p:animEffect>
                                    <p:anim calcmode="lin" valueType="num">
                                      <p:cBhvr>
                                        <p:cTn id="8" dur="2000" fill="hold"/>
                                        <p:tgtEl>
                                          <p:spTgt spid="27655"/>
                                        </p:tgtEl>
                                        <p:attrNameLst>
                                          <p:attrName>ppt_w</p:attrName>
                                        </p:attrNameLst>
                                      </p:cBhvr>
                                      <p:tavLst>
                                        <p:tav tm="0" fmla="#ppt_w*sin(2.5*pi*$)">
                                          <p:val>
                                            <p:fltVal val="0"/>
                                          </p:val>
                                        </p:tav>
                                        <p:tav tm="100000">
                                          <p:val>
                                            <p:fltVal val="1"/>
                                          </p:val>
                                        </p:tav>
                                      </p:tavLst>
                                    </p:anim>
                                    <p:anim calcmode="lin" valueType="num">
                                      <p:cBhvr>
                                        <p:cTn id="9" dur="2000" fill="hold"/>
                                        <p:tgtEl>
                                          <p:spTgt spid="27655"/>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800"/>
                            </p:stCondLst>
                            <p:childTnLst>
                              <p:par>
                                <p:cTn id="11" presetID="21" presetClass="entr" presetSubtype="4" fill="hold" nodeType="after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wheel(4)">
                                      <p:cBhvr>
                                        <p:cTn id="13" dur="2000"/>
                                        <p:tgtEl>
                                          <p:spTgt spid="27653"/>
                                        </p:tgtEl>
                                      </p:cBhvr>
                                    </p:animEffect>
                                  </p:childTnLst>
                                </p:cTn>
                              </p:par>
                            </p:childTnLst>
                          </p:cTn>
                        </p:par>
                        <p:par>
                          <p:cTn id="14" fill="hold" nodeType="afterGroup">
                            <p:stCondLst>
                              <p:cond delay="48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27657"/>
                                        </p:tgtEl>
                                        <p:attrNameLst>
                                          <p:attrName>style.visibility</p:attrName>
                                        </p:attrNameLst>
                                      </p:cBhvr>
                                      <p:to>
                                        <p:strVal val="visible"/>
                                      </p:to>
                                    </p:set>
                                    <p:animEffect transition="in" filter="fade">
                                      <p:cBhvr>
                                        <p:cTn id="17" dur="1000"/>
                                        <p:tgtEl>
                                          <p:spTgt spid="27657"/>
                                        </p:tgtEl>
                                      </p:cBhvr>
                                    </p:animEffect>
                                    <p:anim calcmode="lin" valueType="num">
                                      <p:cBhvr>
                                        <p:cTn id="18" dur="1000" fill="hold"/>
                                        <p:tgtEl>
                                          <p:spTgt spid="27657"/>
                                        </p:tgtEl>
                                        <p:attrNameLst>
                                          <p:attrName>ppt_w</p:attrName>
                                        </p:attrNameLst>
                                      </p:cBhvr>
                                      <p:tavLst>
                                        <p:tav tm="0" fmla="#ppt_w*sin(2.5*pi*$)">
                                          <p:val>
                                            <p:fltVal val="0"/>
                                          </p:val>
                                        </p:tav>
                                        <p:tav tm="100000">
                                          <p:val>
                                            <p:fltVal val="1"/>
                                          </p:val>
                                        </p:tav>
                                      </p:tavLst>
                                    </p:anim>
                                    <p:anim calcmode="lin" valueType="num">
                                      <p:cBhvr>
                                        <p:cTn id="19" dur="1000" fill="hold"/>
                                        <p:tgtEl>
                                          <p:spTgt spid="27657"/>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7800"/>
                            </p:stCondLst>
                            <p:childTnLst>
                              <p:par>
                                <p:cTn id="21" presetID="21" presetClass="entr" presetSubtype="4" fill="hold" grpId="0" nodeType="afterEffect">
                                  <p:stCondLst>
                                    <p:cond delay="0"/>
                                  </p:stCondLst>
                                  <p:childTnLst>
                                    <p:set>
                                      <p:cBhvr>
                                        <p:cTn id="22" dur="1" fill="hold">
                                          <p:stCondLst>
                                            <p:cond delay="0"/>
                                          </p:stCondLst>
                                        </p:cTn>
                                        <p:tgtEl>
                                          <p:spTgt spid="27662"/>
                                        </p:tgtEl>
                                        <p:attrNameLst>
                                          <p:attrName>style.visibility</p:attrName>
                                        </p:attrNameLst>
                                      </p:cBhvr>
                                      <p:to>
                                        <p:strVal val="visible"/>
                                      </p:to>
                                    </p:set>
                                    <p:animEffect transition="in" filter="wheel(4)">
                                      <p:cBhvr>
                                        <p:cTn id="23" dur="1000"/>
                                        <p:tgtEl>
                                          <p:spTgt spid="27662"/>
                                        </p:tgtEl>
                                      </p:cBhvr>
                                    </p:animEffect>
                                  </p:childTnLst>
                                </p:cTn>
                              </p:par>
                            </p:childTnLst>
                          </p:cTn>
                        </p:par>
                        <p:par>
                          <p:cTn id="24" fill="hold" nodeType="afterGroup">
                            <p:stCondLst>
                              <p:cond delay="188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27659"/>
                                        </p:tgtEl>
                                        <p:attrNameLst>
                                          <p:attrName>style.visibility</p:attrName>
                                        </p:attrNameLst>
                                      </p:cBhvr>
                                      <p:to>
                                        <p:strVal val="visible"/>
                                      </p:to>
                                    </p:set>
                                    <p:animEffect transition="in" filter="fade">
                                      <p:cBhvr>
                                        <p:cTn id="27" dur="1000"/>
                                        <p:tgtEl>
                                          <p:spTgt spid="27659"/>
                                        </p:tgtEl>
                                      </p:cBhvr>
                                    </p:animEffect>
                                    <p:anim calcmode="lin" valueType="num">
                                      <p:cBhvr>
                                        <p:cTn id="28" dur="1000" fill="hold"/>
                                        <p:tgtEl>
                                          <p:spTgt spid="27659"/>
                                        </p:tgtEl>
                                        <p:attrNameLst>
                                          <p:attrName>ppt_w</p:attrName>
                                        </p:attrNameLst>
                                      </p:cBhvr>
                                      <p:tavLst>
                                        <p:tav tm="0" fmla="#ppt_w*sin(2.5*pi*$)">
                                          <p:val>
                                            <p:fltVal val="0"/>
                                          </p:val>
                                        </p:tav>
                                        <p:tav tm="100000">
                                          <p:val>
                                            <p:fltVal val="1"/>
                                          </p:val>
                                        </p:tav>
                                      </p:tavLst>
                                    </p:anim>
                                    <p:anim calcmode="lin" valueType="num">
                                      <p:cBhvr>
                                        <p:cTn id="29" dur="1000" fill="hold"/>
                                        <p:tgtEl>
                                          <p:spTgt spid="276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1"/>
      <p:bldP spid="27657" grpId="0"/>
      <p:bldP spid="27659" grpId="0"/>
      <p:bldP spid="2766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571</TotalTime>
  <Words>803</Words>
  <Application>Microsoft Office PowerPoint</Application>
  <PresentationFormat>On-screen Show (4:3)</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Couture</vt:lpstr>
      <vt:lpstr>PRESENTED BY</vt:lpstr>
      <vt:lpstr>INDEX</vt:lpstr>
      <vt:lpstr>OBJECTIVES </vt:lpstr>
      <vt:lpstr>WHAT IS MUSICAL INSTRUMENT?</vt:lpstr>
      <vt:lpstr>HISTORY OF MUSICAL INSTRUMENTS</vt:lpstr>
      <vt:lpstr>Slide 6</vt:lpstr>
      <vt:lpstr>HARMONIUM</vt:lpstr>
      <vt:lpstr>V I O L I N</vt:lpstr>
      <vt:lpstr>Slide 9</vt:lpstr>
      <vt:lpstr>TRUMPET</vt:lpstr>
      <vt:lpstr>SHEHENAI </vt:lpstr>
      <vt:lpstr>D R U M</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dc:creator>
  <cp:lastModifiedBy>Windows</cp:lastModifiedBy>
  <cp:revision>154</cp:revision>
  <dcterms:created xsi:type="dcterms:W3CDTF">2008-03-01T09:40:01Z</dcterms:created>
  <dcterms:modified xsi:type="dcterms:W3CDTF">2011-01-01T08:09:54Z</dcterms:modified>
</cp:coreProperties>
</file>