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DE0F28-4AFC-4A09-8838-A9A3ADC9BA02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29AA1A-E861-4E41-914F-E44395AE65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696200" cy="21336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tx2">
                    <a:lumMod val="75000"/>
                  </a:schemeClr>
                </a:solidFill>
              </a:rPr>
              <a:t>Dr.S.S.Jadhav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800" b="1" dirty="0" smtClean="0"/>
              <a:t>Head, </a:t>
            </a:r>
            <a:r>
              <a:rPr lang="en-US" sz="2800" b="1" dirty="0" err="1" smtClean="0"/>
              <a:t>Dept</a:t>
            </a:r>
            <a:r>
              <a:rPr lang="en-US" sz="2800" b="1" dirty="0" smtClean="0"/>
              <a:t> of Commerce</a:t>
            </a:r>
            <a:br>
              <a:rPr lang="en-US" sz="2800" b="1" dirty="0" smtClean="0"/>
            </a:br>
            <a:r>
              <a:rPr lang="en-US" sz="2800" b="1" dirty="0" err="1" smtClean="0"/>
              <a:t>mrs.k.s.k</a:t>
            </a:r>
            <a:r>
              <a:rPr lang="en-US" sz="2800" b="1" dirty="0" smtClean="0"/>
              <a:t>. college </a:t>
            </a:r>
            <a:r>
              <a:rPr lang="en-US" sz="2800" b="1" dirty="0" err="1" smtClean="0"/>
              <a:t>beed</a:t>
            </a:r>
            <a:endParaRPr lang="en-US" sz="28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4491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Insurance Account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8077200" cy="53340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4600" dirty="0" smtClean="0">
                <a:solidFill>
                  <a:schemeClr val="tx1"/>
                </a:solidFill>
              </a:rPr>
              <a:t>Definition of insurance:- Insurance is a form of co-operation through which loss suffered by one is shared by many and makes good the loss suffered by any of them.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</a:rPr>
              <a:t>Types of Insurance:-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600" dirty="0" smtClean="0">
                <a:solidFill>
                  <a:schemeClr val="tx1"/>
                </a:solidFill>
              </a:rPr>
              <a:t>Life Insurance:- Life insurance is a long term contract. The insurance company agrees to pay, in consideration of premium, a certain sum either on the death of the policy holder or on the expiry of specified period. Since the amount of policy is payable sooner or latter, life insurance become a protection-cum-investment contract.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600" dirty="0" smtClean="0">
                <a:solidFill>
                  <a:schemeClr val="tx1"/>
                </a:solidFill>
              </a:rPr>
              <a:t>General Insurance:- General Insurance is a simply a contract to make good a loss. That means, the policy money is not payable if there is no loss. Thus general insurance merely gives protection against loss. There is no element of investment in it.</a:t>
            </a:r>
          </a:p>
          <a:p>
            <a:pPr marL="514350" indent="-514350" algn="just"/>
            <a:r>
              <a:rPr lang="en-US" sz="4000" dirty="0">
                <a:solidFill>
                  <a:schemeClr val="tx1"/>
                </a:solidFill>
              </a:rPr>
              <a:t>	</a:t>
            </a:r>
            <a:r>
              <a:rPr lang="en-US" sz="4000" dirty="0" smtClean="0">
                <a:solidFill>
                  <a:schemeClr val="tx1"/>
                </a:solidFill>
              </a:rPr>
              <a:t>	</a:t>
            </a:r>
            <a:r>
              <a:rPr lang="en-US" sz="4200" dirty="0" smtClean="0">
                <a:solidFill>
                  <a:schemeClr val="tx1"/>
                </a:solidFill>
              </a:rPr>
              <a:t>Fire insurance covers loss by fire. Marine insurance covers loss by caused to ship, cargo and fright. Accident insurance covers the loss caused to men or </a:t>
            </a:r>
            <a:r>
              <a:rPr lang="en-US" sz="4200" dirty="0" err="1" smtClean="0">
                <a:solidFill>
                  <a:schemeClr val="tx1"/>
                </a:solidFill>
              </a:rPr>
              <a:t>vehicals</a:t>
            </a:r>
            <a:r>
              <a:rPr lang="en-US" sz="4200" dirty="0" smtClean="0">
                <a:solidFill>
                  <a:schemeClr val="tx1"/>
                </a:solidFill>
              </a:rPr>
              <a:t> in an accident.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-152400"/>
            <a:ext cx="31242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Prescribed forms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0" y="11566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Form F</a:t>
            </a:r>
          </a:p>
          <a:p>
            <a:pPr algn="ctr"/>
            <a:r>
              <a:rPr lang="en-US" dirty="0" smtClean="0"/>
              <a:t>Form of Revenue Account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762000"/>
          <a:ext cx="9144000" cy="687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0643"/>
                <a:gridCol w="1061357"/>
                <a:gridCol w="3429000"/>
                <a:gridCol w="1143000"/>
              </a:tblGrid>
              <a:tr h="36986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</a:t>
                      </a:r>
                      <a:endParaRPr lang="en-US" dirty="0"/>
                    </a:p>
                  </a:txBody>
                  <a:tcPr/>
                </a:tc>
              </a:tr>
              <a:tr h="650338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Claim Paid                     ….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</a:t>
                      </a:r>
                      <a:r>
                        <a:rPr lang="en-US" sz="1600" b="1" i="1" dirty="0" smtClean="0"/>
                        <a:t>Add</a:t>
                      </a:r>
                      <a:r>
                        <a:rPr lang="en-US" sz="1600" dirty="0" smtClean="0"/>
                        <a:t> Expenses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Regarding Claims             …..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</a:t>
                      </a:r>
                      <a:r>
                        <a:rPr lang="en-US" sz="1600" b="1" i="1" dirty="0" smtClean="0"/>
                        <a:t>Add</a:t>
                      </a:r>
                      <a:r>
                        <a:rPr lang="en-US" sz="1600" dirty="0" smtClean="0"/>
                        <a:t> Claims Outstanding at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the end of previous year    ….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</a:t>
                      </a:r>
                      <a:r>
                        <a:rPr lang="en-US" sz="1600" b="1" i="1" dirty="0" smtClean="0"/>
                        <a:t>Less</a:t>
                      </a:r>
                      <a:r>
                        <a:rPr lang="en-US" sz="1600" dirty="0" smtClean="0"/>
                        <a:t> Claims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Outstanding at the end of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previous year                   …..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</a:t>
                      </a:r>
                      <a:r>
                        <a:rPr lang="en-US" sz="1600" b="1" i="1" dirty="0" smtClean="0"/>
                        <a:t>Less</a:t>
                      </a:r>
                      <a:r>
                        <a:rPr lang="en-US" sz="1600" dirty="0" smtClean="0"/>
                        <a:t> Reinsurance recoveries ….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                                        ____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2. Commission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On direct business              ….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   On reinsurance accepted    ….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                                           ____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3. Expenses of Management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4. Bad debts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5. Taxes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6.</a:t>
                      </a:r>
                      <a:r>
                        <a:rPr lang="en-US" sz="1600" baseline="0" dirty="0" smtClean="0"/>
                        <a:t> Other Expenditure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7. Profit-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   Transfer to Profit &amp; Loss A/c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8. Balance of Account at the end of the year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</a:t>
                      </a:r>
                      <a:r>
                        <a:rPr lang="en-US" sz="1600" dirty="0" err="1" smtClean="0"/>
                        <a:t>i</a:t>
                      </a:r>
                      <a:r>
                        <a:rPr lang="en-US" sz="1600" dirty="0" smtClean="0"/>
                        <a:t>) Reserved for unexpired Risk   ….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ii) Additional reserve if any       …..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                                             ____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…….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……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……</a:t>
                      </a:r>
                    </a:p>
                    <a:p>
                      <a:pPr algn="ctr"/>
                      <a:r>
                        <a:rPr lang="en-US" sz="1600" dirty="0" smtClean="0"/>
                        <a:t>……</a:t>
                      </a:r>
                    </a:p>
                    <a:p>
                      <a:pPr algn="ctr"/>
                      <a:r>
                        <a:rPr lang="en-US" sz="1600" dirty="0" smtClean="0"/>
                        <a:t>……</a:t>
                      </a:r>
                    </a:p>
                    <a:p>
                      <a:pPr algn="ctr"/>
                      <a:r>
                        <a:rPr lang="en-US" sz="1600" dirty="0" smtClean="0"/>
                        <a:t>……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……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……</a:t>
                      </a:r>
                    </a:p>
                    <a:p>
                      <a:pPr algn="ctr"/>
                      <a:r>
                        <a:rPr lang="en-US" sz="1600" dirty="0" smtClean="0"/>
                        <a:t>_____</a:t>
                      </a:r>
                    </a:p>
                    <a:p>
                      <a:pPr algn="ctr"/>
                      <a:r>
                        <a:rPr lang="en-US" sz="1600" dirty="0" smtClean="0"/>
                        <a:t>_____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 Balance of Account</a:t>
                      </a:r>
                      <a:r>
                        <a:rPr lang="en-US" sz="1600" baseline="0" dirty="0" smtClean="0"/>
                        <a:t> at the beginning of the year</a:t>
                      </a:r>
                    </a:p>
                    <a:p>
                      <a:r>
                        <a:rPr lang="en-US" sz="1600" dirty="0" smtClean="0"/>
                        <a:t>   </a:t>
                      </a:r>
                      <a:r>
                        <a:rPr lang="en-US" sz="1600" dirty="0" err="1" smtClean="0"/>
                        <a:t>i</a:t>
                      </a:r>
                      <a:r>
                        <a:rPr lang="en-US" sz="1600" dirty="0" smtClean="0"/>
                        <a:t>) Reserved</a:t>
                      </a:r>
                      <a:r>
                        <a:rPr lang="en-US" sz="1600" baseline="0" dirty="0" smtClean="0"/>
                        <a:t> for unexpired risk       …..</a:t>
                      </a:r>
                    </a:p>
                    <a:p>
                      <a:r>
                        <a:rPr lang="en-US" sz="1600" baseline="0" dirty="0" smtClean="0"/>
                        <a:t>   ii) Additional Reserve, if any         ….</a:t>
                      </a:r>
                    </a:p>
                    <a:p>
                      <a:r>
                        <a:rPr lang="en-US" sz="1600" baseline="0" dirty="0" smtClean="0"/>
                        <a:t>                                                  ____</a:t>
                      </a:r>
                    </a:p>
                    <a:p>
                      <a:r>
                        <a:rPr lang="en-US" sz="1600" baseline="0" dirty="0" smtClean="0"/>
                        <a:t>2. Premium</a:t>
                      </a:r>
                    </a:p>
                    <a:p>
                      <a:r>
                        <a:rPr lang="en-US" sz="1600" baseline="0" dirty="0" smtClean="0"/>
                        <a:t>   </a:t>
                      </a:r>
                      <a:r>
                        <a:rPr lang="en-US" sz="1600" b="1" i="1" baseline="0" dirty="0" smtClean="0"/>
                        <a:t>Less</a:t>
                      </a:r>
                      <a:r>
                        <a:rPr lang="en-US" sz="1600" b="0" i="0" baseline="0" dirty="0" smtClean="0"/>
                        <a:t> Reinsurance premium             …..</a:t>
                      </a:r>
                    </a:p>
                    <a:p>
                      <a:r>
                        <a:rPr lang="en-US" sz="1600" b="0" i="0" baseline="0" dirty="0" smtClean="0"/>
                        <a:t>3. Interest, dividends and Rents        ….</a:t>
                      </a:r>
                    </a:p>
                    <a:p>
                      <a:r>
                        <a:rPr lang="en-US" sz="1600" b="0" i="0" baseline="0" dirty="0" smtClean="0"/>
                        <a:t>   Less Income Tax thereon                ….</a:t>
                      </a:r>
                    </a:p>
                    <a:p>
                      <a:r>
                        <a:rPr lang="en-US" sz="1600" b="0" i="0" baseline="0" dirty="0" smtClean="0"/>
                        <a:t>4. Commission on reinsurance ceded</a:t>
                      </a:r>
                    </a:p>
                    <a:p>
                      <a:r>
                        <a:rPr lang="en-US" sz="1600" b="0" i="0" baseline="0" dirty="0" smtClean="0"/>
                        <a:t>5. Other income</a:t>
                      </a:r>
                    </a:p>
                    <a:p>
                      <a:r>
                        <a:rPr lang="en-US" sz="1600" b="0" i="0" baseline="0" dirty="0" smtClean="0"/>
                        <a:t>6. Loss (if any)</a:t>
                      </a:r>
                    </a:p>
                    <a:p>
                      <a:r>
                        <a:rPr lang="en-US" sz="1600" b="0" i="0" baseline="0" dirty="0" smtClean="0"/>
                        <a:t>    Transfer to Profit and loss Account  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…..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…..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…..</a:t>
                      </a:r>
                    </a:p>
                    <a:p>
                      <a:pPr algn="ctr"/>
                      <a:r>
                        <a:rPr lang="en-US" sz="1600" dirty="0" smtClean="0"/>
                        <a:t>…..</a:t>
                      </a:r>
                    </a:p>
                    <a:p>
                      <a:pPr algn="ctr"/>
                      <a:r>
                        <a:rPr lang="en-US" sz="1600" dirty="0" smtClean="0"/>
                        <a:t>…..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…..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____</a:t>
                      </a:r>
                    </a:p>
                    <a:p>
                      <a:pPr algn="ctr"/>
                      <a:r>
                        <a:rPr lang="en-US" sz="1600" dirty="0" smtClean="0"/>
                        <a:t>____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33800" y="726948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……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725424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……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0" y="-76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Form B</a:t>
            </a:r>
          </a:p>
          <a:p>
            <a:pPr algn="ctr"/>
            <a:r>
              <a:rPr lang="en-US" dirty="0" smtClean="0"/>
              <a:t>Form of Profit and Loss Account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670560"/>
          <a:ext cx="9144000" cy="687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0643"/>
                <a:gridCol w="1061357"/>
                <a:gridCol w="3429000"/>
                <a:gridCol w="1143000"/>
              </a:tblGrid>
              <a:tr h="36986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</a:t>
                      </a:r>
                      <a:endParaRPr lang="en-US" dirty="0"/>
                    </a:p>
                  </a:txBody>
                  <a:tcPr/>
                </a:tc>
              </a:tr>
              <a:tr h="650338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Taxes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Expenses of Management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Loans of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Realisation</a:t>
                      </a:r>
                      <a:r>
                        <a:rPr lang="en-US" sz="1600" baseline="0" dirty="0" smtClean="0"/>
                        <a:t> of Investment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 smtClean="0"/>
                        <a:t>Depreciation of Investment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 smtClean="0"/>
                        <a:t>Loans Transferred from revenue account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 smtClean="0"/>
                        <a:t>Other expenditure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 smtClean="0"/>
                        <a:t>Net Profit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dirty="0" smtClean="0"/>
                        <a:t>       Transfer</a:t>
                      </a:r>
                      <a:r>
                        <a:rPr lang="en-US" sz="1600" baseline="0" dirty="0" smtClean="0"/>
                        <a:t> to Profit &amp; Loss A/c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600" baseline="0" dirty="0" smtClean="0"/>
                        <a:t>       Appropriation A/c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….</a:t>
                      </a:r>
                    </a:p>
                    <a:p>
                      <a:r>
                        <a:rPr lang="en-US" sz="1600" dirty="0" smtClean="0"/>
                        <a:t>….</a:t>
                      </a:r>
                    </a:p>
                    <a:p>
                      <a:r>
                        <a:rPr lang="en-US" sz="1600" dirty="0" smtClean="0"/>
                        <a:t>….</a:t>
                      </a:r>
                    </a:p>
                    <a:p>
                      <a:r>
                        <a:rPr lang="en-US" sz="1600" dirty="0" smtClean="0"/>
                        <a:t>….</a:t>
                      </a:r>
                    </a:p>
                    <a:p>
                      <a:r>
                        <a:rPr lang="en-US" sz="1600" dirty="0" smtClean="0"/>
                        <a:t>….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….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….</a:t>
                      </a:r>
                    </a:p>
                    <a:p>
                      <a:r>
                        <a:rPr lang="en-US" sz="1600" dirty="0" smtClean="0"/>
                        <a:t>….</a:t>
                      </a:r>
                    </a:p>
                    <a:p>
                      <a:r>
                        <a:rPr lang="en-US" sz="1600" dirty="0" smtClean="0"/>
                        <a:t>_____</a:t>
                      </a:r>
                    </a:p>
                    <a:p>
                      <a:r>
                        <a:rPr lang="en-US" sz="1600" dirty="0" smtClean="0"/>
                        <a:t>_____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____</a:t>
                      </a:r>
                    </a:p>
                    <a:p>
                      <a:pPr algn="ctr"/>
                      <a:r>
                        <a:rPr lang="en-US" sz="1600" dirty="0" smtClean="0"/>
                        <a:t>____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35680" y="361188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……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725424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……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430</Words>
  <Application>Microsoft Office PowerPoint</Application>
  <PresentationFormat>On-screen Show (4:3)</PresentationFormat>
  <Paragraphs>143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Dr.S.S.Jadhav Head, Dept of Commerce mrs.k.s.k. college beed</vt:lpstr>
      <vt:lpstr>General Insurance Account</vt:lpstr>
      <vt:lpstr>Prescribed forms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Insurance Account</dc:title>
  <dc:creator>SR</dc:creator>
  <cp:lastModifiedBy>com_10</cp:lastModifiedBy>
  <cp:revision>29</cp:revision>
  <dcterms:created xsi:type="dcterms:W3CDTF">2010-12-11T09:41:15Z</dcterms:created>
  <dcterms:modified xsi:type="dcterms:W3CDTF">2017-11-29T06:03:12Z</dcterms:modified>
</cp:coreProperties>
</file>