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0" r:id="rId3"/>
    <p:sldId id="273" r:id="rId4"/>
    <p:sldId id="274" r:id="rId5"/>
    <p:sldId id="275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6B76F-466E-4B90-8B62-93DEE79B0D7B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AE5D6-3591-4F4F-945E-9CE8AD709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7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sz="5400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Dr.</a:t>
            </a:r>
            <a:r>
              <a:rPr lang="en-IN" sz="54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S. B </a:t>
            </a:r>
            <a:r>
              <a:rPr lang="en-IN" sz="5400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Maulage</a:t>
            </a:r>
            <a:endParaRPr lang="en-IN" sz="5400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>
              <a:buNone/>
            </a:pPr>
            <a:r>
              <a:rPr lang="en-IN" sz="7200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Dept</a:t>
            </a:r>
            <a:r>
              <a:rPr lang="en-IN" sz="72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of Chemistry</a:t>
            </a:r>
            <a:endParaRPr lang="en-US" sz="7200" dirty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523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(7) Bicarbonates of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are more soluble in water than carbonates whereas carbonates of alkali metals are more soluble.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(8) Both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combine with carbon on heating.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2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+ 2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 ; 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+ 2</a:t>
            </a:r>
            <a:r>
              <a:rPr lang="en-US" i="1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Mg C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(9) The periodic properties of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are quite comparable 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		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rgbClr val="002060"/>
                </a:solidFill>
              </a:rPr>
              <a:t>Li		Mg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Electronegativity</a:t>
            </a:r>
            <a:r>
              <a:rPr lang="en-US" dirty="0" smtClean="0">
                <a:solidFill>
                  <a:srgbClr val="002060"/>
                </a:solidFill>
              </a:rPr>
              <a:t> 		1.0		1.2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Atomic radii		          1.34		1.364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Ionic radii 		    0.60(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)      0.65(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baseline="30000" dirty="0" smtClean="0">
                <a:solidFill>
                  <a:srgbClr val="002060"/>
                </a:solidFill>
              </a:rPr>
              <a:t>+2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Atomic volume	   12.97 </a:t>
            </a:r>
            <a:r>
              <a:rPr lang="en-US" dirty="0" err="1" smtClean="0">
                <a:solidFill>
                  <a:srgbClr val="002060"/>
                </a:solidFill>
              </a:rPr>
              <a:t>c.c</a:t>
            </a:r>
            <a:r>
              <a:rPr lang="en-US" dirty="0" smtClean="0">
                <a:solidFill>
                  <a:srgbClr val="002060"/>
                </a:solidFill>
              </a:rPr>
              <a:t>	           13.97 </a:t>
            </a:r>
            <a:r>
              <a:rPr lang="en-US" dirty="0" err="1" smtClean="0">
                <a:solidFill>
                  <a:srgbClr val="002060"/>
                </a:solidFill>
              </a:rPr>
              <a:t>c.c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10) Both have high polarizing power.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Polarizing Power = Ionic charge / (ionic radius)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(11)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Form only </a:t>
            </a:r>
            <a:r>
              <a:rPr lang="en-US" dirty="0" err="1" smtClean="0">
                <a:solidFill>
                  <a:srgbClr val="C00000"/>
                </a:solidFill>
              </a:rPr>
              <a:t>monooxide</a:t>
            </a:r>
            <a:r>
              <a:rPr lang="en-US" dirty="0" smtClean="0">
                <a:solidFill>
                  <a:srgbClr val="C00000"/>
                </a:solidFill>
              </a:rPr>
              <a:t> on heating in oxygen.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2060"/>
                </a:solidFill>
              </a:rPr>
              <a:t>4</a:t>
            </a:r>
            <a:r>
              <a:rPr lang="en-US" i="1" dirty="0" smtClean="0">
                <a:solidFill>
                  <a:srgbClr val="002060"/>
                </a:solidFill>
              </a:rPr>
              <a:t>Li </a:t>
            </a:r>
            <a:r>
              <a:rPr lang="en-US" dirty="0" smtClean="0">
                <a:solidFill>
                  <a:srgbClr val="002060"/>
                </a:solidFill>
              </a:rPr>
              <a:t>+ 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2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 ;  2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2 </a:t>
            </a:r>
            <a:r>
              <a:rPr lang="en-US" i="1" dirty="0" err="1" smtClean="0">
                <a:solidFill>
                  <a:srgbClr val="002060"/>
                </a:solidFill>
              </a:rPr>
              <a:t>MgO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(12)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SO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like </a:t>
            </a:r>
            <a:r>
              <a:rPr lang="en-US" i="1" dirty="0" smtClean="0">
                <a:solidFill>
                  <a:srgbClr val="C00000"/>
                </a:solidFill>
              </a:rPr>
              <a:t>MgSO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does not form alums.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(13) The bicarbonates of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do not exist in solid state, they exist in solution only.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(14) Alkyls of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(R.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err="1" smtClean="0">
                <a:solidFill>
                  <a:srgbClr val="002060"/>
                </a:solidFill>
              </a:rPr>
              <a:t>R.</a:t>
            </a:r>
            <a:r>
              <a:rPr lang="en-US" i="1" dirty="0" err="1" smtClean="0">
                <a:solidFill>
                  <a:srgbClr val="002060"/>
                </a:solidFill>
              </a:rPr>
              <a:t>MgX</a:t>
            </a:r>
            <a:r>
              <a:rPr lang="en-US" dirty="0" smtClean="0">
                <a:solidFill>
                  <a:srgbClr val="002060"/>
                </a:solidFill>
              </a:rPr>
              <a:t>) are soluble in organic solvent.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(15) Lithium chloride and </a:t>
            </a:r>
            <a:r>
              <a:rPr lang="en-US" i="1" dirty="0" smtClean="0">
                <a:solidFill>
                  <a:srgbClr val="C00000"/>
                </a:solidFill>
              </a:rPr>
              <a:t>MgCl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both are deliquescent and separate out from their aqueous solutions as hydrated crystals,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		</a:t>
            </a:r>
            <a:r>
              <a:rPr lang="en-US" i="1" dirty="0" err="1" smtClean="0">
                <a:solidFill>
                  <a:srgbClr val="002060"/>
                </a:solidFill>
              </a:rPr>
              <a:t>LiCl</a:t>
            </a:r>
            <a:r>
              <a:rPr lang="en-US" dirty="0" smtClean="0">
                <a:solidFill>
                  <a:srgbClr val="002060"/>
                </a:solidFill>
              </a:rPr>
              <a:t>. 2</a:t>
            </a:r>
            <a:r>
              <a:rPr lang="en-US" i="1" dirty="0" smtClean="0">
                <a:solidFill>
                  <a:srgbClr val="002060"/>
                </a:solidFill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. 2</a:t>
            </a:r>
            <a:r>
              <a:rPr lang="en-US" i="1" dirty="0" smtClean="0">
                <a:solidFill>
                  <a:srgbClr val="002060"/>
                </a:solidFill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solidFill>
                <a:srgbClr val="00B0F0"/>
              </a:solidFill>
              <a:latin typeface="Blackadder ITC" pitchFamily="82" charset="0"/>
            </a:endParaRPr>
          </a:p>
          <a:p>
            <a:pPr algn="ctr">
              <a:buNone/>
            </a:pPr>
            <a:r>
              <a:rPr lang="en-US" sz="13800" dirty="0" smtClean="0">
                <a:solidFill>
                  <a:srgbClr val="00B0F0"/>
                </a:solidFill>
                <a:latin typeface="Blackadder ITC" pitchFamily="82" charset="0"/>
              </a:rPr>
              <a:t>The END</a:t>
            </a:r>
            <a:endParaRPr lang="en-US" sz="13800" dirty="0">
              <a:solidFill>
                <a:srgbClr val="00B0F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09550"/>
            <a:ext cx="85915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Periodic Table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8600" y="2903538"/>
            <a:ext cx="476250" cy="577850"/>
          </a:xfrm>
          <a:noFill/>
        </p:spPr>
        <p:txBody>
          <a:bodyPr wrap="none">
            <a:spAutoFit/>
          </a:bodyPr>
          <a:lstStyle/>
          <a:p>
            <a:pPr marL="0" indent="0" defTabSz="914400">
              <a:spcBef>
                <a:spcPct val="0"/>
              </a:spcBef>
              <a:buFont typeface="Wingdings" pitchFamily="2" charset="2"/>
              <a:buNone/>
            </a:pPr>
            <a:r>
              <a:rPr lang="en-US" sz="1600" smtClean="0"/>
              <a:t>B</a:t>
            </a:r>
          </a:p>
          <a:p>
            <a:pPr marL="0" indent="0" defTabSz="914400">
              <a:spcBef>
                <a:spcPct val="0"/>
              </a:spcBef>
              <a:buFont typeface="Wingdings" pitchFamily="2" charset="2"/>
              <a:buNone/>
            </a:pPr>
            <a:r>
              <a:rPr lang="en-US" sz="1600" smtClean="0"/>
              <a:t>2p</a:t>
            </a:r>
            <a:r>
              <a:rPr lang="en-US" sz="1600" baseline="30000" smtClean="0"/>
              <a:t>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913" y="1984375"/>
            <a:ext cx="8972550" cy="4686300"/>
            <a:chOff x="39" y="1250"/>
            <a:chExt cx="5652" cy="2952"/>
          </a:xfrm>
        </p:grpSpPr>
        <p:sp>
          <p:nvSpPr>
            <p:cNvPr id="15446" name="Rectangle 5"/>
            <p:cNvSpPr>
              <a:spLocks noChangeArrowheads="1"/>
            </p:cNvSpPr>
            <p:nvPr/>
          </p:nvSpPr>
          <p:spPr bwMode="auto">
            <a:xfrm>
              <a:off x="787" y="3626"/>
              <a:ext cx="2102" cy="351"/>
            </a:xfrm>
            <a:prstGeom prst="rect">
              <a:avLst/>
            </a:prstGeom>
            <a:solidFill>
              <a:srgbClr val="FFC5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Rectangle 6"/>
            <p:cNvSpPr>
              <a:spLocks noChangeArrowheads="1"/>
            </p:cNvSpPr>
            <p:nvPr/>
          </p:nvSpPr>
          <p:spPr bwMode="auto">
            <a:xfrm>
              <a:off x="783" y="2547"/>
              <a:ext cx="3021" cy="1075"/>
            </a:xfrm>
            <a:prstGeom prst="rect">
              <a:avLst/>
            </a:prstGeom>
            <a:solidFill>
              <a:srgbClr val="FFC5C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Rectangle 7"/>
            <p:cNvSpPr>
              <a:spLocks noChangeArrowheads="1"/>
            </p:cNvSpPr>
            <p:nvPr/>
          </p:nvSpPr>
          <p:spPr bwMode="auto">
            <a:xfrm>
              <a:off x="5321" y="1457"/>
              <a:ext cx="317" cy="2165"/>
            </a:xfrm>
            <a:prstGeom prst="rect">
              <a:avLst/>
            </a:prstGeom>
            <a:solidFill>
              <a:srgbClr val="F6BF69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Rectangle 8"/>
            <p:cNvSpPr>
              <a:spLocks noChangeArrowheads="1"/>
            </p:cNvSpPr>
            <p:nvPr/>
          </p:nvSpPr>
          <p:spPr bwMode="auto">
            <a:xfrm>
              <a:off x="3818" y="1816"/>
              <a:ext cx="1503" cy="1820"/>
            </a:xfrm>
            <a:prstGeom prst="rect">
              <a:avLst/>
            </a:prstGeom>
            <a:solidFill>
              <a:srgbClr val="FDE3BA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Rectangle 9"/>
            <p:cNvSpPr>
              <a:spLocks noChangeArrowheads="1"/>
            </p:cNvSpPr>
            <p:nvPr/>
          </p:nvSpPr>
          <p:spPr bwMode="auto">
            <a:xfrm>
              <a:off x="470" y="1820"/>
              <a:ext cx="309" cy="21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Rectangle 10"/>
            <p:cNvSpPr>
              <a:spLocks noChangeArrowheads="1"/>
            </p:cNvSpPr>
            <p:nvPr/>
          </p:nvSpPr>
          <p:spPr bwMode="auto">
            <a:xfrm>
              <a:off x="176" y="1457"/>
              <a:ext cx="290" cy="2524"/>
            </a:xfrm>
            <a:prstGeom prst="rect">
              <a:avLst/>
            </a:prstGeom>
            <a:solidFill>
              <a:srgbClr val="FCFEB9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" name="Rectangle 11"/>
            <p:cNvSpPr>
              <a:spLocks noChangeArrowheads="1"/>
            </p:cNvSpPr>
            <p:nvPr/>
          </p:nvSpPr>
          <p:spPr bwMode="auto">
            <a:xfrm>
              <a:off x="3822" y="2178"/>
              <a:ext cx="281" cy="1440"/>
            </a:xfrm>
            <a:prstGeom prst="rect">
              <a:avLst/>
            </a:prstGeom>
            <a:solidFill>
              <a:srgbClr val="FCD1C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Rectangle 12"/>
            <p:cNvSpPr>
              <a:spLocks noChangeArrowheads="1"/>
            </p:cNvSpPr>
            <p:nvPr/>
          </p:nvSpPr>
          <p:spPr bwMode="auto">
            <a:xfrm>
              <a:off x="4111" y="2537"/>
              <a:ext cx="309" cy="1081"/>
            </a:xfrm>
            <a:prstGeom prst="rect">
              <a:avLst/>
            </a:prstGeom>
            <a:solidFill>
              <a:srgbClr val="FCD1C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4" name="Rectangle 13"/>
            <p:cNvSpPr>
              <a:spLocks noChangeArrowheads="1"/>
            </p:cNvSpPr>
            <p:nvPr/>
          </p:nvSpPr>
          <p:spPr bwMode="auto">
            <a:xfrm>
              <a:off x="4428" y="2895"/>
              <a:ext cx="282" cy="723"/>
            </a:xfrm>
            <a:prstGeom prst="rect">
              <a:avLst/>
            </a:prstGeom>
            <a:solidFill>
              <a:srgbClr val="FCD1C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5" name="Rectangle 14"/>
            <p:cNvSpPr>
              <a:spLocks noChangeArrowheads="1"/>
            </p:cNvSpPr>
            <p:nvPr/>
          </p:nvSpPr>
          <p:spPr bwMode="auto">
            <a:xfrm>
              <a:off x="4718" y="3268"/>
              <a:ext cx="296" cy="350"/>
            </a:xfrm>
            <a:prstGeom prst="rect">
              <a:avLst/>
            </a:prstGeom>
            <a:solidFill>
              <a:srgbClr val="FCD1C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9" y="1250"/>
              <a:ext cx="5652" cy="2952"/>
              <a:chOff x="39" y="1250"/>
              <a:chExt cx="5652" cy="2952"/>
            </a:xfrm>
          </p:grpSpPr>
          <p:pic>
            <p:nvPicPr>
              <p:cNvPr id="15457" name="Picture 16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9" y="1250"/>
                <a:ext cx="5652" cy="29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15458" name="Line 17"/>
              <p:cNvSpPr>
                <a:spLocks noChangeShapeType="1"/>
              </p:cNvSpPr>
              <p:nvPr/>
            </p:nvSpPr>
            <p:spPr bwMode="auto">
              <a:xfrm flipH="1">
                <a:off x="180" y="3623"/>
                <a:ext cx="54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9" name="Line 18"/>
              <p:cNvSpPr>
                <a:spLocks noChangeShapeType="1"/>
              </p:cNvSpPr>
              <p:nvPr/>
            </p:nvSpPr>
            <p:spPr bwMode="auto">
              <a:xfrm>
                <a:off x="3850" y="2175"/>
                <a:ext cx="243" cy="0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0" name="Line 19"/>
              <p:cNvSpPr>
                <a:spLocks noChangeShapeType="1"/>
              </p:cNvSpPr>
              <p:nvPr/>
            </p:nvSpPr>
            <p:spPr bwMode="auto">
              <a:xfrm>
                <a:off x="4153" y="2532"/>
                <a:ext cx="242" cy="0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1" name="Line 20"/>
              <p:cNvSpPr>
                <a:spLocks noChangeShapeType="1"/>
              </p:cNvSpPr>
              <p:nvPr/>
            </p:nvSpPr>
            <p:spPr bwMode="auto">
              <a:xfrm>
                <a:off x="4458" y="2892"/>
                <a:ext cx="242" cy="0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2" name="Line 21"/>
              <p:cNvSpPr>
                <a:spLocks noChangeShapeType="1"/>
              </p:cNvSpPr>
              <p:nvPr/>
            </p:nvSpPr>
            <p:spPr bwMode="auto">
              <a:xfrm>
                <a:off x="4747" y="3251"/>
                <a:ext cx="243" cy="0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3" name="Line 22"/>
              <p:cNvSpPr>
                <a:spLocks noChangeShapeType="1"/>
              </p:cNvSpPr>
              <p:nvPr/>
            </p:nvSpPr>
            <p:spPr bwMode="auto">
              <a:xfrm>
                <a:off x="5052" y="3621"/>
                <a:ext cx="242" cy="0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4" name="Line 23"/>
              <p:cNvSpPr>
                <a:spLocks noChangeShapeType="1"/>
              </p:cNvSpPr>
              <p:nvPr/>
            </p:nvSpPr>
            <p:spPr bwMode="auto">
              <a:xfrm>
                <a:off x="4103" y="2199"/>
                <a:ext cx="0" cy="323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5" name="Line 24"/>
              <p:cNvSpPr>
                <a:spLocks noChangeShapeType="1"/>
              </p:cNvSpPr>
              <p:nvPr/>
            </p:nvSpPr>
            <p:spPr bwMode="auto">
              <a:xfrm>
                <a:off x="4405" y="2556"/>
                <a:ext cx="0" cy="325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6" name="Line 25"/>
              <p:cNvSpPr>
                <a:spLocks noChangeShapeType="1"/>
              </p:cNvSpPr>
              <p:nvPr/>
            </p:nvSpPr>
            <p:spPr bwMode="auto">
              <a:xfrm>
                <a:off x="4723" y="2901"/>
                <a:ext cx="0" cy="325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7" name="Line 26"/>
              <p:cNvSpPr>
                <a:spLocks noChangeShapeType="1"/>
              </p:cNvSpPr>
              <p:nvPr/>
            </p:nvSpPr>
            <p:spPr bwMode="auto">
              <a:xfrm>
                <a:off x="5027" y="3274"/>
                <a:ext cx="0" cy="323"/>
              </a:xfrm>
              <a:prstGeom prst="line">
                <a:avLst/>
              </a:prstGeom>
              <a:noFill/>
              <a:ln w="76200">
                <a:solidFill>
                  <a:srgbClr val="00DFC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65" name="Rectangle 27"/>
          <p:cNvSpPr>
            <a:spLocks noChangeArrowheads="1"/>
          </p:cNvSpPr>
          <p:nvPr/>
        </p:nvSpPr>
        <p:spPr bwMode="auto">
          <a:xfrm>
            <a:off x="292100" y="2347913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H</a:t>
            </a:r>
          </a:p>
          <a:p>
            <a:pPr algn="ctr"/>
            <a:r>
              <a:rPr lang="en-US" sz="1600">
                <a:latin typeface="Times New Roman" pitchFamily="18" charset="0"/>
              </a:rPr>
              <a:t>1s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66" name="Rectangle 28"/>
          <p:cNvSpPr>
            <a:spLocks noChangeArrowheads="1"/>
          </p:cNvSpPr>
          <p:nvPr/>
        </p:nvSpPr>
        <p:spPr bwMode="auto">
          <a:xfrm>
            <a:off x="309563" y="2924175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Li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67" name="Rectangle 29"/>
          <p:cNvSpPr>
            <a:spLocks noChangeArrowheads="1"/>
          </p:cNvSpPr>
          <p:nvPr/>
        </p:nvSpPr>
        <p:spPr bwMode="auto">
          <a:xfrm>
            <a:off x="292100" y="3430588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Na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68" name="Rectangle 30"/>
          <p:cNvSpPr>
            <a:spLocks noChangeArrowheads="1"/>
          </p:cNvSpPr>
          <p:nvPr/>
        </p:nvSpPr>
        <p:spPr bwMode="auto">
          <a:xfrm>
            <a:off x="309563" y="4022725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K</a:t>
            </a:r>
          </a:p>
          <a:p>
            <a:r>
              <a:rPr lang="en-US" sz="1600">
                <a:latin typeface="Times New Roman" pitchFamily="18" charset="0"/>
              </a:rPr>
              <a:t>4s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69" name="Rectangle 31"/>
          <p:cNvSpPr>
            <a:spLocks noChangeArrowheads="1"/>
          </p:cNvSpPr>
          <p:nvPr/>
        </p:nvSpPr>
        <p:spPr bwMode="auto">
          <a:xfrm>
            <a:off x="309563" y="4583113"/>
            <a:ext cx="43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Rb</a:t>
            </a:r>
          </a:p>
          <a:p>
            <a:r>
              <a:rPr lang="en-US" sz="1600">
                <a:latin typeface="Times New Roman" pitchFamily="18" charset="0"/>
              </a:rPr>
              <a:t>5s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70" name="Rectangle 32"/>
          <p:cNvSpPr>
            <a:spLocks noChangeArrowheads="1"/>
          </p:cNvSpPr>
          <p:nvPr/>
        </p:nvSpPr>
        <p:spPr bwMode="auto">
          <a:xfrm>
            <a:off x="309563" y="5159375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Cs</a:t>
            </a:r>
          </a:p>
          <a:p>
            <a:r>
              <a:rPr lang="en-US" sz="1600">
                <a:latin typeface="Times New Roman" pitchFamily="18" charset="0"/>
              </a:rPr>
              <a:t>6s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71" name="Rectangle 33"/>
          <p:cNvSpPr>
            <a:spLocks noChangeArrowheads="1"/>
          </p:cNvSpPr>
          <p:nvPr/>
        </p:nvSpPr>
        <p:spPr bwMode="auto">
          <a:xfrm>
            <a:off x="309563" y="5734050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Fr</a:t>
            </a:r>
          </a:p>
          <a:p>
            <a:r>
              <a:rPr lang="en-US" sz="1600">
                <a:latin typeface="Times New Roman" pitchFamily="18" charset="0"/>
              </a:rPr>
              <a:t>7s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72" name="Rectangle 34"/>
          <p:cNvSpPr>
            <a:spLocks noChangeArrowheads="1"/>
          </p:cNvSpPr>
          <p:nvPr/>
        </p:nvSpPr>
        <p:spPr bwMode="auto">
          <a:xfrm>
            <a:off x="801688" y="2906713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Be</a:t>
            </a:r>
          </a:p>
          <a:p>
            <a:r>
              <a:rPr lang="en-US" sz="1600">
                <a:latin typeface="Times New Roman" pitchFamily="18" charset="0"/>
              </a:rPr>
              <a:t>2s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73" name="Rectangle 35"/>
          <p:cNvSpPr>
            <a:spLocks noChangeArrowheads="1"/>
          </p:cNvSpPr>
          <p:nvPr/>
        </p:nvSpPr>
        <p:spPr bwMode="auto">
          <a:xfrm>
            <a:off x="766763" y="3465513"/>
            <a:ext cx="4762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Mg</a:t>
            </a:r>
          </a:p>
          <a:p>
            <a:r>
              <a:rPr lang="en-US" sz="1600">
                <a:latin typeface="Times New Roman" pitchFamily="18" charset="0"/>
              </a:rPr>
              <a:t>3s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74" name="Rectangle 36"/>
          <p:cNvSpPr>
            <a:spLocks noChangeArrowheads="1"/>
          </p:cNvSpPr>
          <p:nvPr/>
        </p:nvSpPr>
        <p:spPr bwMode="auto">
          <a:xfrm>
            <a:off x="784225" y="4040188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Ca</a:t>
            </a:r>
          </a:p>
          <a:p>
            <a:r>
              <a:rPr lang="en-US" sz="1600">
                <a:latin typeface="Times New Roman" pitchFamily="18" charset="0"/>
              </a:rPr>
              <a:t>4s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75" name="Rectangle 37"/>
          <p:cNvSpPr>
            <a:spLocks noChangeArrowheads="1"/>
          </p:cNvSpPr>
          <p:nvPr/>
        </p:nvSpPr>
        <p:spPr bwMode="auto">
          <a:xfrm>
            <a:off x="766763" y="4564063"/>
            <a:ext cx="43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Sr</a:t>
            </a:r>
          </a:p>
          <a:p>
            <a:r>
              <a:rPr lang="en-US" sz="1600">
                <a:latin typeface="Times New Roman" pitchFamily="18" charset="0"/>
              </a:rPr>
              <a:t>5s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76" name="Rectangle 38"/>
          <p:cNvSpPr>
            <a:spLocks noChangeArrowheads="1"/>
          </p:cNvSpPr>
          <p:nvPr/>
        </p:nvSpPr>
        <p:spPr bwMode="auto">
          <a:xfrm>
            <a:off x="766763" y="5191125"/>
            <a:ext cx="43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Ba</a:t>
            </a:r>
          </a:p>
          <a:p>
            <a:r>
              <a:rPr lang="en-US" sz="1600">
                <a:latin typeface="Times New Roman" pitchFamily="18" charset="0"/>
              </a:rPr>
              <a:t>6s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77" name="Rectangle 39"/>
          <p:cNvSpPr>
            <a:spLocks noChangeArrowheads="1"/>
          </p:cNvSpPr>
          <p:nvPr/>
        </p:nvSpPr>
        <p:spPr bwMode="auto">
          <a:xfrm>
            <a:off x="766763" y="5748338"/>
            <a:ext cx="43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Ra</a:t>
            </a:r>
          </a:p>
          <a:p>
            <a:r>
              <a:rPr lang="en-US" sz="1600">
                <a:latin typeface="Times New Roman" pitchFamily="18" charset="0"/>
              </a:rPr>
              <a:t>7s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78" name="Rectangle 40"/>
          <p:cNvSpPr>
            <a:spLocks noChangeArrowheads="1"/>
          </p:cNvSpPr>
          <p:nvPr/>
        </p:nvSpPr>
        <p:spPr bwMode="auto">
          <a:xfrm>
            <a:off x="1247775" y="40576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Sc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79" name="Rectangle 41"/>
          <p:cNvSpPr>
            <a:spLocks noChangeArrowheads="1"/>
          </p:cNvSpPr>
          <p:nvPr/>
        </p:nvSpPr>
        <p:spPr bwMode="auto">
          <a:xfrm>
            <a:off x="1755775" y="40576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Ti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80" name="Rectangle 42"/>
          <p:cNvSpPr>
            <a:spLocks noChangeArrowheads="1"/>
          </p:cNvSpPr>
          <p:nvPr/>
        </p:nvSpPr>
        <p:spPr bwMode="auto">
          <a:xfrm>
            <a:off x="2222500" y="405606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V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381" name="Rectangle 43"/>
          <p:cNvSpPr>
            <a:spLocks noChangeArrowheads="1"/>
          </p:cNvSpPr>
          <p:nvPr/>
        </p:nvSpPr>
        <p:spPr bwMode="auto">
          <a:xfrm>
            <a:off x="2598738" y="4059238"/>
            <a:ext cx="7048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Cr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4s</a:t>
            </a:r>
            <a:r>
              <a:rPr lang="en-US" sz="1600" baseline="30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382" name="Rectangle 44"/>
          <p:cNvSpPr>
            <a:spLocks noChangeArrowheads="1"/>
          </p:cNvSpPr>
          <p:nvPr/>
        </p:nvSpPr>
        <p:spPr bwMode="auto">
          <a:xfrm>
            <a:off x="3178175" y="4056063"/>
            <a:ext cx="4635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Mn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383" name="Rectangle 45"/>
          <p:cNvSpPr>
            <a:spLocks noChangeArrowheads="1"/>
          </p:cNvSpPr>
          <p:nvPr/>
        </p:nvSpPr>
        <p:spPr bwMode="auto">
          <a:xfrm>
            <a:off x="3660775" y="405606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Fe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384" name="Rectangle 46"/>
          <p:cNvSpPr>
            <a:spLocks noChangeArrowheads="1"/>
          </p:cNvSpPr>
          <p:nvPr/>
        </p:nvSpPr>
        <p:spPr bwMode="auto">
          <a:xfrm>
            <a:off x="4135438" y="405606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Co</a:t>
            </a:r>
          </a:p>
          <a:p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7</a:t>
            </a:r>
          </a:p>
        </p:txBody>
      </p:sp>
      <p:sp>
        <p:nvSpPr>
          <p:cNvPr id="15385" name="Rectangle 47"/>
          <p:cNvSpPr>
            <a:spLocks noChangeArrowheads="1"/>
          </p:cNvSpPr>
          <p:nvPr/>
        </p:nvSpPr>
        <p:spPr bwMode="auto">
          <a:xfrm>
            <a:off x="4627563" y="407352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Ni</a:t>
            </a:r>
          </a:p>
          <a:p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8</a:t>
            </a:r>
          </a:p>
        </p:txBody>
      </p:sp>
      <p:sp>
        <p:nvSpPr>
          <p:cNvPr id="15386" name="Rectangle 48"/>
          <p:cNvSpPr>
            <a:spLocks noChangeArrowheads="1"/>
          </p:cNvSpPr>
          <p:nvPr/>
        </p:nvSpPr>
        <p:spPr bwMode="auto">
          <a:xfrm>
            <a:off x="5592763" y="4040188"/>
            <a:ext cx="53657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Zn</a:t>
            </a:r>
          </a:p>
          <a:p>
            <a:r>
              <a:rPr lang="en-US" sz="1600">
                <a:latin typeface="Times New Roman" pitchFamily="18" charset="0"/>
              </a:rPr>
              <a:t>3d</a:t>
            </a:r>
            <a:r>
              <a:rPr lang="en-US" sz="1600" baseline="30000">
                <a:latin typeface="Times New Roman" pitchFamily="18" charset="0"/>
              </a:rPr>
              <a:t>10</a:t>
            </a:r>
          </a:p>
        </p:txBody>
      </p:sp>
      <p:sp>
        <p:nvSpPr>
          <p:cNvPr id="15387" name="Rectangle 49"/>
          <p:cNvSpPr>
            <a:spLocks noChangeArrowheads="1"/>
          </p:cNvSpPr>
          <p:nvPr/>
        </p:nvSpPr>
        <p:spPr bwMode="auto">
          <a:xfrm>
            <a:off x="5037138" y="4078288"/>
            <a:ext cx="633412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Cu</a:t>
            </a:r>
          </a:p>
          <a:p>
            <a:pPr algn="ctr"/>
            <a:r>
              <a:rPr lang="en-US" sz="1200">
                <a:latin typeface="Times New Roman" pitchFamily="18" charset="0"/>
              </a:rPr>
              <a:t>4s</a:t>
            </a:r>
            <a:r>
              <a:rPr lang="en-US" sz="1200" baseline="30000">
                <a:latin typeface="Times New Roman" pitchFamily="18" charset="0"/>
              </a:rPr>
              <a:t>1</a:t>
            </a:r>
            <a:r>
              <a:rPr lang="en-US" sz="1200">
                <a:latin typeface="Times New Roman" pitchFamily="18" charset="0"/>
              </a:rPr>
              <a:t>3d</a:t>
            </a:r>
            <a:r>
              <a:rPr lang="en-US" sz="1200" baseline="30000">
                <a:latin typeface="Times New Roman" pitchFamily="18" charset="0"/>
              </a:rPr>
              <a:t>10</a:t>
            </a:r>
          </a:p>
        </p:txBody>
      </p:sp>
      <p:sp>
        <p:nvSpPr>
          <p:cNvPr id="15388" name="Rectangle 50"/>
          <p:cNvSpPr>
            <a:spLocks noChangeArrowheads="1"/>
          </p:cNvSpPr>
          <p:nvPr/>
        </p:nvSpPr>
        <p:spPr bwMode="auto">
          <a:xfrm>
            <a:off x="6051550" y="290671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B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2p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89" name="Rectangle 51"/>
          <p:cNvSpPr>
            <a:spLocks noChangeArrowheads="1"/>
          </p:cNvSpPr>
          <p:nvPr/>
        </p:nvSpPr>
        <p:spPr bwMode="auto">
          <a:xfrm>
            <a:off x="6575425" y="290671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C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2p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90" name="Rectangle 52"/>
          <p:cNvSpPr>
            <a:spLocks noChangeArrowheads="1"/>
          </p:cNvSpPr>
          <p:nvPr/>
        </p:nvSpPr>
        <p:spPr bwMode="auto">
          <a:xfrm>
            <a:off x="7034213" y="290671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N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2p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391" name="Rectangle 53"/>
          <p:cNvSpPr>
            <a:spLocks noChangeArrowheads="1"/>
          </p:cNvSpPr>
          <p:nvPr/>
        </p:nvSpPr>
        <p:spPr bwMode="auto">
          <a:xfrm>
            <a:off x="7491413" y="292258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O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2p</a:t>
            </a:r>
            <a:r>
              <a:rPr lang="en-US" sz="1600" baseline="30000">
                <a:latin typeface="Times New Roman" pitchFamily="18" charset="0"/>
              </a:rPr>
              <a:t>4</a:t>
            </a:r>
          </a:p>
        </p:txBody>
      </p:sp>
      <p:sp>
        <p:nvSpPr>
          <p:cNvPr id="15392" name="Rectangle 54"/>
          <p:cNvSpPr>
            <a:spLocks noChangeArrowheads="1"/>
          </p:cNvSpPr>
          <p:nvPr/>
        </p:nvSpPr>
        <p:spPr bwMode="auto">
          <a:xfrm>
            <a:off x="7981950" y="289083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F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2p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393" name="Rectangle 55"/>
          <p:cNvSpPr>
            <a:spLocks noChangeArrowheads="1"/>
          </p:cNvSpPr>
          <p:nvPr/>
        </p:nvSpPr>
        <p:spPr bwMode="auto">
          <a:xfrm>
            <a:off x="8480425" y="29067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Ne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2p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394" name="Rectangle 56"/>
          <p:cNvSpPr>
            <a:spLocks noChangeArrowheads="1"/>
          </p:cNvSpPr>
          <p:nvPr/>
        </p:nvSpPr>
        <p:spPr bwMode="auto">
          <a:xfrm>
            <a:off x="8501063" y="2347913"/>
            <a:ext cx="4445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He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1s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395" name="Rectangle 57"/>
          <p:cNvSpPr>
            <a:spLocks noChangeArrowheads="1"/>
          </p:cNvSpPr>
          <p:nvPr/>
        </p:nvSpPr>
        <p:spPr bwMode="auto">
          <a:xfrm>
            <a:off x="6067425" y="348297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Al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3p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96" name="Rectangle 58"/>
          <p:cNvSpPr>
            <a:spLocks noChangeArrowheads="1"/>
          </p:cNvSpPr>
          <p:nvPr/>
        </p:nvSpPr>
        <p:spPr bwMode="auto">
          <a:xfrm>
            <a:off x="6073775" y="40576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Ga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4p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97" name="Rectangle 59"/>
          <p:cNvSpPr>
            <a:spLocks noChangeArrowheads="1"/>
          </p:cNvSpPr>
          <p:nvPr/>
        </p:nvSpPr>
        <p:spPr bwMode="auto">
          <a:xfrm>
            <a:off x="6084888" y="4616450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In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5p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98" name="Rectangle 60"/>
          <p:cNvSpPr>
            <a:spLocks noChangeArrowheads="1"/>
          </p:cNvSpPr>
          <p:nvPr/>
        </p:nvSpPr>
        <p:spPr bwMode="auto">
          <a:xfrm>
            <a:off x="6092825" y="51927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Tl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6p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399" name="Rectangle 61"/>
          <p:cNvSpPr>
            <a:spLocks noChangeArrowheads="1"/>
          </p:cNvSpPr>
          <p:nvPr/>
        </p:nvSpPr>
        <p:spPr bwMode="auto">
          <a:xfrm>
            <a:off x="6542088" y="348138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Si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3p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00" name="Rectangle 62"/>
          <p:cNvSpPr>
            <a:spLocks noChangeArrowheads="1"/>
          </p:cNvSpPr>
          <p:nvPr/>
        </p:nvSpPr>
        <p:spPr bwMode="auto">
          <a:xfrm>
            <a:off x="6546850" y="40576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Ge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4p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01" name="Rectangle 63"/>
          <p:cNvSpPr>
            <a:spLocks noChangeArrowheads="1"/>
          </p:cNvSpPr>
          <p:nvPr/>
        </p:nvSpPr>
        <p:spPr bwMode="auto">
          <a:xfrm>
            <a:off x="6564313" y="4600575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Sn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5p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02" name="Rectangle 64"/>
          <p:cNvSpPr>
            <a:spLocks noChangeArrowheads="1"/>
          </p:cNvSpPr>
          <p:nvPr/>
        </p:nvSpPr>
        <p:spPr bwMode="auto">
          <a:xfrm>
            <a:off x="6548438" y="51927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Pb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6p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03" name="Rectangle 65"/>
          <p:cNvSpPr>
            <a:spLocks noChangeArrowheads="1"/>
          </p:cNvSpPr>
          <p:nvPr/>
        </p:nvSpPr>
        <p:spPr bwMode="auto">
          <a:xfrm>
            <a:off x="7051675" y="348297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P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3p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04" name="Rectangle 66"/>
          <p:cNvSpPr>
            <a:spLocks noChangeArrowheads="1"/>
          </p:cNvSpPr>
          <p:nvPr/>
        </p:nvSpPr>
        <p:spPr bwMode="auto">
          <a:xfrm>
            <a:off x="7034213" y="404018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As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4p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05" name="Rectangle 67"/>
          <p:cNvSpPr>
            <a:spLocks noChangeArrowheads="1"/>
          </p:cNvSpPr>
          <p:nvPr/>
        </p:nvSpPr>
        <p:spPr bwMode="auto">
          <a:xfrm>
            <a:off x="7040563" y="46164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Sb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5p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06" name="Rectangle 68"/>
          <p:cNvSpPr>
            <a:spLocks noChangeArrowheads="1"/>
          </p:cNvSpPr>
          <p:nvPr/>
        </p:nvSpPr>
        <p:spPr bwMode="auto">
          <a:xfrm>
            <a:off x="7058025" y="51927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Bi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6p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07" name="Rectangle 69"/>
          <p:cNvSpPr>
            <a:spLocks noChangeArrowheads="1"/>
          </p:cNvSpPr>
          <p:nvPr/>
        </p:nvSpPr>
        <p:spPr bwMode="auto">
          <a:xfrm>
            <a:off x="7491413" y="348138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3p</a:t>
            </a:r>
            <a:r>
              <a:rPr lang="en-US" sz="1600" baseline="30000">
                <a:latin typeface="Times New Roman" pitchFamily="18" charset="0"/>
              </a:rPr>
              <a:t>4</a:t>
            </a:r>
          </a:p>
        </p:txBody>
      </p:sp>
      <p:sp>
        <p:nvSpPr>
          <p:cNvPr id="15408" name="Rectangle 70"/>
          <p:cNvSpPr>
            <a:spLocks noChangeArrowheads="1"/>
          </p:cNvSpPr>
          <p:nvPr/>
        </p:nvSpPr>
        <p:spPr bwMode="auto">
          <a:xfrm>
            <a:off x="7507288" y="4057650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4p</a:t>
            </a:r>
            <a:r>
              <a:rPr lang="en-US" sz="1600" baseline="30000">
                <a:latin typeface="Times New Roman" pitchFamily="18" charset="0"/>
              </a:rPr>
              <a:t>4</a:t>
            </a:r>
          </a:p>
        </p:txBody>
      </p:sp>
      <p:sp>
        <p:nvSpPr>
          <p:cNvPr id="15409" name="Rectangle 71"/>
          <p:cNvSpPr>
            <a:spLocks noChangeArrowheads="1"/>
          </p:cNvSpPr>
          <p:nvPr/>
        </p:nvSpPr>
        <p:spPr bwMode="auto">
          <a:xfrm>
            <a:off x="7513638" y="46164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Te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5p</a:t>
            </a:r>
            <a:r>
              <a:rPr lang="en-US" sz="1600" baseline="30000">
                <a:latin typeface="Times New Roman" pitchFamily="18" charset="0"/>
              </a:rPr>
              <a:t>4</a:t>
            </a:r>
          </a:p>
        </p:txBody>
      </p:sp>
      <p:sp>
        <p:nvSpPr>
          <p:cNvPr id="15410" name="Rectangle 72"/>
          <p:cNvSpPr>
            <a:spLocks noChangeArrowheads="1"/>
          </p:cNvSpPr>
          <p:nvPr/>
        </p:nvSpPr>
        <p:spPr bwMode="auto">
          <a:xfrm>
            <a:off x="7513638" y="51927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Po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6p</a:t>
            </a:r>
            <a:r>
              <a:rPr lang="en-US" sz="1600" baseline="30000">
                <a:latin typeface="Times New Roman" pitchFamily="18" charset="0"/>
              </a:rPr>
              <a:t>4</a:t>
            </a:r>
          </a:p>
        </p:txBody>
      </p:sp>
      <p:sp>
        <p:nvSpPr>
          <p:cNvPr id="15411" name="Rectangle 73"/>
          <p:cNvSpPr>
            <a:spLocks noChangeArrowheads="1"/>
          </p:cNvSpPr>
          <p:nvPr/>
        </p:nvSpPr>
        <p:spPr bwMode="auto">
          <a:xfrm>
            <a:off x="7997825" y="3467100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Cl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3p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12" name="Rectangle 74"/>
          <p:cNvSpPr>
            <a:spLocks noChangeArrowheads="1"/>
          </p:cNvSpPr>
          <p:nvPr/>
        </p:nvSpPr>
        <p:spPr bwMode="auto">
          <a:xfrm>
            <a:off x="7981950" y="404177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Be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4p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13" name="Rectangle 75"/>
          <p:cNvSpPr>
            <a:spLocks noChangeArrowheads="1"/>
          </p:cNvSpPr>
          <p:nvPr/>
        </p:nvSpPr>
        <p:spPr bwMode="auto">
          <a:xfrm>
            <a:off x="7997825" y="460057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I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5p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14" name="Rectangle 76"/>
          <p:cNvSpPr>
            <a:spLocks noChangeArrowheads="1"/>
          </p:cNvSpPr>
          <p:nvPr/>
        </p:nvSpPr>
        <p:spPr bwMode="auto">
          <a:xfrm>
            <a:off x="7964488" y="517683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At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6p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15" name="Rectangle 77"/>
          <p:cNvSpPr>
            <a:spLocks noChangeArrowheads="1"/>
          </p:cNvSpPr>
          <p:nvPr/>
        </p:nvSpPr>
        <p:spPr bwMode="auto">
          <a:xfrm>
            <a:off x="8497888" y="3481388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Ar</a:t>
            </a:r>
          </a:p>
          <a:p>
            <a:pPr algn="ctr"/>
            <a:r>
              <a:rPr lang="en-US" sz="1600">
                <a:latin typeface="Times New Roman" pitchFamily="18" charset="0"/>
              </a:rPr>
              <a:t>3p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16" name="Rectangle 78"/>
          <p:cNvSpPr>
            <a:spLocks noChangeArrowheads="1"/>
          </p:cNvSpPr>
          <p:nvPr/>
        </p:nvSpPr>
        <p:spPr bwMode="auto">
          <a:xfrm>
            <a:off x="8491538" y="405923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Kr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4p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17" name="Rectangle 79"/>
          <p:cNvSpPr>
            <a:spLocks noChangeArrowheads="1"/>
          </p:cNvSpPr>
          <p:nvPr/>
        </p:nvSpPr>
        <p:spPr bwMode="auto">
          <a:xfrm>
            <a:off x="8496300" y="4600575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Xe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5p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18" name="Rectangle 80"/>
          <p:cNvSpPr>
            <a:spLocks noChangeArrowheads="1"/>
          </p:cNvSpPr>
          <p:nvPr/>
        </p:nvSpPr>
        <p:spPr bwMode="auto">
          <a:xfrm>
            <a:off x="8480425" y="51752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Rn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6p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19" name="Rectangle 81"/>
          <p:cNvSpPr>
            <a:spLocks noChangeArrowheads="1"/>
          </p:cNvSpPr>
          <p:nvPr/>
        </p:nvSpPr>
        <p:spPr bwMode="auto">
          <a:xfrm>
            <a:off x="1241425" y="4616450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Y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420" name="Rectangle 82"/>
          <p:cNvSpPr>
            <a:spLocks noChangeArrowheads="1"/>
          </p:cNvSpPr>
          <p:nvPr/>
        </p:nvSpPr>
        <p:spPr bwMode="auto">
          <a:xfrm>
            <a:off x="1241425" y="5175250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La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421" name="Rectangle 83"/>
          <p:cNvSpPr>
            <a:spLocks noChangeArrowheads="1"/>
          </p:cNvSpPr>
          <p:nvPr/>
        </p:nvSpPr>
        <p:spPr bwMode="auto">
          <a:xfrm>
            <a:off x="1258888" y="5767388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Ac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5422" name="Rectangle 84"/>
          <p:cNvSpPr>
            <a:spLocks noChangeArrowheads="1"/>
          </p:cNvSpPr>
          <p:nvPr/>
        </p:nvSpPr>
        <p:spPr bwMode="auto">
          <a:xfrm>
            <a:off x="5575300" y="4598988"/>
            <a:ext cx="5238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Cd</a:t>
            </a:r>
          </a:p>
          <a:p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10</a:t>
            </a:r>
          </a:p>
        </p:txBody>
      </p:sp>
      <p:sp>
        <p:nvSpPr>
          <p:cNvPr id="15423" name="Rectangle 85"/>
          <p:cNvSpPr>
            <a:spLocks noChangeArrowheads="1"/>
          </p:cNvSpPr>
          <p:nvPr/>
        </p:nvSpPr>
        <p:spPr bwMode="auto">
          <a:xfrm>
            <a:off x="5559425" y="5192713"/>
            <a:ext cx="53657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Hg</a:t>
            </a:r>
          </a:p>
          <a:p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10</a:t>
            </a:r>
          </a:p>
        </p:txBody>
      </p:sp>
      <p:sp>
        <p:nvSpPr>
          <p:cNvPr id="15424" name="Rectangle 86"/>
          <p:cNvSpPr>
            <a:spLocks noChangeArrowheads="1"/>
          </p:cNvSpPr>
          <p:nvPr/>
        </p:nvSpPr>
        <p:spPr bwMode="auto">
          <a:xfrm>
            <a:off x="5021263" y="4637088"/>
            <a:ext cx="633412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Ag</a:t>
            </a:r>
          </a:p>
          <a:p>
            <a:pPr algn="ctr"/>
            <a:r>
              <a:rPr lang="en-US" sz="1200">
                <a:latin typeface="Times New Roman" pitchFamily="18" charset="0"/>
              </a:rPr>
              <a:t>5s</a:t>
            </a:r>
            <a:r>
              <a:rPr lang="en-US" sz="1200" baseline="30000">
                <a:latin typeface="Times New Roman" pitchFamily="18" charset="0"/>
              </a:rPr>
              <a:t>1</a:t>
            </a:r>
            <a:r>
              <a:rPr lang="en-US" sz="1200">
                <a:latin typeface="Times New Roman" pitchFamily="18" charset="0"/>
              </a:rPr>
              <a:t>4d</a:t>
            </a:r>
            <a:r>
              <a:rPr lang="en-US" sz="1200" baseline="30000">
                <a:latin typeface="Times New Roman" pitchFamily="18" charset="0"/>
              </a:rPr>
              <a:t>10</a:t>
            </a:r>
          </a:p>
        </p:txBody>
      </p:sp>
      <p:sp>
        <p:nvSpPr>
          <p:cNvPr id="15425" name="Rectangle 87"/>
          <p:cNvSpPr>
            <a:spLocks noChangeArrowheads="1"/>
          </p:cNvSpPr>
          <p:nvPr/>
        </p:nvSpPr>
        <p:spPr bwMode="auto">
          <a:xfrm>
            <a:off x="5003800" y="5227638"/>
            <a:ext cx="633413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Au</a:t>
            </a:r>
          </a:p>
          <a:p>
            <a:pPr algn="ctr"/>
            <a:r>
              <a:rPr lang="en-US" sz="1200">
                <a:latin typeface="Times New Roman" pitchFamily="18" charset="0"/>
              </a:rPr>
              <a:t>6s</a:t>
            </a:r>
            <a:r>
              <a:rPr lang="en-US" sz="1200" baseline="30000">
                <a:latin typeface="Times New Roman" pitchFamily="18" charset="0"/>
              </a:rPr>
              <a:t>1</a:t>
            </a:r>
            <a:r>
              <a:rPr lang="en-US" sz="1200">
                <a:latin typeface="Times New Roman" pitchFamily="18" charset="0"/>
              </a:rPr>
              <a:t>5d</a:t>
            </a:r>
            <a:r>
              <a:rPr lang="en-US" sz="1200" baseline="30000">
                <a:latin typeface="Times New Roman" pitchFamily="18" charset="0"/>
              </a:rPr>
              <a:t>10</a:t>
            </a:r>
          </a:p>
        </p:txBody>
      </p:sp>
      <p:sp>
        <p:nvSpPr>
          <p:cNvPr id="15426" name="Rectangle 88"/>
          <p:cNvSpPr>
            <a:spLocks noChangeArrowheads="1"/>
          </p:cNvSpPr>
          <p:nvPr/>
        </p:nvSpPr>
        <p:spPr bwMode="auto">
          <a:xfrm>
            <a:off x="1751013" y="46037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Zr</a:t>
            </a:r>
          </a:p>
          <a:p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27" name="Rectangle 89"/>
          <p:cNvSpPr>
            <a:spLocks noChangeArrowheads="1"/>
          </p:cNvSpPr>
          <p:nvPr/>
        </p:nvSpPr>
        <p:spPr bwMode="auto">
          <a:xfrm>
            <a:off x="1770063" y="515620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Hf</a:t>
            </a:r>
          </a:p>
          <a:p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28" name="Rectangle 90"/>
          <p:cNvSpPr>
            <a:spLocks noChangeArrowheads="1"/>
          </p:cNvSpPr>
          <p:nvPr/>
        </p:nvSpPr>
        <p:spPr bwMode="auto">
          <a:xfrm>
            <a:off x="1731963" y="5746750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Rf</a:t>
            </a:r>
          </a:p>
          <a:p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15429" name="Rectangle 91"/>
          <p:cNvSpPr>
            <a:spLocks noChangeArrowheads="1"/>
          </p:cNvSpPr>
          <p:nvPr/>
        </p:nvSpPr>
        <p:spPr bwMode="auto">
          <a:xfrm>
            <a:off x="2228850" y="45894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Nb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30" name="Rectangle 92"/>
          <p:cNvSpPr>
            <a:spLocks noChangeArrowheads="1"/>
          </p:cNvSpPr>
          <p:nvPr/>
        </p:nvSpPr>
        <p:spPr bwMode="auto">
          <a:xfrm>
            <a:off x="2228850" y="51609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Ta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31" name="Rectangle 93"/>
          <p:cNvSpPr>
            <a:spLocks noChangeArrowheads="1"/>
          </p:cNvSpPr>
          <p:nvPr/>
        </p:nvSpPr>
        <p:spPr bwMode="auto">
          <a:xfrm>
            <a:off x="2228850" y="57515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Db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3</a:t>
            </a:r>
          </a:p>
        </p:txBody>
      </p:sp>
      <p:sp>
        <p:nvSpPr>
          <p:cNvPr id="15432" name="Rectangle 94"/>
          <p:cNvSpPr>
            <a:spLocks noChangeArrowheads="1"/>
          </p:cNvSpPr>
          <p:nvPr/>
        </p:nvSpPr>
        <p:spPr bwMode="auto">
          <a:xfrm>
            <a:off x="2598738" y="4592638"/>
            <a:ext cx="7048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</a:rPr>
              <a:t>Mo</a:t>
            </a:r>
          </a:p>
          <a:p>
            <a:pPr algn="ctr"/>
            <a:r>
              <a:rPr lang="en-US" sz="1600" dirty="0">
                <a:latin typeface="Times New Roman" pitchFamily="18" charset="0"/>
              </a:rPr>
              <a:t>5s</a:t>
            </a:r>
            <a:r>
              <a:rPr lang="en-US" sz="1600" baseline="30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4d</a:t>
            </a:r>
            <a:r>
              <a:rPr lang="en-US" sz="1600" baseline="30000" dirty="0">
                <a:latin typeface="Times New Roman" pitchFamily="18" charset="0"/>
              </a:rPr>
              <a:t>5</a:t>
            </a:r>
          </a:p>
        </p:txBody>
      </p:sp>
      <p:sp>
        <p:nvSpPr>
          <p:cNvPr id="15433" name="Rectangle 95"/>
          <p:cNvSpPr>
            <a:spLocks noChangeArrowheads="1"/>
          </p:cNvSpPr>
          <p:nvPr/>
        </p:nvSpPr>
        <p:spPr bwMode="auto">
          <a:xfrm>
            <a:off x="2592388" y="5164138"/>
            <a:ext cx="7175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W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6s</a:t>
            </a:r>
            <a:r>
              <a:rPr lang="en-US" sz="1600" baseline="30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34" name="Rectangle 96"/>
          <p:cNvSpPr>
            <a:spLocks noChangeArrowheads="1"/>
          </p:cNvSpPr>
          <p:nvPr/>
        </p:nvSpPr>
        <p:spPr bwMode="auto">
          <a:xfrm>
            <a:off x="2579688" y="5754688"/>
            <a:ext cx="7048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Sg</a:t>
            </a:r>
          </a:p>
          <a:p>
            <a:pPr algn="ctr"/>
            <a:r>
              <a:rPr lang="en-US" sz="1600">
                <a:latin typeface="Times New Roman" pitchFamily="18" charset="0"/>
              </a:rPr>
              <a:t>7s</a:t>
            </a:r>
            <a:r>
              <a:rPr lang="en-US" sz="1600" baseline="30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35" name="Rectangle 97"/>
          <p:cNvSpPr>
            <a:spLocks noChangeArrowheads="1"/>
          </p:cNvSpPr>
          <p:nvPr/>
        </p:nvSpPr>
        <p:spPr bwMode="auto">
          <a:xfrm>
            <a:off x="3182938" y="460851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Tc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36" name="Rectangle 98"/>
          <p:cNvSpPr>
            <a:spLocks noChangeArrowheads="1"/>
          </p:cNvSpPr>
          <p:nvPr/>
        </p:nvSpPr>
        <p:spPr bwMode="auto">
          <a:xfrm>
            <a:off x="3176588" y="516096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Re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37" name="Rectangle 99"/>
          <p:cNvSpPr>
            <a:spLocks noChangeArrowheads="1"/>
          </p:cNvSpPr>
          <p:nvPr/>
        </p:nvSpPr>
        <p:spPr bwMode="auto">
          <a:xfrm>
            <a:off x="3182938" y="57324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Bh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5</a:t>
            </a:r>
          </a:p>
        </p:txBody>
      </p:sp>
      <p:sp>
        <p:nvSpPr>
          <p:cNvPr id="15438" name="Rectangle 100"/>
          <p:cNvSpPr>
            <a:spLocks noChangeArrowheads="1"/>
          </p:cNvSpPr>
          <p:nvPr/>
        </p:nvSpPr>
        <p:spPr bwMode="auto">
          <a:xfrm>
            <a:off x="3648075" y="45894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Ru</a:t>
            </a:r>
          </a:p>
          <a:p>
            <a:pPr algn="ctr"/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39" name="Rectangle 101"/>
          <p:cNvSpPr>
            <a:spLocks noChangeArrowheads="1"/>
          </p:cNvSpPr>
          <p:nvPr/>
        </p:nvSpPr>
        <p:spPr bwMode="auto">
          <a:xfrm>
            <a:off x="3641725" y="516096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Os</a:t>
            </a:r>
          </a:p>
          <a:p>
            <a:pPr algn="ctr"/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40" name="Rectangle 102"/>
          <p:cNvSpPr>
            <a:spLocks noChangeArrowheads="1"/>
          </p:cNvSpPr>
          <p:nvPr/>
        </p:nvSpPr>
        <p:spPr bwMode="auto">
          <a:xfrm>
            <a:off x="3667125" y="57324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Hs</a:t>
            </a:r>
          </a:p>
          <a:p>
            <a:pPr algn="ctr"/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6</a:t>
            </a:r>
          </a:p>
        </p:txBody>
      </p:sp>
      <p:sp>
        <p:nvSpPr>
          <p:cNvPr id="15441" name="Rectangle 103"/>
          <p:cNvSpPr>
            <a:spLocks noChangeArrowheads="1"/>
          </p:cNvSpPr>
          <p:nvPr/>
        </p:nvSpPr>
        <p:spPr bwMode="auto">
          <a:xfrm>
            <a:off x="4154488" y="45894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Rh</a:t>
            </a:r>
          </a:p>
          <a:p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7</a:t>
            </a:r>
          </a:p>
        </p:txBody>
      </p:sp>
      <p:sp>
        <p:nvSpPr>
          <p:cNvPr id="15442" name="Rectangle 104"/>
          <p:cNvSpPr>
            <a:spLocks noChangeArrowheads="1"/>
          </p:cNvSpPr>
          <p:nvPr/>
        </p:nvSpPr>
        <p:spPr bwMode="auto">
          <a:xfrm>
            <a:off x="4135438" y="5160963"/>
            <a:ext cx="454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Ir</a:t>
            </a:r>
          </a:p>
          <a:p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7</a:t>
            </a:r>
          </a:p>
        </p:txBody>
      </p:sp>
      <p:sp>
        <p:nvSpPr>
          <p:cNvPr id="15443" name="Rectangle 105"/>
          <p:cNvSpPr>
            <a:spLocks noChangeArrowheads="1"/>
          </p:cNvSpPr>
          <p:nvPr/>
        </p:nvSpPr>
        <p:spPr bwMode="auto">
          <a:xfrm>
            <a:off x="4116388" y="5713413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Mt</a:t>
            </a:r>
          </a:p>
          <a:p>
            <a:r>
              <a:rPr lang="en-US" sz="1600">
                <a:latin typeface="Times New Roman" pitchFamily="18" charset="0"/>
              </a:rPr>
              <a:t>6d</a:t>
            </a:r>
            <a:r>
              <a:rPr lang="en-US" sz="1600" baseline="30000">
                <a:latin typeface="Times New Roman" pitchFamily="18" charset="0"/>
              </a:rPr>
              <a:t>7</a:t>
            </a:r>
          </a:p>
        </p:txBody>
      </p:sp>
      <p:sp>
        <p:nvSpPr>
          <p:cNvPr id="15444" name="Rectangle 106"/>
          <p:cNvSpPr>
            <a:spLocks noChangeArrowheads="1"/>
          </p:cNvSpPr>
          <p:nvPr/>
        </p:nvSpPr>
        <p:spPr bwMode="auto">
          <a:xfrm>
            <a:off x="4608513" y="462597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Ni</a:t>
            </a:r>
          </a:p>
          <a:p>
            <a:r>
              <a:rPr lang="en-US" sz="1600">
                <a:latin typeface="Times New Roman" pitchFamily="18" charset="0"/>
              </a:rPr>
              <a:t>4d</a:t>
            </a:r>
            <a:r>
              <a:rPr lang="en-US" sz="1600" baseline="30000">
                <a:latin typeface="Times New Roman" pitchFamily="18" charset="0"/>
              </a:rPr>
              <a:t>8</a:t>
            </a:r>
          </a:p>
        </p:txBody>
      </p:sp>
      <p:sp>
        <p:nvSpPr>
          <p:cNvPr id="15445" name="Rectangle 107"/>
          <p:cNvSpPr>
            <a:spLocks noChangeArrowheads="1"/>
          </p:cNvSpPr>
          <p:nvPr/>
        </p:nvSpPr>
        <p:spPr bwMode="auto">
          <a:xfrm>
            <a:off x="4608513" y="5178425"/>
            <a:ext cx="46672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Ni</a:t>
            </a:r>
          </a:p>
          <a:p>
            <a:r>
              <a:rPr lang="en-US" sz="1600">
                <a:latin typeface="Times New Roman" pitchFamily="18" charset="0"/>
              </a:rPr>
              <a:t>5d</a:t>
            </a:r>
            <a:r>
              <a:rPr lang="en-US" sz="1600" baseline="30000"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Diagonal Relationship of </a:t>
            </a:r>
            <a:r>
              <a:rPr lang="en-US" b="1" i="1" dirty="0" smtClean="0">
                <a:solidFill>
                  <a:srgbClr val="C00000"/>
                </a:solidFill>
              </a:rPr>
              <a:t>Li</a:t>
            </a:r>
            <a:r>
              <a:rPr lang="en-US" b="1" dirty="0" smtClean="0">
                <a:solidFill>
                  <a:srgbClr val="C00000"/>
                </a:solidFill>
              </a:rPr>
              <a:t> with </a:t>
            </a:r>
            <a:r>
              <a:rPr lang="en-US" b="1" i="1" dirty="0" smtClean="0">
                <a:solidFill>
                  <a:srgbClr val="C00000"/>
                </a:solidFill>
              </a:rPr>
              <a:t>Mg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	First element of any group shows 	similarities with second element of next 	group – Diagonal relationship.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	Due to its small size lithium differs from 	other alkali metals but resembles with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	as its size is closer to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Its resemblance 	with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is known as diagonal relationship.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Period	  	Group I              Group II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   2                  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                      </a:t>
            </a:r>
            <a:r>
              <a:rPr lang="en-US" i="1" dirty="0" smtClean="0">
                <a:solidFill>
                  <a:srgbClr val="002060"/>
                </a:solidFill>
              </a:rPr>
              <a:t>Be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   3                   </a:t>
            </a:r>
            <a:r>
              <a:rPr lang="en-US" i="1" dirty="0" smtClean="0">
                <a:solidFill>
                  <a:srgbClr val="002060"/>
                </a:solidFill>
              </a:rPr>
              <a:t>Na</a:t>
            </a:r>
            <a:r>
              <a:rPr lang="en-US" dirty="0" smtClean="0">
                <a:solidFill>
                  <a:srgbClr val="002060"/>
                </a:solidFill>
              </a:rPr>
              <a:t>                    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14800" y="2514600"/>
            <a:ext cx="1905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Fanjan’s</a:t>
            </a:r>
            <a:r>
              <a:rPr lang="en-US" dirty="0" smtClean="0">
                <a:solidFill>
                  <a:srgbClr val="FF0000"/>
                </a:solidFill>
              </a:rPr>
              <a:t> Rule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Polarizing power of ion depends 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Ionic Charge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Atomic size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</a:rPr>
              <a:t>Polarizing Power = Ionic charge / (ionic radius)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Generally the periodic properties show either increasing or decreasing trend along the group and vice versa along the period which brought the diagonally situated elements to closer values.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Following are the characteristic similarities to be noted.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(1) Both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are harder and higher m.pt than the other metals of their groups. </a:t>
            </a:r>
          </a:p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(2) Due to covalent nature, chlorides of both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are soluble in alcohol and pyridine while chlorides of other alkali metals are not so. 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(3) Fluorides, phosphates of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are sparingly soluble in water whereas those of other alkali metals are soluble in water.</a:t>
            </a: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(4) Carbonates of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decompose on heating and liberate </a:t>
            </a:r>
            <a:r>
              <a:rPr lang="en-US" i="1" dirty="0" smtClean="0">
                <a:solidFill>
                  <a:srgbClr val="002060"/>
                </a:solidFill>
              </a:rPr>
              <a:t>CO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Carbonates of other alkali metals are stable towards heat and decomposed only on fusion.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i="1" baseline="-25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CO</a:t>
            </a:r>
            <a:r>
              <a:rPr lang="en-US" i="1" baseline="-25000" dirty="0" smtClean="0">
                <a:solidFill>
                  <a:srgbClr val="C00000"/>
                </a:solidFill>
              </a:rPr>
              <a:t>3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i="1" baseline="-25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O + CO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 ;  </a:t>
            </a:r>
            <a:r>
              <a:rPr lang="en-US" i="1" dirty="0" smtClean="0">
                <a:solidFill>
                  <a:srgbClr val="C00000"/>
                </a:solidFill>
              </a:rPr>
              <a:t>Mg CO</a:t>
            </a:r>
            <a:r>
              <a:rPr lang="en-US" i="1" baseline="-25000" dirty="0" smtClean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MgO</a:t>
            </a:r>
            <a:r>
              <a:rPr lang="en-US" i="1" dirty="0" smtClean="0">
                <a:solidFill>
                  <a:srgbClr val="C00000"/>
                </a:solidFill>
              </a:rPr>
              <a:t> + CO</a:t>
            </a:r>
            <a:r>
              <a:rPr lang="en-US" i="1" baseline="-25000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(5) Hydroxides and nitrates of both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decompose on heating to give oxide. Hydroxides of both 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are weak alkali.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2060"/>
                </a:solidFill>
              </a:rPr>
              <a:t>4 </a:t>
            </a:r>
            <a:r>
              <a:rPr lang="en-US" i="1" dirty="0" smtClean="0">
                <a:solidFill>
                  <a:srgbClr val="002060"/>
                </a:solidFill>
              </a:rPr>
              <a:t>LiNO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2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+ 4</a:t>
            </a:r>
            <a:r>
              <a:rPr lang="en-US" i="1" dirty="0" smtClean="0">
                <a:solidFill>
                  <a:srgbClr val="002060"/>
                </a:solidFill>
              </a:rPr>
              <a:t>NO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2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i="1" dirty="0" smtClean="0">
                <a:solidFill>
                  <a:srgbClr val="002060"/>
                </a:solidFill>
              </a:rPr>
              <a:t>NO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2</a:t>
            </a:r>
            <a:r>
              <a:rPr lang="en-US" i="1" dirty="0" smtClean="0">
                <a:solidFill>
                  <a:srgbClr val="002060"/>
                </a:solidFill>
              </a:rPr>
              <a:t>MgO</a:t>
            </a:r>
            <a:r>
              <a:rPr lang="en-US" dirty="0" smtClean="0">
                <a:solidFill>
                  <a:srgbClr val="002060"/>
                </a:solidFill>
              </a:rPr>
              <a:t> + 4</a:t>
            </a:r>
            <a:r>
              <a:rPr lang="en-US" i="1" dirty="0" smtClean="0">
                <a:solidFill>
                  <a:srgbClr val="002060"/>
                </a:solidFill>
              </a:rPr>
              <a:t>NO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2</a:t>
            </a:r>
            <a:r>
              <a:rPr lang="en-US" i="1" dirty="0" smtClean="0">
                <a:solidFill>
                  <a:srgbClr val="002060"/>
                </a:solidFill>
              </a:rPr>
              <a:t>LiOH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i="1" dirty="0" smtClean="0">
                <a:solidFill>
                  <a:srgbClr val="002060"/>
                </a:solidFill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 ; 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i="1" dirty="0" smtClean="0">
                <a:solidFill>
                  <a:srgbClr val="002060"/>
                </a:solidFill>
              </a:rPr>
              <a:t>OH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MgO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i="1" dirty="0" smtClean="0">
                <a:solidFill>
                  <a:srgbClr val="002060"/>
                </a:solidFill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Hydroxides of other alkali metals are stable towards heat while their nitrates give </a:t>
            </a:r>
            <a:r>
              <a:rPr lang="en-US" i="1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and nitrite.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	2</a:t>
            </a:r>
            <a:r>
              <a:rPr lang="en-US" i="1" dirty="0" smtClean="0">
                <a:solidFill>
                  <a:srgbClr val="002060"/>
                </a:solidFill>
              </a:rPr>
              <a:t>KNO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2060"/>
                </a:solidFill>
              </a:rPr>
              <a:t> 2</a:t>
            </a:r>
            <a:r>
              <a:rPr lang="en-US" i="1" dirty="0" smtClean="0">
                <a:solidFill>
                  <a:srgbClr val="002060"/>
                </a:solidFill>
              </a:rPr>
              <a:t>KNO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+ 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(6) Both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dirty="0" smtClean="0">
                <a:solidFill>
                  <a:srgbClr val="002060"/>
                </a:solidFill>
              </a:rPr>
              <a:t> combine directly with 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to give nitrides </a:t>
            </a:r>
            <a:r>
              <a:rPr lang="en-US" i="1" dirty="0" smtClean="0">
                <a:solidFill>
                  <a:srgbClr val="002060"/>
                </a:solidFill>
              </a:rPr>
              <a:t>Li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</a:rPr>
              <a:t>Mg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 Other alkali metals combine at high temperature,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dirty="0" smtClean="0">
                <a:solidFill>
                  <a:srgbClr val="C00000"/>
                </a:solidFill>
              </a:rPr>
              <a:t> +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2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; 3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 + 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Both the nitrides are decomposed by water to give </a:t>
            </a:r>
            <a:r>
              <a:rPr lang="en-US" i="1" dirty="0" smtClean="0">
                <a:solidFill>
                  <a:srgbClr val="002060"/>
                </a:solidFill>
              </a:rPr>
              <a:t>NH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i="1" dirty="0" smtClean="0">
                <a:solidFill>
                  <a:srgbClr val="C00000"/>
                </a:solidFill>
              </a:rPr>
              <a:t>Li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 + 3</a:t>
            </a:r>
            <a:r>
              <a:rPr lang="en-US" i="1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3</a:t>
            </a:r>
            <a:r>
              <a:rPr lang="en-US" i="1" dirty="0" smtClean="0">
                <a:solidFill>
                  <a:srgbClr val="C00000"/>
                </a:solidFill>
              </a:rPr>
              <a:t>LiOH</a:t>
            </a:r>
            <a:r>
              <a:rPr lang="en-US" dirty="0" smtClean="0">
                <a:solidFill>
                  <a:srgbClr val="C00000"/>
                </a:solidFill>
              </a:rPr>
              <a:t> + </a:t>
            </a:r>
            <a:r>
              <a:rPr lang="en-US" i="1" dirty="0" smtClean="0">
                <a:solidFill>
                  <a:srgbClr val="C00000"/>
                </a:solidFill>
              </a:rPr>
              <a:t>NH</a:t>
            </a:r>
            <a:r>
              <a:rPr lang="en-US" baseline="-25000" dirty="0" smtClean="0">
                <a:solidFill>
                  <a:srgbClr val="C00000"/>
                </a:solidFill>
              </a:rPr>
              <a:t>3 </a:t>
            </a:r>
            <a:r>
              <a:rPr lang="en-US" dirty="0" smtClean="0">
                <a:solidFill>
                  <a:srgbClr val="C00000"/>
                </a:solidFill>
              </a:rPr>
              <a:t> ;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 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+ 6</a:t>
            </a:r>
            <a:r>
              <a:rPr lang="en-US" i="1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3</a:t>
            </a:r>
            <a:r>
              <a:rPr lang="en-US" i="1" dirty="0" smtClean="0">
                <a:solidFill>
                  <a:srgbClr val="C0000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OH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+ 2</a:t>
            </a:r>
            <a:r>
              <a:rPr lang="en-US" i="1" dirty="0" smtClean="0">
                <a:solidFill>
                  <a:srgbClr val="C00000"/>
                </a:solidFill>
              </a:rPr>
              <a:t>NH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567</Words>
  <Application>Microsoft Office PowerPoint</Application>
  <PresentationFormat>On-screen Show (4:3)</PresentationFormat>
  <Paragraphs>225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Periodic Table</vt:lpstr>
      <vt:lpstr>Diagonal Relationship of Li with Mg</vt:lpstr>
      <vt:lpstr>PowerPoint Presentation</vt:lpstr>
      <vt:lpstr>Fanjan’s Rule </vt:lpstr>
      <vt:lpstr>Following are the characteristic similarities to be noted.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 and alkaline earth metals</dc:title>
  <dc:creator>DELL</dc:creator>
  <cp:lastModifiedBy>PC1</cp:lastModifiedBy>
  <cp:revision>16</cp:revision>
  <dcterms:created xsi:type="dcterms:W3CDTF">2006-08-16T00:00:00Z</dcterms:created>
  <dcterms:modified xsi:type="dcterms:W3CDTF">2017-11-25T20:40:46Z</dcterms:modified>
</cp:coreProperties>
</file>